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21"/>
  </p:handoutMasterIdLst>
  <p:sldIdLst>
    <p:sldId id="261" r:id="rId3"/>
    <p:sldId id="262" r:id="rId5"/>
    <p:sldId id="259" r:id="rId6"/>
    <p:sldId id="260"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7" r:id="rId20"/>
    <p:sldId id="278" r:id="rId21"/>
    <p:sldId id="280" r:id="rId22"/>
    <p:sldId id="281" r:id="rId23"/>
    <p:sldId id="287" r:id="rId24"/>
    <p:sldId id="288" r:id="rId25"/>
    <p:sldId id="282" r:id="rId26"/>
    <p:sldId id="283" r:id="rId27"/>
    <p:sldId id="284" r:id="rId28"/>
    <p:sldId id="285" r:id="rId29"/>
    <p:sldId id="286" r:id="rId30"/>
    <p:sldId id="289" r:id="rId31"/>
    <p:sldId id="290" r:id="rId32"/>
    <p:sldId id="291" r:id="rId33"/>
    <p:sldId id="292" r:id="rId34"/>
    <p:sldId id="293" r:id="rId35"/>
    <p:sldId id="294" r:id="rId36"/>
    <p:sldId id="295" r:id="rId37"/>
    <p:sldId id="296" r:id="rId38"/>
    <p:sldId id="297" r:id="rId39"/>
    <p:sldId id="298" r:id="rId40"/>
    <p:sldId id="299" r:id="rId41"/>
    <p:sldId id="301" r:id="rId42"/>
    <p:sldId id="313" r:id="rId43"/>
    <p:sldId id="306" r:id="rId44"/>
    <p:sldId id="307" r:id="rId45"/>
    <p:sldId id="308" r:id="rId46"/>
    <p:sldId id="314" r:id="rId47"/>
    <p:sldId id="309" r:id="rId48"/>
    <p:sldId id="360" r:id="rId49"/>
    <p:sldId id="315" r:id="rId50"/>
    <p:sldId id="310" r:id="rId51"/>
    <p:sldId id="311" r:id="rId52"/>
    <p:sldId id="316" r:id="rId53"/>
    <p:sldId id="317" r:id="rId54"/>
    <p:sldId id="322" r:id="rId55"/>
    <p:sldId id="323" r:id="rId56"/>
    <p:sldId id="324" r:id="rId57"/>
    <p:sldId id="325" r:id="rId58"/>
    <p:sldId id="318" r:id="rId59"/>
    <p:sldId id="319" r:id="rId60"/>
    <p:sldId id="320" r:id="rId61"/>
    <p:sldId id="326" r:id="rId62"/>
    <p:sldId id="327" r:id="rId63"/>
    <p:sldId id="328" r:id="rId64"/>
    <p:sldId id="329" r:id="rId65"/>
    <p:sldId id="330" r:id="rId66"/>
    <p:sldId id="338" r:id="rId67"/>
    <p:sldId id="339" r:id="rId68"/>
    <p:sldId id="332" r:id="rId69"/>
    <p:sldId id="333" r:id="rId70"/>
    <p:sldId id="341" r:id="rId71"/>
    <p:sldId id="342" r:id="rId72"/>
    <p:sldId id="345" r:id="rId73"/>
    <p:sldId id="346" r:id="rId74"/>
    <p:sldId id="343" r:id="rId75"/>
    <p:sldId id="351" r:id="rId76"/>
    <p:sldId id="347" r:id="rId77"/>
    <p:sldId id="348" r:id="rId78"/>
    <p:sldId id="349" r:id="rId79"/>
    <p:sldId id="350" r:id="rId80"/>
    <p:sldId id="352" r:id="rId81"/>
    <p:sldId id="361" r:id="rId82"/>
    <p:sldId id="362" r:id="rId83"/>
    <p:sldId id="353" r:id="rId84"/>
    <p:sldId id="354" r:id="rId85"/>
    <p:sldId id="355" r:id="rId86"/>
    <p:sldId id="356" r:id="rId87"/>
    <p:sldId id="357" r:id="rId88"/>
    <p:sldId id="359" r:id="rId89"/>
    <p:sldId id="363" r:id="rId90"/>
    <p:sldId id="365" r:id="rId91"/>
    <p:sldId id="366" r:id="rId92"/>
    <p:sldId id="367" r:id="rId93"/>
    <p:sldId id="368" r:id="rId94"/>
    <p:sldId id="369" r:id="rId95"/>
    <p:sldId id="370" r:id="rId96"/>
    <p:sldId id="371" r:id="rId97"/>
    <p:sldId id="372" r:id="rId98"/>
    <p:sldId id="373" r:id="rId99"/>
    <p:sldId id="374" r:id="rId100"/>
    <p:sldId id="375" r:id="rId101"/>
    <p:sldId id="376" r:id="rId102"/>
    <p:sldId id="377" r:id="rId103"/>
    <p:sldId id="379" r:id="rId104"/>
    <p:sldId id="380" r:id="rId105"/>
    <p:sldId id="382" r:id="rId106"/>
    <p:sldId id="383" r:id="rId107"/>
    <p:sldId id="398" r:id="rId108"/>
    <p:sldId id="385" r:id="rId109"/>
    <p:sldId id="399" r:id="rId110"/>
    <p:sldId id="387" r:id="rId111"/>
    <p:sldId id="388" r:id="rId112"/>
    <p:sldId id="401" r:id="rId113"/>
    <p:sldId id="389" r:id="rId114"/>
    <p:sldId id="390" r:id="rId115"/>
    <p:sldId id="392" r:id="rId116"/>
    <p:sldId id="393" r:id="rId117"/>
    <p:sldId id="394" r:id="rId118"/>
    <p:sldId id="395" r:id="rId119"/>
    <p:sldId id="397" r:id="rId1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嘉铭" initials="杨" lastIdx="1" clrIdx="0"/>
  <p:cmAuthor id="2" name="chenwei Tang" initials="c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558ED5"/>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showGuides="1">
      <p:cViewPr varScale="1">
        <p:scale>
          <a:sx n="100" d="100"/>
          <a:sy n="100" d="100"/>
        </p:scale>
        <p:origin x="57" y="150"/>
      </p:cViewPr>
      <p:guideLst>
        <p:guide orient="horz" pos="2100"/>
        <p:guide pos="381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5" Type="http://schemas.openxmlformats.org/officeDocument/2006/relationships/commentAuthors" Target="commentAuthors.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handoutMaster" Target="handoutMasters/handoutMaster1.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3541666666667"/>
          <c:y val="0.01875"/>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pieChart>
        <c:varyColors val="1"/>
        <c:ser>
          <c:idx val="0"/>
          <c:order val="0"/>
          <c:tx>
            <c:strRef>
              <c:f>Sheet1!$B$1</c:f>
              <c:strCache>
                <c:ptCount val="1"/>
                <c:pt idx="0">
                  <c:v>成绩比例</c:v>
                </c:pt>
              </c:strCache>
            </c:strRef>
          </c:tx>
          <c:spPr/>
          <c:explosion val="0"/>
          <c:dPt>
            <c:idx val="0"/>
            <c:bubble3D val="0"/>
            <c:spPr>
              <a:solidFill>
                <a:schemeClr val="accent6"/>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dLbl>
              <c:idx val="0"/>
              <c:layout>
                <c:manualLayout>
                  <c:x val="-0.0532759186351706"/>
                  <c:y val="0.146613188976378"/>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935416666666667"/>
                  <c:y val="0.1109375"/>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115291010498688"/>
                  <c:y val="0.00074237204724398"/>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3"/>
              <c:layout>
                <c:manualLayout>
                  <c:x val="-0.0657117782152232"/>
                  <c:y val="-0.19375"/>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4"/>
              <c:layout>
                <c:manualLayout>
                  <c:x val="0.15031938976378"/>
                  <c:y val="0.0739099409448819"/>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bg1"/>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平时作业</c:v>
                </c:pt>
                <c:pt idx="1">
                  <c:v>签到互动</c:v>
                </c:pt>
                <c:pt idx="2">
                  <c:v>小组汇报</c:v>
                </c:pt>
                <c:pt idx="3">
                  <c:v>期中测试</c:v>
                </c:pt>
                <c:pt idx="4">
                  <c:v>期末测试</c:v>
                </c:pt>
              </c:strCache>
            </c:strRef>
          </c:cat>
          <c:val>
            <c:numRef>
              <c:f>Sheet1!$B$2:$B$6</c:f>
              <c:numCache>
                <c:formatCode>General</c:formatCode>
                <c:ptCount val="5"/>
                <c:pt idx="0">
                  <c:v>10</c:v>
                </c:pt>
                <c:pt idx="1">
                  <c:v>10</c:v>
                </c:pt>
                <c:pt idx="2">
                  <c:v>10</c:v>
                </c:pt>
                <c:pt idx="3">
                  <c:v>30</c:v>
                </c:pt>
                <c:pt idx="4">
                  <c:v>40</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DC8B245-AE01-4FB0-8355-3EE4358E1C90}" type="doc">
      <dgm:prSet loTypeId="urn:microsoft.com/office/officeart/2005/8/layout/vList2#1" loCatId="list" qsTypeId="urn:microsoft.com/office/officeart/2005/8/quickstyle/simple1#2" qsCatId="simple" csTypeId="urn:microsoft.com/office/officeart/2005/8/colors/accent1_2#2" csCatId="accent1" phldr="1"/>
      <dgm:spPr/>
      <dgm:t>
        <a:bodyPr/>
        <a:lstStyle/>
        <a:p>
          <a:endParaRPr lang="zh-CN" altLang="en-US"/>
        </a:p>
      </dgm:t>
    </dgm:pt>
    <dgm:pt modelId="{1312FA1D-4E50-42E1-B4BD-7B8B1668AA20}">
      <dgm:prSet custT="1"/>
      <dgm:spPr>
        <a:solidFill>
          <a:srgbClr val="9CCF32"/>
        </a:solidFill>
      </dgm:spPr>
      <dgm:t>
        <a:bodyPr/>
        <a:lstStyle/>
        <a:p>
          <a:pPr marL="0" lvl="0" indent="0" algn="l" defTabSz="1066800">
            <a:lnSpc>
              <a:spcPct val="90000"/>
            </a:lnSpc>
            <a:spcBef>
              <a:spcPct val="0"/>
            </a:spcBef>
            <a:spcAft>
              <a:spcPct val="35000"/>
            </a:spcAft>
            <a:buNone/>
          </a:pPr>
          <a:r>
            <a:rPr lang="zh-CN" altLang="en-US"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未配置</a:t>
          </a:r>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OS</a:t>
          </a:r>
          <a:r>
            <a:rPr lang="zh-CN" altLang="en-US"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的计算机系统</a:t>
          </a:r>
        </a:p>
      </dgm:t>
    </dgm:pt>
    <dgm:pt modelId="{75204BA9-0D41-43FD-A244-9AFEB0B7D011}" cxnId="{E2A0CAB3-34C7-4DCE-8356-4D217B6B378D}" type="par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055BFEAF-4A7A-491B-8F9E-B2DDFFF5E3CA}" cxnId="{E2A0CAB3-34C7-4DCE-8356-4D217B6B378D}" type="sib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AB423ABA-553E-4809-822D-2893C3BA2212}">
      <dgm:prSet custT="1"/>
      <dgm:spPr>
        <a:solidFill>
          <a:srgbClr val="9CCF32"/>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l" defTabSz="1066800">
            <a:lnSpc>
              <a:spcPct val="90000"/>
            </a:lnSpc>
            <a:spcBef>
              <a:spcPct val="0"/>
            </a:spcBef>
            <a:spcAft>
              <a:spcPct val="35000"/>
            </a:spcAft>
            <a:buNone/>
          </a:pPr>
          <a:r>
            <a:rPr lang="zh-CN" altLang="en-US"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单道批处理系统</a:t>
          </a:r>
          <a:r>
            <a:rPr lang="en-US" altLang="zh-CN"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(simple batch processing)</a:t>
          </a:r>
        </a:p>
      </dgm:t>
    </dgm:pt>
    <dgm:pt modelId="{4AB21833-3291-438F-A2B1-77ADFC398B6D}" cxnId="{AD5CDBBE-5D6F-4AAA-AE2C-21C4CF8D8EE4}" type="par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0CA9E326-6FAC-4E56-A67B-B9B16B001D86}" cxnId="{AD5CDBBE-5D6F-4AAA-AE2C-21C4CF8D8EE4}" type="sib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0CF52BA7-0027-4083-B001-CA51D2651527}">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vert="horz" wrap="square" lIns="91440" tIns="91440" rIns="91440" bIns="91440" numCol="1" spcCol="1270" anchor="ctr" anchorCtr="0" forceAA="0"/>
        <a:lstStyle/>
        <a:p>
          <a:pPr algn="l" defTabSz="1066800">
            <a:lnSpc>
              <a:spcPct val="90000"/>
            </a:lnSpc>
            <a:spcBef>
              <a:spcPct val="0"/>
            </a:spcBef>
            <a:spcAft>
              <a:spcPct val="35000"/>
            </a:spcAft>
          </a:pPr>
          <a:r>
            <a:rPr lang="zh-CN" altLang="en-US"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多道批处理系统</a:t>
          </a:r>
          <a:r>
            <a:rPr lang="en-US" altLang="zh-CN"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(multiprogramming system)</a:t>
          </a:r>
        </a:p>
      </dgm:t>
    </dgm:pt>
    <dgm:pt modelId="{1792B26C-EA25-487C-B89C-715EBB64C5BF}" cxnId="{F29382B9-506A-4000-9C3F-823B3619FEC6}" type="par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41D372B7-B688-420B-8B06-573AF7DA54CA}" cxnId="{F29382B9-506A-4000-9C3F-823B3619FEC6}" type="sib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1CC79CA1-38AD-40EA-B708-79DCF3576B6C}">
      <dgm:prSet phldr="0" custT="1"/>
      <dgm:spPr>
        <a:solidFill>
          <a:srgbClr val="C00000"/>
        </a:solidFill>
        <a:ln w="12700" cap="flat" cmpd="sng" algn="ctr">
          <a:solidFill>
            <a:prstClr val="white">
              <a:hueOff val="0"/>
              <a:satOff val="0"/>
              <a:lumOff val="0"/>
              <a:alphaOff val="0"/>
            </a:prstClr>
          </a:solidFill>
          <a:prstDash val="solid"/>
          <a:miter lim="800000"/>
        </a:ln>
        <a:effectLst/>
      </dgm:spPr>
      <dgm:t>
        <a:bodyPr vert="horz" wrap="square" lIns="91440" tIns="91440" rIns="91440" bIns="91440" numCol="1" spcCol="1270" anchor="ctr" anchorCtr="0" forceAA="0"/>
        <a:lstStyle/>
        <a:p>
          <a:pPr algn="l" defTabSz="1066800">
            <a:lnSpc>
              <a:spcPct val="90000"/>
            </a:lnSpc>
            <a:spcBef>
              <a:spcPct val="0"/>
            </a:spcBef>
            <a:spcAft>
              <a:spcPct val="35000"/>
            </a:spcAft>
          </a:pPr>
          <a:r>
            <a:rPr lang="zh-CN" altLang="en-US"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分时系统</a:t>
          </a:r>
          <a:r>
            <a:rPr lang="en-US" altLang="zh-CN"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(time-sharing system)</a:t>
          </a:r>
        </a:p>
      </dgm:t>
    </dgm:pt>
    <dgm:pt modelId="{EE2C1FA0-D557-446D-B049-B4E1D517CCEC}" cxnId="{347842A0-7907-4FF7-A6A8-ADC01789C4B2}" type="par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32128A88-7277-4CCC-94F6-263DB26AEFB7}" cxnId="{347842A0-7907-4FF7-A6A8-ADC01789C4B2}" type="sib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F0ED0E16-4531-4F5D-906E-30F32C5EB52B}">
      <dgm:prSet custT="1"/>
      <dgm:spPr>
        <a:solidFill>
          <a:srgbClr val="9CCF32"/>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l" defTabSz="1066800">
            <a:lnSpc>
              <a:spcPct val="90000"/>
            </a:lnSpc>
            <a:spcBef>
              <a:spcPct val="0"/>
            </a:spcBef>
            <a:spcAft>
              <a:spcPct val="35000"/>
            </a:spcAft>
            <a:buNone/>
          </a:pPr>
          <a:r>
            <a:rPr lang="zh-CN" altLang="en-US"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实时系统</a:t>
          </a:r>
          <a:r>
            <a:rPr lang="en-US" altLang="zh-CN"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(real-time system)</a:t>
          </a:r>
        </a:p>
      </dgm:t>
    </dgm:pt>
    <dgm:pt modelId="{603775EE-4B7D-45E5-B20B-FBA72CCE1997}" cxnId="{C8D598E7-408E-4EE7-A6CD-FB151F311F24}" type="par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B0189729-3BE0-49ED-99C2-DF68DA61E0AA}" cxnId="{C8D598E7-408E-4EE7-A6CD-FB151F311F24}" type="sib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BCDD7F09-07A2-4AB1-81B4-FBF675C09C61}">
      <dgm:prSe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l" defTabSz="1066800">
            <a:lnSpc>
              <a:spcPct val="90000"/>
            </a:lnSpc>
            <a:spcBef>
              <a:spcPct val="0"/>
            </a:spcBef>
            <a:spcAft>
              <a:spcPct val="35000"/>
            </a:spcAft>
            <a:buNone/>
          </a:pPr>
          <a:r>
            <a:rPr lang="zh-CN" altLang="en-US"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微机操作系统</a:t>
          </a:r>
          <a:r>
            <a:rPr lang="en-US" altLang="zh-CN"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(microcomputer operating system)</a:t>
          </a:r>
        </a:p>
      </dgm:t>
    </dgm:pt>
    <dgm:pt modelId="{ED87AC84-F0C5-42F7-AC40-ECD8EB775981}" cxnId="{35C9D4E6-1CB9-4D22-98A1-5D8D47CF5576}" type="par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119C900F-4605-4D06-89D1-78AB487C1E49}" cxnId="{35C9D4E6-1CB9-4D22-98A1-5D8D47CF5576}" type="sibTrans">
      <dgm:prSet/>
      <dgm:spPr/>
      <dgm:t>
        <a:bodyPr/>
        <a:lstStyle/>
        <a:p>
          <a:endParaRPr lang="zh-CN" altLang="en-US" sz="28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dgm:t>
    </dgm:pt>
    <dgm:pt modelId="{9BF0618B-E98C-40FE-9748-12D03886034D}" type="pres">
      <dgm:prSet presAssocID="{9DC8B245-AE01-4FB0-8355-3EE4358E1C90}" presName="linear" presStyleCnt="0">
        <dgm:presLayoutVars>
          <dgm:animLvl val="lvl"/>
          <dgm:resizeHandles val="exact"/>
        </dgm:presLayoutVars>
      </dgm:prSet>
      <dgm:spPr/>
    </dgm:pt>
    <dgm:pt modelId="{C66E3C45-B4A6-4F9D-8D0B-224848EA64D6}" type="pres">
      <dgm:prSet presAssocID="{1312FA1D-4E50-42E1-B4BD-7B8B1668AA20}" presName="parentText" presStyleLbl="node1" presStyleIdx="0" presStyleCnt="6">
        <dgm:presLayoutVars>
          <dgm:chMax val="0"/>
          <dgm:bulletEnabled val="1"/>
        </dgm:presLayoutVars>
      </dgm:prSet>
      <dgm:spPr/>
    </dgm:pt>
    <dgm:pt modelId="{A22FBC4E-4F86-4DD1-B5EF-62FBF3E5CA08}" type="pres">
      <dgm:prSet presAssocID="{055BFEAF-4A7A-491B-8F9E-B2DDFFF5E3CA}" presName="spacer" presStyleCnt="0"/>
      <dgm:spPr/>
    </dgm:pt>
    <dgm:pt modelId="{6EB6DD72-15CE-4CC3-A7BF-F80E105FB283}" type="pres">
      <dgm:prSet presAssocID="{AB423ABA-553E-4809-822D-2893C3BA2212}" presName="parentText" presStyleLbl="node1" presStyleIdx="1" presStyleCnt="6">
        <dgm:presLayoutVars>
          <dgm:chMax val="0"/>
          <dgm:bulletEnabled val="1"/>
        </dgm:presLayoutVars>
      </dgm:prSet>
      <dgm:spPr>
        <a:xfrm>
          <a:off x="0" y="801957"/>
          <a:ext cx="6594248" cy="748800"/>
        </a:xfrm>
        <a:prstGeom prst="roundRect">
          <a:avLst/>
        </a:prstGeom>
      </dgm:spPr>
    </dgm:pt>
    <dgm:pt modelId="{B9B298F0-4B13-4A86-AF40-290B5E6FA941}" type="pres">
      <dgm:prSet presAssocID="{0CA9E326-6FAC-4E56-A67B-B9B16B001D86}" presName="spacer" presStyleCnt="0"/>
      <dgm:spPr/>
    </dgm:pt>
    <dgm:pt modelId="{3AE83CB8-5C65-432C-B37A-76EB6AFDE063}" type="pres">
      <dgm:prSet presAssocID="{0CF52BA7-0027-4083-B001-CA51D2651527}" presName="parentText" presStyleLbl="node1" presStyleIdx="2" presStyleCnt="6">
        <dgm:presLayoutVars>
          <dgm:chMax val="0"/>
          <dgm:bulletEnabled val="1"/>
        </dgm:presLayoutVars>
      </dgm:prSet>
      <dgm:spPr>
        <a:xfrm>
          <a:off x="0" y="1596837"/>
          <a:ext cx="6594248" cy="748800"/>
        </a:xfrm>
        <a:prstGeom prst="roundRect">
          <a:avLst/>
        </a:prstGeom>
      </dgm:spPr>
    </dgm:pt>
    <dgm:pt modelId="{79E4F35C-F888-472D-A2AD-6B405BF356DC}" type="pres">
      <dgm:prSet presAssocID="{41D372B7-B688-420B-8B06-573AF7DA54CA}" presName="spacer" presStyleCnt="0"/>
      <dgm:spPr/>
    </dgm:pt>
    <dgm:pt modelId="{1C93A4F0-5F45-421B-978B-C730267C5A99}" type="pres">
      <dgm:prSet presAssocID="{1CC79CA1-38AD-40EA-B708-79DCF3576B6C}" presName="parentText" presStyleLbl="node1" presStyleIdx="3" presStyleCnt="6">
        <dgm:presLayoutVars>
          <dgm:chMax val="0"/>
          <dgm:bulletEnabled val="1"/>
        </dgm:presLayoutVars>
      </dgm:prSet>
      <dgm:spPr>
        <a:xfrm>
          <a:off x="0" y="2391717"/>
          <a:ext cx="6594248" cy="748800"/>
        </a:xfrm>
        <a:prstGeom prst="roundRect">
          <a:avLst/>
        </a:prstGeom>
      </dgm:spPr>
    </dgm:pt>
    <dgm:pt modelId="{44EE21D1-5115-4F30-95C9-B856E635A88B}" type="pres">
      <dgm:prSet presAssocID="{32128A88-7277-4CCC-94F6-263DB26AEFB7}" presName="spacer" presStyleCnt="0"/>
      <dgm:spPr/>
    </dgm:pt>
    <dgm:pt modelId="{EFEC0C31-EA1F-4E08-8899-0AF7B341429F}" type="pres">
      <dgm:prSet presAssocID="{F0ED0E16-4531-4F5D-906E-30F32C5EB52B}" presName="parentText" presStyleLbl="node1" presStyleIdx="4" presStyleCnt="6">
        <dgm:presLayoutVars>
          <dgm:chMax val="0"/>
          <dgm:bulletEnabled val="1"/>
        </dgm:presLayoutVars>
      </dgm:prSet>
      <dgm:spPr>
        <a:xfrm>
          <a:off x="0" y="3186597"/>
          <a:ext cx="6594248" cy="748800"/>
        </a:xfrm>
        <a:prstGeom prst="roundRect">
          <a:avLst/>
        </a:prstGeom>
      </dgm:spPr>
    </dgm:pt>
    <dgm:pt modelId="{94224EF1-BBF3-4C59-8285-07B1B86034AA}" type="pres">
      <dgm:prSet presAssocID="{B0189729-3BE0-49ED-99C2-DF68DA61E0AA}" presName="spacer" presStyleCnt="0"/>
      <dgm:spPr/>
    </dgm:pt>
    <dgm:pt modelId="{162ED084-6047-4006-9883-F1130D91793F}" type="pres">
      <dgm:prSet presAssocID="{BCDD7F09-07A2-4AB1-81B4-FBF675C09C61}" presName="parentText" presStyleLbl="node1" presStyleIdx="5" presStyleCnt="6">
        <dgm:presLayoutVars>
          <dgm:chMax val="0"/>
          <dgm:bulletEnabled val="1"/>
        </dgm:presLayoutVars>
      </dgm:prSet>
      <dgm:spPr>
        <a:xfrm>
          <a:off x="0" y="3981478"/>
          <a:ext cx="6594248" cy="748800"/>
        </a:xfrm>
        <a:prstGeom prst="roundRect">
          <a:avLst/>
        </a:prstGeom>
      </dgm:spPr>
    </dgm:pt>
  </dgm:ptLst>
  <dgm:cxnLst>
    <dgm:cxn modelId="{E644F600-F402-4BBF-8A6B-EC25DCD76F29}" type="presOf" srcId="{1312FA1D-4E50-42E1-B4BD-7B8B1668AA20}" destId="{C66E3C45-B4A6-4F9D-8D0B-224848EA64D6}" srcOrd="0" destOrd="0" presId="urn:microsoft.com/office/officeart/2005/8/layout/vList2#1"/>
    <dgm:cxn modelId="{485DBE0D-A6AF-4CB3-98A6-65D410A58BA1}" type="presOf" srcId="{9DC8B245-AE01-4FB0-8355-3EE4358E1C90}" destId="{9BF0618B-E98C-40FE-9748-12D03886034D}" srcOrd="0" destOrd="0" presId="urn:microsoft.com/office/officeart/2005/8/layout/vList2#1"/>
    <dgm:cxn modelId="{FBAD262B-8172-4650-85F9-2A1771C8BAE4}" type="presOf" srcId="{BCDD7F09-07A2-4AB1-81B4-FBF675C09C61}" destId="{162ED084-6047-4006-9883-F1130D91793F}" srcOrd="0" destOrd="0" presId="urn:microsoft.com/office/officeart/2005/8/layout/vList2#1"/>
    <dgm:cxn modelId="{9793EF5F-11D4-41B1-AE68-3243134F603F}" type="presOf" srcId="{1CC79CA1-38AD-40EA-B708-79DCF3576B6C}" destId="{1C93A4F0-5F45-421B-978B-C730267C5A99}" srcOrd="0" destOrd="0" presId="urn:microsoft.com/office/officeart/2005/8/layout/vList2#1"/>
    <dgm:cxn modelId="{3D41C94A-F371-4E34-835E-1624402FA067}" type="presOf" srcId="{0CF52BA7-0027-4083-B001-CA51D2651527}" destId="{3AE83CB8-5C65-432C-B37A-76EB6AFDE063}" srcOrd="0" destOrd="0" presId="urn:microsoft.com/office/officeart/2005/8/layout/vList2#1"/>
    <dgm:cxn modelId="{7A7A2283-99E2-469C-AF00-70B437518009}" type="presOf" srcId="{AB423ABA-553E-4809-822D-2893C3BA2212}" destId="{6EB6DD72-15CE-4CC3-A7BF-F80E105FB283}" srcOrd="0" destOrd="0" presId="urn:microsoft.com/office/officeart/2005/8/layout/vList2#1"/>
    <dgm:cxn modelId="{347842A0-7907-4FF7-A6A8-ADC01789C4B2}" srcId="{9DC8B245-AE01-4FB0-8355-3EE4358E1C90}" destId="{1CC79CA1-38AD-40EA-B708-79DCF3576B6C}" srcOrd="3" destOrd="0" parTransId="{EE2C1FA0-D557-446D-B049-B4E1D517CCEC}" sibTransId="{32128A88-7277-4CCC-94F6-263DB26AEFB7}"/>
    <dgm:cxn modelId="{E2A0CAB3-34C7-4DCE-8356-4D217B6B378D}" srcId="{9DC8B245-AE01-4FB0-8355-3EE4358E1C90}" destId="{1312FA1D-4E50-42E1-B4BD-7B8B1668AA20}" srcOrd="0" destOrd="0" parTransId="{75204BA9-0D41-43FD-A244-9AFEB0B7D011}" sibTransId="{055BFEAF-4A7A-491B-8F9E-B2DDFFF5E3CA}"/>
    <dgm:cxn modelId="{F29382B9-506A-4000-9C3F-823B3619FEC6}" srcId="{9DC8B245-AE01-4FB0-8355-3EE4358E1C90}" destId="{0CF52BA7-0027-4083-B001-CA51D2651527}" srcOrd="2" destOrd="0" parTransId="{1792B26C-EA25-487C-B89C-715EBB64C5BF}" sibTransId="{41D372B7-B688-420B-8B06-573AF7DA54CA}"/>
    <dgm:cxn modelId="{AD5CDBBE-5D6F-4AAA-AE2C-21C4CF8D8EE4}" srcId="{9DC8B245-AE01-4FB0-8355-3EE4358E1C90}" destId="{AB423ABA-553E-4809-822D-2893C3BA2212}" srcOrd="1" destOrd="0" parTransId="{4AB21833-3291-438F-A2B1-77ADFC398B6D}" sibTransId="{0CA9E326-6FAC-4E56-A67B-B9B16B001D86}"/>
    <dgm:cxn modelId="{6425EBD2-D302-42EB-9E1E-B615A7BD735B}" type="presOf" srcId="{F0ED0E16-4531-4F5D-906E-30F32C5EB52B}" destId="{EFEC0C31-EA1F-4E08-8899-0AF7B341429F}" srcOrd="0" destOrd="0" presId="urn:microsoft.com/office/officeart/2005/8/layout/vList2#1"/>
    <dgm:cxn modelId="{35C9D4E6-1CB9-4D22-98A1-5D8D47CF5576}" srcId="{9DC8B245-AE01-4FB0-8355-3EE4358E1C90}" destId="{BCDD7F09-07A2-4AB1-81B4-FBF675C09C61}" srcOrd="5" destOrd="0" parTransId="{ED87AC84-F0C5-42F7-AC40-ECD8EB775981}" sibTransId="{119C900F-4605-4D06-89D1-78AB487C1E49}"/>
    <dgm:cxn modelId="{C8D598E7-408E-4EE7-A6CD-FB151F311F24}" srcId="{9DC8B245-AE01-4FB0-8355-3EE4358E1C90}" destId="{F0ED0E16-4531-4F5D-906E-30F32C5EB52B}" srcOrd="4" destOrd="0" parTransId="{603775EE-4B7D-45E5-B20B-FBA72CCE1997}" sibTransId="{B0189729-3BE0-49ED-99C2-DF68DA61E0AA}"/>
    <dgm:cxn modelId="{424F54D6-AB2E-4C8C-9888-A67588B384AC}" type="presParOf" srcId="{9BF0618B-E98C-40FE-9748-12D03886034D}" destId="{C66E3C45-B4A6-4F9D-8D0B-224848EA64D6}" srcOrd="0" destOrd="0" presId="urn:microsoft.com/office/officeart/2005/8/layout/vList2#1"/>
    <dgm:cxn modelId="{8DB10CAA-FC39-43C3-BC43-E1FA74780464}" type="presParOf" srcId="{9BF0618B-E98C-40FE-9748-12D03886034D}" destId="{A22FBC4E-4F86-4DD1-B5EF-62FBF3E5CA08}" srcOrd="1" destOrd="0" presId="urn:microsoft.com/office/officeart/2005/8/layout/vList2#1"/>
    <dgm:cxn modelId="{CAF7024E-4BB0-420B-862B-D918C2635DDA}" type="presParOf" srcId="{9BF0618B-E98C-40FE-9748-12D03886034D}" destId="{6EB6DD72-15CE-4CC3-A7BF-F80E105FB283}" srcOrd="2" destOrd="0" presId="urn:microsoft.com/office/officeart/2005/8/layout/vList2#1"/>
    <dgm:cxn modelId="{26B78293-2368-4D4E-B37D-E15B86BDA7A6}" type="presParOf" srcId="{9BF0618B-E98C-40FE-9748-12D03886034D}" destId="{B9B298F0-4B13-4A86-AF40-290B5E6FA941}" srcOrd="3" destOrd="0" presId="urn:microsoft.com/office/officeart/2005/8/layout/vList2#1"/>
    <dgm:cxn modelId="{74CB9092-379E-4801-9177-9C5798045B43}" type="presParOf" srcId="{9BF0618B-E98C-40FE-9748-12D03886034D}" destId="{3AE83CB8-5C65-432C-B37A-76EB6AFDE063}" srcOrd="4" destOrd="0" presId="urn:microsoft.com/office/officeart/2005/8/layout/vList2#1"/>
    <dgm:cxn modelId="{7D989E17-23E0-47BC-BF0A-94A253BE22F1}" type="presParOf" srcId="{9BF0618B-E98C-40FE-9748-12D03886034D}" destId="{79E4F35C-F888-472D-A2AD-6B405BF356DC}" srcOrd="5" destOrd="0" presId="urn:microsoft.com/office/officeart/2005/8/layout/vList2#1"/>
    <dgm:cxn modelId="{ABA7075B-3FDF-4407-9666-1861D9B08C31}" type="presParOf" srcId="{9BF0618B-E98C-40FE-9748-12D03886034D}" destId="{1C93A4F0-5F45-421B-978B-C730267C5A99}" srcOrd="6" destOrd="0" presId="urn:microsoft.com/office/officeart/2005/8/layout/vList2#1"/>
    <dgm:cxn modelId="{FE8CE4CC-AC83-41FB-918E-912C15769BBD}" type="presParOf" srcId="{9BF0618B-E98C-40FE-9748-12D03886034D}" destId="{44EE21D1-5115-4F30-95C9-B856E635A88B}" srcOrd="7" destOrd="0" presId="urn:microsoft.com/office/officeart/2005/8/layout/vList2#1"/>
    <dgm:cxn modelId="{CC242336-0B51-4C34-83EC-3D39BE1F33E6}" type="presParOf" srcId="{9BF0618B-E98C-40FE-9748-12D03886034D}" destId="{EFEC0C31-EA1F-4E08-8899-0AF7B341429F}" srcOrd="8" destOrd="0" presId="urn:microsoft.com/office/officeart/2005/8/layout/vList2#1"/>
    <dgm:cxn modelId="{01B09499-54DD-42A3-9608-0DB67CBE27F6}" type="presParOf" srcId="{9BF0618B-E98C-40FE-9748-12D03886034D}" destId="{94224EF1-BBF3-4C59-8285-07B1B86034AA}" srcOrd="9" destOrd="0" presId="urn:microsoft.com/office/officeart/2005/8/layout/vList2#1"/>
    <dgm:cxn modelId="{6A31C05B-B516-4317-A425-291DE528048E}" type="presParOf" srcId="{9BF0618B-E98C-40FE-9748-12D03886034D}" destId="{162ED084-6047-4006-9883-F1130D91793F}" srcOrd="10" destOrd="0" presId="urn:microsoft.com/office/officeart/2005/8/layout/vList2#1"/>
  </dgm:cxnLst>
  <dgm:bg>
    <a:noFill/>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FE7EAE-E9CB-4EE2-AA8C-AC263A452EBE}" type="doc">
      <dgm:prSet loTypeId="urn:microsoft.com/office/officeart/2005/8/layout/cycle3#1" loCatId="cycle" qsTypeId="urn:microsoft.com/office/officeart/2005/8/quickstyle/simple1#9" qsCatId="simple" csTypeId="urn:microsoft.com/office/officeart/2005/8/colors/accent1_2#9" csCatId="accent1" phldr="1"/>
      <dgm:spPr/>
      <dgm:t>
        <a:bodyPr/>
        <a:lstStyle/>
        <a:p>
          <a:endParaRPr lang="zh-CN" altLang="en-US"/>
        </a:p>
      </dgm:t>
    </dgm:pt>
    <dgm:pt modelId="{C400EFE3-FEAF-4868-B6DB-07A16368DF6E}">
      <dgm:prSet phldrT="[文本]" custT="1"/>
      <dgm:spPr>
        <a:solidFill>
          <a:srgbClr val="009FC6"/>
        </a:solidFill>
        <a:ln w="38100">
          <a:solidFill>
            <a:srgbClr val="009FC6"/>
          </a:solidFill>
        </a:ln>
      </dgm:spPr>
      <dgm:t>
        <a:bodyPr/>
        <a:lstStyle/>
        <a:p>
          <a:pPr algn="ctr"/>
          <a:r>
            <a:rPr lang="zh-CN" altLang="en-US" sz="2400" b="1" dirty="0">
              <a:latin typeface="Times New Roman" panose="02020603050405020304" pitchFamily="18" charset="0"/>
              <a:ea typeface="微软雅黑" panose="020B0503020204020204" charset="-122"/>
              <a:cs typeface="Times New Roman" panose="02020603050405020304" pitchFamily="18" charset="0"/>
            </a:rPr>
            <a:t>处理机管理</a:t>
          </a:r>
        </a:p>
      </dgm:t>
    </dgm:pt>
    <dgm:pt modelId="{7F479ACF-B7CB-4AEC-86D2-284E98B37CF8}" cxnId="{6F45ADE7-71A1-4CC6-B142-B4C7FD0A4386}" type="parTrans">
      <dgm:prSet/>
      <dgm:spPr/>
      <dgm:t>
        <a:bodyPr/>
        <a:lstStyle/>
        <a:p>
          <a:endParaRPr lang="zh-CN" altLang="en-US" sz="2400" b="1"/>
        </a:p>
      </dgm:t>
    </dgm:pt>
    <dgm:pt modelId="{92E1A22B-97A1-4CED-ACF2-C0A86CE6DB03}" cxnId="{6F45ADE7-71A1-4CC6-B142-B4C7FD0A4386}" type="sibTrans">
      <dgm:prSet/>
      <dgm:spPr/>
      <dgm:t>
        <a:bodyPr/>
        <a:lstStyle/>
        <a:p>
          <a:endParaRPr lang="zh-CN" altLang="en-US" sz="2400" b="1"/>
        </a:p>
      </dgm:t>
    </dgm:pt>
    <dgm:pt modelId="{0D967309-1517-4B36-944E-20B3101E197B}">
      <dgm:prSet phldrT="[文本]" custT="1"/>
      <dgm:spPr>
        <a:solidFill>
          <a:srgbClr val="9CCF32"/>
        </a:solidFill>
        <a:ln w="38100">
          <a:solidFill>
            <a:srgbClr val="9CCF32"/>
          </a:solidFill>
        </a:ln>
      </dgm:spPr>
      <dgm:t>
        <a:bodyPr/>
        <a:lstStyle/>
        <a:p>
          <a:pPr algn="ctr"/>
          <a:r>
            <a:rPr lang="zh-CN" altLang="en-US" sz="2400" b="1" dirty="0">
              <a:latin typeface="Times New Roman" panose="02020603050405020304" pitchFamily="18" charset="0"/>
              <a:ea typeface="微软雅黑" panose="020B0503020204020204" charset="-122"/>
              <a:cs typeface="Times New Roman" panose="02020603050405020304" pitchFamily="18" charset="0"/>
            </a:rPr>
            <a:t>存储器管理</a:t>
          </a:r>
        </a:p>
      </dgm:t>
    </dgm:pt>
    <dgm:pt modelId="{427501A7-9FF2-469A-B87D-2CB30751C484}" cxnId="{EA1D7FDB-3694-4218-98AC-7CDF4DC4FAB0}" type="parTrans">
      <dgm:prSet/>
      <dgm:spPr/>
      <dgm:t>
        <a:bodyPr/>
        <a:lstStyle/>
        <a:p>
          <a:endParaRPr lang="zh-CN" altLang="en-US" sz="2400" b="1"/>
        </a:p>
      </dgm:t>
    </dgm:pt>
    <dgm:pt modelId="{6185FBEF-9BB5-414B-AD11-E817F32FDFD8}" cxnId="{EA1D7FDB-3694-4218-98AC-7CDF4DC4FAB0}" type="sibTrans">
      <dgm:prSet/>
      <dgm:spPr/>
      <dgm:t>
        <a:bodyPr/>
        <a:lstStyle/>
        <a:p>
          <a:endParaRPr lang="zh-CN" altLang="en-US" sz="2400" b="1"/>
        </a:p>
      </dgm:t>
    </dgm:pt>
    <dgm:pt modelId="{970B557E-ED66-4CBA-AABA-A38C31ADA281}">
      <dgm:prSet phldrT="[文本]" custT="1"/>
      <dgm:spPr>
        <a:solidFill>
          <a:srgbClr val="BA7FAF"/>
        </a:solidFill>
        <a:ln w="38100">
          <a:solidFill>
            <a:srgbClr val="BA7FAF"/>
          </a:solidFill>
        </a:ln>
      </dgm:spPr>
      <dgm:t>
        <a:bodyPr/>
        <a:lstStyle/>
        <a:p>
          <a:pPr algn="ctr"/>
          <a:r>
            <a:rPr lang="zh-CN" altLang="en-US" sz="2400" b="1" dirty="0">
              <a:latin typeface="Times New Roman" panose="02020603050405020304" pitchFamily="18" charset="0"/>
              <a:ea typeface="微软雅黑" panose="020B0503020204020204" charset="-122"/>
              <a:cs typeface="Times New Roman" panose="02020603050405020304" pitchFamily="18" charset="0"/>
            </a:rPr>
            <a:t>文件管理</a:t>
          </a:r>
        </a:p>
      </dgm:t>
    </dgm:pt>
    <dgm:pt modelId="{97138834-48AA-4DA2-A779-BA4E85D1FBB3}" cxnId="{C5127D1F-0B48-4775-98C7-3C6C7D49CD3C}" type="parTrans">
      <dgm:prSet/>
      <dgm:spPr/>
      <dgm:t>
        <a:bodyPr/>
        <a:lstStyle/>
        <a:p>
          <a:endParaRPr lang="zh-CN" altLang="en-US" sz="2400" b="1"/>
        </a:p>
      </dgm:t>
    </dgm:pt>
    <dgm:pt modelId="{378BF847-3C92-47EA-B5EE-87F882770562}" cxnId="{C5127D1F-0B48-4775-98C7-3C6C7D49CD3C}" type="sibTrans">
      <dgm:prSet/>
      <dgm:spPr/>
      <dgm:t>
        <a:bodyPr/>
        <a:lstStyle/>
        <a:p>
          <a:endParaRPr lang="zh-CN" altLang="en-US" sz="2400" b="1"/>
        </a:p>
      </dgm:t>
    </dgm:pt>
    <dgm:pt modelId="{49A06A13-8CB5-48D0-BA4B-BCBDC3717B27}">
      <dgm:prSet phldrT="[文本]" custT="1"/>
      <dgm:spPr>
        <a:solidFill>
          <a:srgbClr val="FEBF3C"/>
        </a:solidFill>
        <a:ln w="38100">
          <a:solidFill>
            <a:srgbClr val="FEBF3C"/>
          </a:solidFill>
        </a:ln>
      </dgm:spPr>
      <dgm:t>
        <a:bodyPr/>
        <a:lstStyle/>
        <a:p>
          <a:pPr algn="ctr"/>
          <a:r>
            <a:rPr lang="zh-CN" altLang="en-US" sz="2400" b="1" dirty="0">
              <a:latin typeface="Times New Roman" panose="02020603050405020304" pitchFamily="18" charset="0"/>
              <a:ea typeface="微软雅黑" panose="020B0503020204020204" charset="-122"/>
              <a:cs typeface="Times New Roman" panose="02020603050405020304" pitchFamily="18" charset="0"/>
            </a:rPr>
            <a:t>用户接口</a:t>
          </a:r>
        </a:p>
      </dgm:t>
    </dgm:pt>
    <dgm:pt modelId="{BADBE39A-93C2-4EB6-A1B4-2AD772C13564}" cxnId="{AAB51609-48B6-4609-92FF-41E4EDD51B47}" type="parTrans">
      <dgm:prSet/>
      <dgm:spPr/>
      <dgm:t>
        <a:bodyPr/>
        <a:lstStyle/>
        <a:p>
          <a:endParaRPr lang="zh-CN" altLang="en-US" sz="2400" b="1"/>
        </a:p>
      </dgm:t>
    </dgm:pt>
    <dgm:pt modelId="{B93A0A11-12A9-4D4D-8BD8-AB58A404AA95}" cxnId="{AAB51609-48B6-4609-92FF-41E4EDD51B47}" type="sibTrans">
      <dgm:prSet/>
      <dgm:spPr/>
      <dgm:t>
        <a:bodyPr/>
        <a:lstStyle/>
        <a:p>
          <a:endParaRPr lang="zh-CN" altLang="en-US" sz="2400" b="1"/>
        </a:p>
      </dgm:t>
    </dgm:pt>
    <dgm:pt modelId="{DC26A3AE-B44B-4025-A1E0-D6A59E397B41}">
      <dgm:prSet phldrT="[文本]" custT="1"/>
      <dgm:spPr>
        <a:solidFill>
          <a:srgbClr val="E54C4E"/>
        </a:solidFill>
        <a:ln w="38100">
          <a:solidFill>
            <a:srgbClr val="E54C4E"/>
          </a:solidFill>
        </a:ln>
      </dgm:spPr>
      <dgm:t>
        <a:bodyPr/>
        <a:lstStyle/>
        <a:p>
          <a:pPr algn="ctr"/>
          <a:r>
            <a:rPr lang="zh-CN" altLang="en-US" sz="2400" b="1">
              <a:latin typeface="Times New Roman" panose="02020603050405020304" pitchFamily="18" charset="0"/>
              <a:ea typeface="微软雅黑" panose="020B0503020204020204" charset="-122"/>
              <a:cs typeface="Times New Roman" panose="02020603050405020304" pitchFamily="18" charset="0"/>
            </a:rPr>
            <a:t>设备管理</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dgm:t>
    </dgm:pt>
    <dgm:pt modelId="{3E74EE3E-2C30-4B50-903F-6ED98B5FE83A}" cxnId="{B50A78E0-C83E-4FF3-9D2D-8FF067BC95D0}" type="parTrans">
      <dgm:prSet/>
      <dgm:spPr/>
      <dgm:t>
        <a:bodyPr/>
        <a:lstStyle/>
        <a:p>
          <a:endParaRPr lang="zh-CN" altLang="en-US" sz="2400" b="1"/>
        </a:p>
      </dgm:t>
    </dgm:pt>
    <dgm:pt modelId="{44A7F821-3591-4020-BA16-CFF03CE69179}" cxnId="{B50A78E0-C83E-4FF3-9D2D-8FF067BC95D0}" type="sibTrans">
      <dgm:prSet/>
      <dgm:spPr/>
      <dgm:t>
        <a:bodyPr/>
        <a:lstStyle/>
        <a:p>
          <a:endParaRPr lang="zh-CN" altLang="en-US" sz="2400" b="1"/>
        </a:p>
      </dgm:t>
    </dgm:pt>
    <dgm:pt modelId="{F3B5805E-EB8B-49A1-AFC2-22AB2E4FA70D}" type="pres">
      <dgm:prSet presAssocID="{B3FE7EAE-E9CB-4EE2-AA8C-AC263A452EBE}" presName="Name0" presStyleCnt="0">
        <dgm:presLayoutVars>
          <dgm:dir/>
          <dgm:resizeHandles val="exact"/>
        </dgm:presLayoutVars>
      </dgm:prSet>
      <dgm:spPr/>
    </dgm:pt>
    <dgm:pt modelId="{A0481D11-6520-4CAA-987F-8DC1463514DD}" type="pres">
      <dgm:prSet presAssocID="{B3FE7EAE-E9CB-4EE2-AA8C-AC263A452EBE}" presName="cycle" presStyleCnt="0"/>
      <dgm:spPr/>
    </dgm:pt>
    <dgm:pt modelId="{02D41582-0476-4063-AB2E-F1E5ECFFFA6C}" type="pres">
      <dgm:prSet presAssocID="{C400EFE3-FEAF-4868-B6DB-07A16368DF6E}" presName="nodeFirstNode" presStyleLbl="node1" presStyleIdx="0" presStyleCnt="5">
        <dgm:presLayoutVars>
          <dgm:bulletEnabled val="1"/>
        </dgm:presLayoutVars>
      </dgm:prSet>
      <dgm:spPr/>
    </dgm:pt>
    <dgm:pt modelId="{4B986D21-757C-4E79-A42F-5F003B5A352C}" type="pres">
      <dgm:prSet presAssocID="{92E1A22B-97A1-4CED-ACF2-C0A86CE6DB03}" presName="sibTransFirstNode" presStyleLbl="bgShp" presStyleIdx="0" presStyleCnt="1"/>
      <dgm:spPr/>
    </dgm:pt>
    <dgm:pt modelId="{E1A52243-BFF5-4272-AFBD-B58320990C0D}" type="pres">
      <dgm:prSet presAssocID="{0D967309-1517-4B36-944E-20B3101E197B}" presName="nodeFollowingNodes" presStyleLbl="node1" presStyleIdx="1" presStyleCnt="5">
        <dgm:presLayoutVars>
          <dgm:bulletEnabled val="1"/>
        </dgm:presLayoutVars>
      </dgm:prSet>
      <dgm:spPr/>
    </dgm:pt>
    <dgm:pt modelId="{DC91EE01-EDDF-4CFB-9B10-52B5FFF317A2}" type="pres">
      <dgm:prSet presAssocID="{DC26A3AE-B44B-4025-A1E0-D6A59E397B41}" presName="nodeFollowingNodes" presStyleLbl="node1" presStyleIdx="2" presStyleCnt="5">
        <dgm:presLayoutVars>
          <dgm:bulletEnabled val="1"/>
        </dgm:presLayoutVars>
      </dgm:prSet>
      <dgm:spPr/>
    </dgm:pt>
    <dgm:pt modelId="{14C047DA-3638-4A6A-9B71-58729EB3173E}" type="pres">
      <dgm:prSet presAssocID="{970B557E-ED66-4CBA-AABA-A38C31ADA281}" presName="nodeFollowingNodes" presStyleLbl="node1" presStyleIdx="3" presStyleCnt="5">
        <dgm:presLayoutVars>
          <dgm:bulletEnabled val="1"/>
        </dgm:presLayoutVars>
      </dgm:prSet>
      <dgm:spPr/>
    </dgm:pt>
    <dgm:pt modelId="{2E55E3DE-9006-465A-B67E-F3BC1BCDEEE8}" type="pres">
      <dgm:prSet presAssocID="{49A06A13-8CB5-48D0-BA4B-BCBDC3717B27}" presName="nodeFollowingNodes" presStyleLbl="node1" presStyleIdx="4" presStyleCnt="5">
        <dgm:presLayoutVars>
          <dgm:bulletEnabled val="1"/>
        </dgm:presLayoutVars>
      </dgm:prSet>
      <dgm:spPr/>
    </dgm:pt>
  </dgm:ptLst>
  <dgm:cxnLst>
    <dgm:cxn modelId="{AAB51609-48B6-4609-92FF-41E4EDD51B47}" srcId="{B3FE7EAE-E9CB-4EE2-AA8C-AC263A452EBE}" destId="{49A06A13-8CB5-48D0-BA4B-BCBDC3717B27}" srcOrd="4" destOrd="0" parTransId="{BADBE39A-93C2-4EB6-A1B4-2AD772C13564}" sibTransId="{B93A0A11-12A9-4D4D-8BD8-AB58A404AA95}"/>
    <dgm:cxn modelId="{D27FA80E-B809-4697-BE86-9BD78C7FD9E0}" type="presOf" srcId="{C400EFE3-FEAF-4868-B6DB-07A16368DF6E}" destId="{02D41582-0476-4063-AB2E-F1E5ECFFFA6C}" srcOrd="0" destOrd="0" presId="urn:microsoft.com/office/officeart/2005/8/layout/cycle3#1"/>
    <dgm:cxn modelId="{C5127D1F-0B48-4775-98C7-3C6C7D49CD3C}" srcId="{B3FE7EAE-E9CB-4EE2-AA8C-AC263A452EBE}" destId="{970B557E-ED66-4CBA-AABA-A38C31ADA281}" srcOrd="3" destOrd="0" parTransId="{97138834-48AA-4DA2-A779-BA4E85D1FBB3}" sibTransId="{378BF847-3C92-47EA-B5EE-87F882770562}"/>
    <dgm:cxn modelId="{2EA40120-D244-4B12-A119-46BAA4F5D463}" type="presOf" srcId="{DC26A3AE-B44B-4025-A1E0-D6A59E397B41}" destId="{DC91EE01-EDDF-4CFB-9B10-52B5FFF317A2}" srcOrd="0" destOrd="0" presId="urn:microsoft.com/office/officeart/2005/8/layout/cycle3#1"/>
    <dgm:cxn modelId="{B5739662-29E3-4580-873E-10FEB725F53C}" type="presOf" srcId="{0D967309-1517-4B36-944E-20B3101E197B}" destId="{E1A52243-BFF5-4272-AFBD-B58320990C0D}" srcOrd="0" destOrd="0" presId="urn:microsoft.com/office/officeart/2005/8/layout/cycle3#1"/>
    <dgm:cxn modelId="{4105F568-C0D1-4B26-896C-3C8522F8E889}" type="presOf" srcId="{49A06A13-8CB5-48D0-BA4B-BCBDC3717B27}" destId="{2E55E3DE-9006-465A-B67E-F3BC1BCDEEE8}" srcOrd="0" destOrd="0" presId="urn:microsoft.com/office/officeart/2005/8/layout/cycle3#1"/>
    <dgm:cxn modelId="{99443357-E93A-4E97-AEA7-44C4CCDD3786}" type="presOf" srcId="{92E1A22B-97A1-4CED-ACF2-C0A86CE6DB03}" destId="{4B986D21-757C-4E79-A42F-5F003B5A352C}" srcOrd="0" destOrd="0" presId="urn:microsoft.com/office/officeart/2005/8/layout/cycle3#1"/>
    <dgm:cxn modelId="{28297B7B-9CEA-4455-8DCF-5933DA4D4D62}" type="presOf" srcId="{970B557E-ED66-4CBA-AABA-A38C31ADA281}" destId="{14C047DA-3638-4A6A-9B71-58729EB3173E}" srcOrd="0" destOrd="0" presId="urn:microsoft.com/office/officeart/2005/8/layout/cycle3#1"/>
    <dgm:cxn modelId="{EA1D7FDB-3694-4218-98AC-7CDF4DC4FAB0}" srcId="{B3FE7EAE-E9CB-4EE2-AA8C-AC263A452EBE}" destId="{0D967309-1517-4B36-944E-20B3101E197B}" srcOrd="1" destOrd="0" parTransId="{427501A7-9FF2-469A-B87D-2CB30751C484}" sibTransId="{6185FBEF-9BB5-414B-AD11-E817F32FDFD8}"/>
    <dgm:cxn modelId="{B50A78E0-C83E-4FF3-9D2D-8FF067BC95D0}" srcId="{B3FE7EAE-E9CB-4EE2-AA8C-AC263A452EBE}" destId="{DC26A3AE-B44B-4025-A1E0-D6A59E397B41}" srcOrd="2" destOrd="0" parTransId="{3E74EE3E-2C30-4B50-903F-6ED98B5FE83A}" sibTransId="{44A7F821-3591-4020-BA16-CFF03CE69179}"/>
    <dgm:cxn modelId="{6F45ADE7-71A1-4CC6-B142-B4C7FD0A4386}" srcId="{B3FE7EAE-E9CB-4EE2-AA8C-AC263A452EBE}" destId="{C400EFE3-FEAF-4868-B6DB-07A16368DF6E}" srcOrd="0" destOrd="0" parTransId="{7F479ACF-B7CB-4AEC-86D2-284E98B37CF8}" sibTransId="{92E1A22B-97A1-4CED-ACF2-C0A86CE6DB03}"/>
    <dgm:cxn modelId="{16BE8BEF-14DB-4628-95B7-BEC242EFEA87}" type="presOf" srcId="{B3FE7EAE-E9CB-4EE2-AA8C-AC263A452EBE}" destId="{F3B5805E-EB8B-49A1-AFC2-22AB2E4FA70D}" srcOrd="0" destOrd="0" presId="urn:microsoft.com/office/officeart/2005/8/layout/cycle3#1"/>
    <dgm:cxn modelId="{1821E8C4-66A5-4D62-8F03-4505B63BCCDC}" type="presParOf" srcId="{F3B5805E-EB8B-49A1-AFC2-22AB2E4FA70D}" destId="{A0481D11-6520-4CAA-987F-8DC1463514DD}" srcOrd="0" destOrd="0" presId="urn:microsoft.com/office/officeart/2005/8/layout/cycle3#1"/>
    <dgm:cxn modelId="{466935E7-1244-415B-AB2F-9A3E27688116}" type="presParOf" srcId="{A0481D11-6520-4CAA-987F-8DC1463514DD}" destId="{02D41582-0476-4063-AB2E-F1E5ECFFFA6C}" srcOrd="0" destOrd="0" presId="urn:microsoft.com/office/officeart/2005/8/layout/cycle3#1"/>
    <dgm:cxn modelId="{7126E887-E836-49F9-800A-88B1C30B9B0A}" type="presParOf" srcId="{A0481D11-6520-4CAA-987F-8DC1463514DD}" destId="{4B986D21-757C-4E79-A42F-5F003B5A352C}" srcOrd="1" destOrd="0" presId="urn:microsoft.com/office/officeart/2005/8/layout/cycle3#1"/>
    <dgm:cxn modelId="{0BA8A3E6-81E4-463F-A338-9B33A02B7C26}" type="presParOf" srcId="{A0481D11-6520-4CAA-987F-8DC1463514DD}" destId="{E1A52243-BFF5-4272-AFBD-B58320990C0D}" srcOrd="2" destOrd="0" presId="urn:microsoft.com/office/officeart/2005/8/layout/cycle3#1"/>
    <dgm:cxn modelId="{B4FEE6D3-D300-4704-ABD4-8880ADDE3F90}" type="presParOf" srcId="{A0481D11-6520-4CAA-987F-8DC1463514DD}" destId="{DC91EE01-EDDF-4CFB-9B10-52B5FFF317A2}" srcOrd="3" destOrd="0" presId="urn:microsoft.com/office/officeart/2005/8/layout/cycle3#1"/>
    <dgm:cxn modelId="{42DAA0D9-7054-48C5-9B3E-72B9C879BD4A}" type="presParOf" srcId="{A0481D11-6520-4CAA-987F-8DC1463514DD}" destId="{14C047DA-3638-4A6A-9B71-58729EB3173E}" srcOrd="4" destOrd="0" presId="urn:microsoft.com/office/officeart/2005/8/layout/cycle3#1"/>
    <dgm:cxn modelId="{3DB53969-C9BE-4801-97D4-60A7AEB6EC92}" type="presParOf" srcId="{A0481D11-6520-4CAA-987F-8DC1463514DD}" destId="{2E55E3DE-9006-465A-B67E-F3BC1BCDEEE8}" srcOrd="5" destOrd="0" presId="urn:microsoft.com/office/officeart/2005/8/layout/cycle3#1"/>
  </dgm:cxnLst>
  <dgm:bg/>
  <dgm:whole>
    <a:ln w="38100"/>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478015-E4AE-4E80-AF24-A2D21EDBC337}" type="doc">
      <dgm:prSet loTypeId="urn:microsoft.com/office/officeart/2005/8/layout/vList2#2" loCatId="list" qsTypeId="urn:microsoft.com/office/officeart/2005/8/quickstyle/simple1#8" qsCatId="simple" csTypeId="urn:microsoft.com/office/officeart/2005/8/colors/colorful1#1" csCatId="colorful" phldr="1"/>
      <dgm:spPr/>
      <dgm:t>
        <a:bodyPr/>
        <a:lstStyle/>
        <a:p>
          <a:endParaRPr lang="zh-CN" altLang="en-US"/>
        </a:p>
      </dgm:t>
    </dgm:pt>
    <dgm:pt modelId="{D38F8097-3492-48E3-8D29-77F5D3C78601}">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schemeClr val="bg1"/>
              </a:solidFill>
              <a:latin typeface="微软雅黑" panose="020B0503020204020204" charset="-122"/>
              <a:ea typeface="微软雅黑" panose="020B0503020204020204" charset="-122"/>
              <a:cs typeface="+mn-cs"/>
            </a:rPr>
            <a:t>前趋图和程序执行</a:t>
          </a:r>
        </a:p>
      </dgm:t>
    </dgm:pt>
    <dgm:pt modelId="{86B61D86-BDD8-43B1-A8D3-493601445979}" cxnId="{147A72C4-6168-4101-B1FD-61048F7AC260}" type="parTrans">
      <dgm:prSet/>
      <dgm:spPr/>
      <dgm:t>
        <a:bodyPr/>
        <a:lstStyle/>
        <a:p>
          <a:pPr algn="l"/>
          <a:endParaRPr lang="zh-CN" altLang="en-US" sz="3200" b="1">
            <a:solidFill>
              <a:schemeClr val="tx1"/>
            </a:solidFill>
          </a:endParaRPr>
        </a:p>
      </dgm:t>
    </dgm:pt>
    <dgm:pt modelId="{0863F6D8-F866-4B61-B9CB-812C788206CD}" cxnId="{147A72C4-6168-4101-B1FD-61048F7AC260}" type="sibTrans">
      <dgm:prSet/>
      <dgm:spPr/>
      <dgm:t>
        <a:bodyPr/>
        <a:lstStyle/>
        <a:p>
          <a:pPr algn="l"/>
          <a:endParaRPr lang="zh-CN" altLang="en-US" sz="3200" b="1">
            <a:solidFill>
              <a:schemeClr val="tx1"/>
            </a:solidFill>
          </a:endParaRPr>
        </a:p>
      </dgm:t>
    </dgm:pt>
    <dgm:pt modelId="{2FD5D591-ED9F-4B4E-9EA9-ED351F687FA6}">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进程的描述</a:t>
          </a:r>
        </a:p>
      </dgm:t>
    </dgm:pt>
    <dgm:pt modelId="{256976CA-7BC7-44DA-9957-4C2E032B284B}" cxnId="{8362C546-DEB9-44F2-B686-420210061514}" type="parTrans">
      <dgm:prSet/>
      <dgm:spPr/>
      <dgm:t>
        <a:bodyPr/>
        <a:lstStyle/>
        <a:p>
          <a:pPr algn="l"/>
          <a:endParaRPr lang="zh-CN" altLang="en-US" sz="3200"/>
        </a:p>
      </dgm:t>
    </dgm:pt>
    <dgm:pt modelId="{6E3348FD-A970-4BE4-8674-B59435D10EA9}" cxnId="{8362C546-DEB9-44F2-B686-420210061514}" type="sibTrans">
      <dgm:prSet/>
      <dgm:spPr/>
      <dgm:t>
        <a:bodyPr/>
        <a:lstStyle/>
        <a:p>
          <a:pPr algn="l"/>
          <a:endParaRPr lang="zh-CN" altLang="en-US" sz="3200"/>
        </a:p>
      </dgm:t>
    </dgm:pt>
    <dgm:pt modelId="{2601F321-FC2A-416E-9230-1D7A5F4B0682}">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进程控制</a:t>
          </a:r>
        </a:p>
      </dgm:t>
    </dgm:pt>
    <dgm:pt modelId="{D1F6170C-2A83-4B0F-987D-804F90740473}" cxnId="{402AB1B5-866E-4F75-A656-C826AB141AB6}" type="parTrans">
      <dgm:prSet/>
      <dgm:spPr/>
      <dgm:t>
        <a:bodyPr/>
        <a:lstStyle/>
        <a:p>
          <a:pPr algn="l"/>
          <a:endParaRPr lang="zh-CN" altLang="en-US" sz="3200"/>
        </a:p>
      </dgm:t>
    </dgm:pt>
    <dgm:pt modelId="{0AAA44FF-71B3-4387-91CD-CA86BD254771}" cxnId="{402AB1B5-866E-4F75-A656-C826AB141AB6}" type="sibTrans">
      <dgm:prSet/>
      <dgm:spPr/>
      <dgm:t>
        <a:bodyPr/>
        <a:lstStyle/>
        <a:p>
          <a:pPr algn="l"/>
          <a:endParaRPr lang="zh-CN" altLang="en-US" sz="3200"/>
        </a:p>
      </dgm:t>
    </dgm:pt>
    <dgm:pt modelId="{0F01D558-F852-4538-8DF5-FB80B525F43A}">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进程同步</a:t>
          </a:r>
        </a:p>
      </dgm:t>
    </dgm:pt>
    <dgm:pt modelId="{FDD220AE-86EA-44D2-B025-E61FC05ACD22}" cxnId="{2C701233-0412-41E2-90FE-A8581B0B0008}" type="parTrans">
      <dgm:prSet/>
      <dgm:spPr/>
      <dgm:t>
        <a:bodyPr/>
        <a:lstStyle/>
        <a:p>
          <a:pPr algn="l"/>
          <a:endParaRPr lang="zh-CN" altLang="en-US" sz="3200"/>
        </a:p>
      </dgm:t>
    </dgm:pt>
    <dgm:pt modelId="{9D65AAF4-E0C4-4A8D-BAA6-1C9C47E0DCFB}" cxnId="{2C701233-0412-41E2-90FE-A8581B0B0008}" type="sibTrans">
      <dgm:prSet/>
      <dgm:spPr/>
      <dgm:t>
        <a:bodyPr/>
        <a:lstStyle/>
        <a:p>
          <a:pPr algn="l"/>
          <a:endParaRPr lang="zh-CN" altLang="en-US" sz="3200"/>
        </a:p>
      </dgm:t>
    </dgm:pt>
    <dgm:pt modelId="{DBF417F5-A43B-470F-B7DF-112770E755AC}">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经典进程的同步问题</a:t>
          </a:r>
        </a:p>
      </dgm:t>
    </dgm:pt>
    <dgm:pt modelId="{256C397E-11FC-44DF-B010-7F4AA5C94BD1}" cxnId="{0E4B614C-42EE-4D06-9F10-E55C7BE5AD30}" type="parTrans">
      <dgm:prSet/>
      <dgm:spPr/>
      <dgm:t>
        <a:bodyPr/>
        <a:lstStyle/>
        <a:p>
          <a:pPr algn="l"/>
          <a:endParaRPr lang="zh-CN" altLang="en-US" sz="3200"/>
        </a:p>
      </dgm:t>
    </dgm:pt>
    <dgm:pt modelId="{39DCCB44-C648-443A-8B6D-463160690D33}" cxnId="{0E4B614C-42EE-4D06-9F10-E55C7BE5AD30}" type="sibTrans">
      <dgm:prSet/>
      <dgm:spPr/>
      <dgm:t>
        <a:bodyPr/>
        <a:lstStyle/>
        <a:p>
          <a:pPr algn="l"/>
          <a:endParaRPr lang="zh-CN" altLang="en-US" sz="3200"/>
        </a:p>
      </dgm:t>
    </dgm:pt>
    <dgm:pt modelId="{9EC864E3-92CF-4CF4-A6F1-5F7F13BF7622}">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进程通信</a:t>
          </a:r>
        </a:p>
      </dgm:t>
    </dgm:pt>
    <dgm:pt modelId="{D26480F7-E7B4-4772-BCDC-FADE1196B00F}" cxnId="{A88E314A-7209-445B-85CF-668C5A8A2454}" type="parTrans">
      <dgm:prSet/>
      <dgm:spPr/>
      <dgm:t>
        <a:bodyPr/>
        <a:lstStyle/>
        <a:p>
          <a:pPr algn="l"/>
          <a:endParaRPr lang="zh-CN" altLang="en-US" sz="3200"/>
        </a:p>
      </dgm:t>
    </dgm:pt>
    <dgm:pt modelId="{30778EC5-09D4-4339-81A7-611F18EA80C8}" cxnId="{A88E314A-7209-445B-85CF-668C5A8A2454}" type="sibTrans">
      <dgm:prSet/>
      <dgm:spPr/>
      <dgm:t>
        <a:bodyPr/>
        <a:lstStyle/>
        <a:p>
          <a:pPr algn="l"/>
          <a:endParaRPr lang="zh-CN" altLang="en-US" sz="3200"/>
        </a:p>
      </dgm:t>
    </dgm:pt>
    <dgm:pt modelId="{A5656D50-9375-4CFD-87B8-4F45B9DAC31A}">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线程的基本概念</a:t>
          </a:r>
        </a:p>
      </dgm:t>
    </dgm:pt>
    <dgm:pt modelId="{77365364-D14C-452F-AA6D-09A46557C564}" cxnId="{196E94CB-4FFE-4428-8A35-7D61442736E7}" type="parTrans">
      <dgm:prSet/>
      <dgm:spPr/>
      <dgm:t>
        <a:bodyPr/>
        <a:lstStyle/>
        <a:p>
          <a:pPr algn="l"/>
          <a:endParaRPr lang="zh-CN" altLang="en-US" sz="3200"/>
        </a:p>
      </dgm:t>
    </dgm:pt>
    <dgm:pt modelId="{5DEE6EFB-B765-465C-B7ED-13DA2D4B1477}" cxnId="{196E94CB-4FFE-4428-8A35-7D61442736E7}" type="sibTrans">
      <dgm:prSet/>
      <dgm:spPr/>
      <dgm:t>
        <a:bodyPr/>
        <a:lstStyle/>
        <a:p>
          <a:pPr algn="l"/>
          <a:endParaRPr lang="zh-CN" altLang="en-US" sz="3200"/>
        </a:p>
      </dgm:t>
    </dgm:pt>
    <dgm:pt modelId="{01E2EC56-398B-44C6-A838-602B93E4EAF4}">
      <dgm:prSet phldrT="[文本]"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58556" tIns="83820" rIns="83820" bIns="83820" numCol="1" spcCol="1270" anchor="ctr" anchorCtr="0"/>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线程的实现</a:t>
          </a:r>
        </a:p>
      </dgm:t>
    </dgm:pt>
    <dgm:pt modelId="{226A195E-B5CA-41FD-BB89-6833E38833CA}" cxnId="{605819BB-692B-45F5-98C5-5F15BC0B3C37}" type="parTrans">
      <dgm:prSet/>
      <dgm:spPr/>
      <dgm:t>
        <a:bodyPr/>
        <a:lstStyle/>
        <a:p>
          <a:pPr algn="l"/>
          <a:endParaRPr lang="zh-CN" altLang="en-US" sz="3200"/>
        </a:p>
      </dgm:t>
    </dgm:pt>
    <dgm:pt modelId="{F941EEF9-03A3-4559-A44C-EAC294568635}" cxnId="{605819BB-692B-45F5-98C5-5F15BC0B3C37}" type="sibTrans">
      <dgm:prSet/>
      <dgm:spPr/>
      <dgm:t>
        <a:bodyPr/>
        <a:lstStyle/>
        <a:p>
          <a:pPr algn="l"/>
          <a:endParaRPr lang="zh-CN" altLang="en-US" sz="3200"/>
        </a:p>
      </dgm:t>
    </dgm:pt>
    <dgm:pt modelId="{CAF4CC0F-3782-4F8A-B74F-8D8B3539C608}" type="pres">
      <dgm:prSet presAssocID="{FD478015-E4AE-4E80-AF24-A2D21EDBC337}" presName="linear" presStyleCnt="0">
        <dgm:presLayoutVars>
          <dgm:animLvl val="lvl"/>
          <dgm:resizeHandles val="exact"/>
        </dgm:presLayoutVars>
      </dgm:prSet>
      <dgm:spPr/>
    </dgm:pt>
    <dgm:pt modelId="{FD9712FC-0FF5-4F80-B398-385425BE1969}" type="pres">
      <dgm:prSet presAssocID="{D38F8097-3492-48E3-8D29-77F5D3C78601}" presName="parentText" presStyleLbl="node1" presStyleIdx="0" presStyleCnt="8">
        <dgm:presLayoutVars>
          <dgm:chMax val="0"/>
          <dgm:bulletEnabled val="1"/>
        </dgm:presLayoutVars>
      </dgm:prSet>
      <dgm:spPr/>
    </dgm:pt>
    <dgm:pt modelId="{F6E538CC-247E-4859-8DEC-F7CC06D0625B}" type="pres">
      <dgm:prSet presAssocID="{0863F6D8-F866-4B61-B9CB-812C788206CD}" presName="spacer" presStyleCnt="0"/>
      <dgm:spPr/>
    </dgm:pt>
    <dgm:pt modelId="{8CF43773-04A0-4729-8EDB-578309FF0EB6}" type="pres">
      <dgm:prSet presAssocID="{2FD5D591-ED9F-4B4E-9EA9-ED351F687FA6}" presName="parentText" presStyleLbl="node1" presStyleIdx="1" presStyleCnt="8">
        <dgm:presLayoutVars>
          <dgm:chMax val="0"/>
          <dgm:bulletEnabled val="1"/>
        </dgm:presLayoutVars>
      </dgm:prSet>
      <dgm:spPr>
        <a:xfrm>
          <a:off x="0" y="706433"/>
          <a:ext cx="5187381" cy="693362"/>
        </a:xfrm>
        <a:prstGeom prst="roundRect">
          <a:avLst/>
        </a:prstGeom>
      </dgm:spPr>
    </dgm:pt>
    <dgm:pt modelId="{B7B37B62-7923-465E-93E1-6A01B30997F2}" type="pres">
      <dgm:prSet presAssocID="{6E3348FD-A970-4BE4-8674-B59435D10EA9}" presName="spacer" presStyleCnt="0"/>
      <dgm:spPr/>
    </dgm:pt>
    <dgm:pt modelId="{F4556F33-59E7-441A-82C4-303C07956E79}" type="pres">
      <dgm:prSet presAssocID="{2601F321-FC2A-416E-9230-1D7A5F4B0682}" presName="parentText" presStyleLbl="node1" presStyleIdx="2" presStyleCnt="8">
        <dgm:presLayoutVars>
          <dgm:chMax val="0"/>
          <dgm:bulletEnabled val="1"/>
        </dgm:presLayoutVars>
      </dgm:prSet>
      <dgm:spPr>
        <a:xfrm>
          <a:off x="0" y="1410146"/>
          <a:ext cx="5187381" cy="693730"/>
        </a:xfrm>
        <a:prstGeom prst="roundRect">
          <a:avLst/>
        </a:prstGeom>
      </dgm:spPr>
    </dgm:pt>
    <dgm:pt modelId="{54D569AF-415B-4ECD-AB70-57091ACA28E9}" type="pres">
      <dgm:prSet presAssocID="{0AAA44FF-71B3-4387-91CD-CA86BD254771}" presName="spacer" presStyleCnt="0"/>
      <dgm:spPr/>
    </dgm:pt>
    <dgm:pt modelId="{FBCB08D6-EA46-4D93-94F5-1B7AA18BD962}" type="pres">
      <dgm:prSet presAssocID="{0F01D558-F852-4538-8DF5-FB80B525F43A}" presName="parentText" presStyleLbl="node1" presStyleIdx="3" presStyleCnt="8">
        <dgm:presLayoutVars>
          <dgm:chMax val="0"/>
          <dgm:bulletEnabled val="1"/>
        </dgm:presLayoutVars>
      </dgm:prSet>
      <dgm:spPr>
        <a:xfrm>
          <a:off x="0" y="2114719"/>
          <a:ext cx="5187381" cy="693730"/>
        </a:xfrm>
        <a:prstGeom prst="roundRect">
          <a:avLst/>
        </a:prstGeom>
      </dgm:spPr>
    </dgm:pt>
    <dgm:pt modelId="{F2F6ED09-537A-42BD-A4DA-EFA1BCF6D8E3}" type="pres">
      <dgm:prSet presAssocID="{9D65AAF4-E0C4-4A8D-BAA6-1C9C47E0DCFB}" presName="spacer" presStyleCnt="0"/>
      <dgm:spPr/>
    </dgm:pt>
    <dgm:pt modelId="{FA78991A-8BDD-4871-A7C0-4B4AC8D0C058}" type="pres">
      <dgm:prSet presAssocID="{DBF417F5-A43B-470F-B7DF-112770E755AC}" presName="parentText" presStyleLbl="node1" presStyleIdx="4" presStyleCnt="8">
        <dgm:presLayoutVars>
          <dgm:chMax val="0"/>
          <dgm:bulletEnabled val="1"/>
        </dgm:presLayoutVars>
      </dgm:prSet>
      <dgm:spPr>
        <a:xfrm>
          <a:off x="0" y="2819292"/>
          <a:ext cx="5187381" cy="693730"/>
        </a:xfrm>
        <a:prstGeom prst="roundRect">
          <a:avLst/>
        </a:prstGeom>
      </dgm:spPr>
    </dgm:pt>
    <dgm:pt modelId="{4B616585-DB8F-418D-AF71-45BCAF0B0BB6}" type="pres">
      <dgm:prSet presAssocID="{39DCCB44-C648-443A-8B6D-463160690D33}" presName="spacer" presStyleCnt="0"/>
      <dgm:spPr/>
    </dgm:pt>
    <dgm:pt modelId="{9CADED39-099F-4E07-8F41-6B5938B71168}" type="pres">
      <dgm:prSet presAssocID="{9EC864E3-92CF-4CF4-A6F1-5F7F13BF7622}" presName="parentText" presStyleLbl="node1" presStyleIdx="5" presStyleCnt="8">
        <dgm:presLayoutVars>
          <dgm:chMax val="0"/>
          <dgm:bulletEnabled val="1"/>
        </dgm:presLayoutVars>
      </dgm:prSet>
      <dgm:spPr>
        <a:xfrm>
          <a:off x="0" y="3523864"/>
          <a:ext cx="5187381" cy="693730"/>
        </a:xfrm>
        <a:prstGeom prst="roundRect">
          <a:avLst/>
        </a:prstGeom>
      </dgm:spPr>
    </dgm:pt>
    <dgm:pt modelId="{948E7AB0-EEA5-4F3E-86F4-A562C9B8BFD9}" type="pres">
      <dgm:prSet presAssocID="{30778EC5-09D4-4339-81A7-611F18EA80C8}" presName="spacer" presStyleCnt="0"/>
      <dgm:spPr/>
    </dgm:pt>
    <dgm:pt modelId="{EEF8EFB9-A897-44C9-AFD5-4A7F06E01A25}" type="pres">
      <dgm:prSet presAssocID="{A5656D50-9375-4CFD-87B8-4F45B9DAC31A}" presName="parentText" presStyleLbl="node1" presStyleIdx="6" presStyleCnt="8">
        <dgm:presLayoutVars>
          <dgm:chMax val="0"/>
          <dgm:bulletEnabled val="1"/>
        </dgm:presLayoutVars>
      </dgm:prSet>
      <dgm:spPr>
        <a:xfrm>
          <a:off x="0" y="4228437"/>
          <a:ext cx="5187381" cy="693730"/>
        </a:xfrm>
        <a:prstGeom prst="roundRect">
          <a:avLst/>
        </a:prstGeom>
      </dgm:spPr>
    </dgm:pt>
    <dgm:pt modelId="{708F987A-043E-4CB3-AFBA-D2D234F8A47E}" type="pres">
      <dgm:prSet presAssocID="{5DEE6EFB-B765-465C-B7ED-13DA2D4B1477}" presName="spacer" presStyleCnt="0"/>
      <dgm:spPr/>
    </dgm:pt>
    <dgm:pt modelId="{77073944-EDE4-4181-8556-1037BCBAE601}" type="pres">
      <dgm:prSet presAssocID="{01E2EC56-398B-44C6-A838-602B93E4EAF4}" presName="parentText" presStyleLbl="node1" presStyleIdx="7" presStyleCnt="8">
        <dgm:presLayoutVars>
          <dgm:chMax val="0"/>
          <dgm:bulletEnabled val="1"/>
        </dgm:presLayoutVars>
      </dgm:prSet>
      <dgm:spPr>
        <a:xfrm>
          <a:off x="0" y="4933010"/>
          <a:ext cx="5187381" cy="693730"/>
        </a:xfrm>
        <a:prstGeom prst="roundRect">
          <a:avLst/>
        </a:prstGeom>
      </dgm:spPr>
    </dgm:pt>
  </dgm:ptLst>
  <dgm:cxnLst>
    <dgm:cxn modelId="{DC2F262A-2D21-4390-8666-B5DE25916309}" type="presOf" srcId="{A5656D50-9375-4CFD-87B8-4F45B9DAC31A}" destId="{EEF8EFB9-A897-44C9-AFD5-4A7F06E01A25}" srcOrd="0" destOrd="0" presId="urn:microsoft.com/office/officeart/2005/8/layout/vList2#2"/>
    <dgm:cxn modelId="{A3182430-FFE4-4C23-B806-3CDA084267E8}" type="presOf" srcId="{2FD5D591-ED9F-4B4E-9EA9-ED351F687FA6}" destId="{8CF43773-04A0-4729-8EDB-578309FF0EB6}" srcOrd="0" destOrd="0" presId="urn:microsoft.com/office/officeart/2005/8/layout/vList2#2"/>
    <dgm:cxn modelId="{2C701233-0412-41E2-90FE-A8581B0B0008}" srcId="{FD478015-E4AE-4E80-AF24-A2D21EDBC337}" destId="{0F01D558-F852-4538-8DF5-FB80B525F43A}" srcOrd="3" destOrd="0" parTransId="{FDD220AE-86EA-44D2-B025-E61FC05ACD22}" sibTransId="{9D65AAF4-E0C4-4A8D-BAA6-1C9C47E0DCFB}"/>
    <dgm:cxn modelId="{8362C546-DEB9-44F2-B686-420210061514}" srcId="{FD478015-E4AE-4E80-AF24-A2D21EDBC337}" destId="{2FD5D591-ED9F-4B4E-9EA9-ED351F687FA6}" srcOrd="1" destOrd="0" parTransId="{256976CA-7BC7-44DA-9957-4C2E032B284B}" sibTransId="{6E3348FD-A970-4BE4-8674-B59435D10EA9}"/>
    <dgm:cxn modelId="{A88E314A-7209-445B-85CF-668C5A8A2454}" srcId="{FD478015-E4AE-4E80-AF24-A2D21EDBC337}" destId="{9EC864E3-92CF-4CF4-A6F1-5F7F13BF7622}" srcOrd="5" destOrd="0" parTransId="{D26480F7-E7B4-4772-BCDC-FADE1196B00F}" sibTransId="{30778EC5-09D4-4339-81A7-611F18EA80C8}"/>
    <dgm:cxn modelId="{0E4B614C-42EE-4D06-9F10-E55C7BE5AD30}" srcId="{FD478015-E4AE-4E80-AF24-A2D21EDBC337}" destId="{DBF417F5-A43B-470F-B7DF-112770E755AC}" srcOrd="4" destOrd="0" parTransId="{256C397E-11FC-44DF-B010-7F4AA5C94BD1}" sibTransId="{39DCCB44-C648-443A-8B6D-463160690D33}"/>
    <dgm:cxn modelId="{8BF6D36D-6E87-4F28-9439-8736367C5B88}" type="presOf" srcId="{9EC864E3-92CF-4CF4-A6F1-5F7F13BF7622}" destId="{9CADED39-099F-4E07-8F41-6B5938B71168}" srcOrd="0" destOrd="0" presId="urn:microsoft.com/office/officeart/2005/8/layout/vList2#2"/>
    <dgm:cxn modelId="{9FC53656-9638-4F06-9C04-B491E25CE36A}" type="presOf" srcId="{DBF417F5-A43B-470F-B7DF-112770E755AC}" destId="{FA78991A-8BDD-4871-A7C0-4B4AC8D0C058}" srcOrd="0" destOrd="0" presId="urn:microsoft.com/office/officeart/2005/8/layout/vList2#2"/>
    <dgm:cxn modelId="{402AB1B5-866E-4F75-A656-C826AB141AB6}" srcId="{FD478015-E4AE-4E80-AF24-A2D21EDBC337}" destId="{2601F321-FC2A-416E-9230-1D7A5F4B0682}" srcOrd="2" destOrd="0" parTransId="{D1F6170C-2A83-4B0F-987D-804F90740473}" sibTransId="{0AAA44FF-71B3-4387-91CD-CA86BD254771}"/>
    <dgm:cxn modelId="{3ADCC5B9-88ED-4003-A595-DD335C3C24F8}" type="presOf" srcId="{01E2EC56-398B-44C6-A838-602B93E4EAF4}" destId="{77073944-EDE4-4181-8556-1037BCBAE601}" srcOrd="0" destOrd="0" presId="urn:microsoft.com/office/officeart/2005/8/layout/vList2#2"/>
    <dgm:cxn modelId="{605819BB-692B-45F5-98C5-5F15BC0B3C37}" srcId="{FD478015-E4AE-4E80-AF24-A2D21EDBC337}" destId="{01E2EC56-398B-44C6-A838-602B93E4EAF4}" srcOrd="7" destOrd="0" parTransId="{226A195E-B5CA-41FD-BB89-6833E38833CA}" sibTransId="{F941EEF9-03A3-4559-A44C-EAC294568635}"/>
    <dgm:cxn modelId="{1B1C5DBB-7600-4413-8610-830CC47E1FC6}" type="presOf" srcId="{FD478015-E4AE-4E80-AF24-A2D21EDBC337}" destId="{CAF4CC0F-3782-4F8A-B74F-8D8B3539C608}" srcOrd="0" destOrd="0" presId="urn:microsoft.com/office/officeart/2005/8/layout/vList2#2"/>
    <dgm:cxn modelId="{147A72C4-6168-4101-B1FD-61048F7AC260}" srcId="{FD478015-E4AE-4E80-AF24-A2D21EDBC337}" destId="{D38F8097-3492-48E3-8D29-77F5D3C78601}" srcOrd="0" destOrd="0" parTransId="{86B61D86-BDD8-43B1-A8D3-493601445979}" sibTransId="{0863F6D8-F866-4B61-B9CB-812C788206CD}"/>
    <dgm:cxn modelId="{0F4680C5-BD6E-4952-9B42-3BED33919167}" type="presOf" srcId="{2601F321-FC2A-416E-9230-1D7A5F4B0682}" destId="{F4556F33-59E7-441A-82C4-303C07956E79}" srcOrd="0" destOrd="0" presId="urn:microsoft.com/office/officeart/2005/8/layout/vList2#2"/>
    <dgm:cxn modelId="{196E94CB-4FFE-4428-8A35-7D61442736E7}" srcId="{FD478015-E4AE-4E80-AF24-A2D21EDBC337}" destId="{A5656D50-9375-4CFD-87B8-4F45B9DAC31A}" srcOrd="6" destOrd="0" parTransId="{77365364-D14C-452F-AA6D-09A46557C564}" sibTransId="{5DEE6EFB-B765-465C-B7ED-13DA2D4B1477}"/>
    <dgm:cxn modelId="{349C38E3-BA42-4F0D-809D-615685A049A8}" type="presOf" srcId="{0F01D558-F852-4538-8DF5-FB80B525F43A}" destId="{FBCB08D6-EA46-4D93-94F5-1B7AA18BD962}" srcOrd="0" destOrd="0" presId="urn:microsoft.com/office/officeart/2005/8/layout/vList2#2"/>
    <dgm:cxn modelId="{2A903CE5-3582-467D-BC8E-818C1E5C751D}" type="presOf" srcId="{D38F8097-3492-48E3-8D29-77F5D3C78601}" destId="{FD9712FC-0FF5-4F80-B398-385425BE1969}" srcOrd="0" destOrd="0" presId="urn:microsoft.com/office/officeart/2005/8/layout/vList2#2"/>
    <dgm:cxn modelId="{13D9CCB9-D470-485F-83EF-CD32032D70C6}" type="presParOf" srcId="{CAF4CC0F-3782-4F8A-B74F-8D8B3539C608}" destId="{FD9712FC-0FF5-4F80-B398-385425BE1969}" srcOrd="0" destOrd="0" presId="urn:microsoft.com/office/officeart/2005/8/layout/vList2#2"/>
    <dgm:cxn modelId="{464F861E-20F8-4BDB-8D8F-1966FF16E245}" type="presParOf" srcId="{CAF4CC0F-3782-4F8A-B74F-8D8B3539C608}" destId="{F6E538CC-247E-4859-8DEC-F7CC06D0625B}" srcOrd="1" destOrd="0" presId="urn:microsoft.com/office/officeart/2005/8/layout/vList2#2"/>
    <dgm:cxn modelId="{B4F4B536-ACA8-414C-96B0-72F45B87838C}" type="presParOf" srcId="{CAF4CC0F-3782-4F8A-B74F-8D8B3539C608}" destId="{8CF43773-04A0-4729-8EDB-578309FF0EB6}" srcOrd="2" destOrd="0" presId="urn:microsoft.com/office/officeart/2005/8/layout/vList2#2"/>
    <dgm:cxn modelId="{9014AB81-DD1D-453E-89CA-49A806277A9E}" type="presParOf" srcId="{CAF4CC0F-3782-4F8A-B74F-8D8B3539C608}" destId="{B7B37B62-7923-465E-93E1-6A01B30997F2}" srcOrd="3" destOrd="0" presId="urn:microsoft.com/office/officeart/2005/8/layout/vList2#2"/>
    <dgm:cxn modelId="{B34EA185-2B30-446F-8AB2-60E39C974182}" type="presParOf" srcId="{CAF4CC0F-3782-4F8A-B74F-8D8B3539C608}" destId="{F4556F33-59E7-441A-82C4-303C07956E79}" srcOrd="4" destOrd="0" presId="urn:microsoft.com/office/officeart/2005/8/layout/vList2#2"/>
    <dgm:cxn modelId="{B23FC60A-8074-45BD-9805-9F0411E55B8D}" type="presParOf" srcId="{CAF4CC0F-3782-4F8A-B74F-8D8B3539C608}" destId="{54D569AF-415B-4ECD-AB70-57091ACA28E9}" srcOrd="5" destOrd="0" presId="urn:microsoft.com/office/officeart/2005/8/layout/vList2#2"/>
    <dgm:cxn modelId="{366858C9-61AB-4482-9AB3-D402473903EE}" type="presParOf" srcId="{CAF4CC0F-3782-4F8A-B74F-8D8B3539C608}" destId="{FBCB08D6-EA46-4D93-94F5-1B7AA18BD962}" srcOrd="6" destOrd="0" presId="urn:microsoft.com/office/officeart/2005/8/layout/vList2#2"/>
    <dgm:cxn modelId="{D9D2AE71-C3D3-4F35-8AA3-04253371B63E}" type="presParOf" srcId="{CAF4CC0F-3782-4F8A-B74F-8D8B3539C608}" destId="{F2F6ED09-537A-42BD-A4DA-EFA1BCF6D8E3}" srcOrd="7" destOrd="0" presId="urn:microsoft.com/office/officeart/2005/8/layout/vList2#2"/>
    <dgm:cxn modelId="{919FDBC4-8D89-4501-BB72-38EC705A3A5A}" type="presParOf" srcId="{CAF4CC0F-3782-4F8A-B74F-8D8B3539C608}" destId="{FA78991A-8BDD-4871-A7C0-4B4AC8D0C058}" srcOrd="8" destOrd="0" presId="urn:microsoft.com/office/officeart/2005/8/layout/vList2#2"/>
    <dgm:cxn modelId="{3844E125-AC74-4F2A-AC6C-8018E110DEEC}" type="presParOf" srcId="{CAF4CC0F-3782-4F8A-B74F-8D8B3539C608}" destId="{4B616585-DB8F-418D-AF71-45BCAF0B0BB6}" srcOrd="9" destOrd="0" presId="urn:microsoft.com/office/officeart/2005/8/layout/vList2#2"/>
    <dgm:cxn modelId="{27004CD3-4EA6-4904-B203-1D072A8C75EE}" type="presParOf" srcId="{CAF4CC0F-3782-4F8A-B74F-8D8B3539C608}" destId="{9CADED39-099F-4E07-8F41-6B5938B71168}" srcOrd="10" destOrd="0" presId="urn:microsoft.com/office/officeart/2005/8/layout/vList2#2"/>
    <dgm:cxn modelId="{D0C63540-7006-4E55-87F2-375AD53DB7C7}" type="presParOf" srcId="{CAF4CC0F-3782-4F8A-B74F-8D8B3539C608}" destId="{948E7AB0-EEA5-4F3E-86F4-A562C9B8BFD9}" srcOrd="11" destOrd="0" presId="urn:microsoft.com/office/officeart/2005/8/layout/vList2#2"/>
    <dgm:cxn modelId="{D877E8C3-5EE5-4E42-B8EC-8039A32C641C}" type="presParOf" srcId="{CAF4CC0F-3782-4F8A-B74F-8D8B3539C608}" destId="{EEF8EFB9-A897-44C9-AFD5-4A7F06E01A25}" srcOrd="12" destOrd="0" presId="urn:microsoft.com/office/officeart/2005/8/layout/vList2#2"/>
    <dgm:cxn modelId="{77E8F43E-5629-43B7-9C2F-974BAAB4F37F}" type="presParOf" srcId="{CAF4CC0F-3782-4F8A-B74F-8D8B3539C608}" destId="{708F987A-043E-4CB3-AFBA-D2D234F8A47E}" srcOrd="13" destOrd="0" presId="urn:microsoft.com/office/officeart/2005/8/layout/vList2#2"/>
    <dgm:cxn modelId="{3861CC41-36A3-49C8-96C0-DECDD8417B81}" type="presParOf" srcId="{CAF4CC0F-3782-4F8A-B74F-8D8B3539C608}" destId="{77073944-EDE4-4181-8556-1037BCBAE601}" srcOrd="14" destOrd="0" presId="urn:microsoft.com/office/officeart/2005/8/layout/vList2#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47328" cy="4737356"/>
        <a:chOff x="0" y="0"/>
        <a:chExt cx="10047328" cy="4737356"/>
      </a:xfrm>
    </dsp:grpSpPr>
    <dsp:sp modelId="{C66E3C45-B4A6-4F9D-8D0B-224848EA64D6}">
      <dsp:nvSpPr>
        <dsp:cNvPr id="3" name="圆角矩形 2"/>
        <dsp:cNvSpPr/>
      </dsp:nvSpPr>
      <dsp:spPr bwMode="white">
        <a:xfrm>
          <a:off x="0" y="4288"/>
          <a:ext cx="10047328" cy="735330"/>
        </a:xfrm>
        <a:prstGeom prst="roundRect">
          <a:avLst/>
        </a:prstGeom>
        <a:solidFill>
          <a:srgbClr val="9CCF32"/>
        </a:solidFill>
      </dsp:spPr>
      <dsp:style>
        <a:lnRef idx="2">
          <a:schemeClr val="lt1"/>
        </a:lnRef>
        <a:fillRef idx="1">
          <a:schemeClr val="accent1"/>
        </a:fillRef>
        <a:effectRef idx="0">
          <a:scrgbClr r="0" g="0" b="0"/>
        </a:effectRef>
        <a:fontRef idx="minor">
          <a:schemeClr val="lt1"/>
        </a:fontRef>
      </dsp:style>
      <dsp:txBody>
        <a:bodyPr lIns="106680" tIns="106680" rIns="106680" bIns="106680" anchor="ctr"/>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0" lvl="0" indent="0" algn="l" defTabSz="1066800">
            <a:lnSpc>
              <a:spcPct val="90000"/>
            </a:lnSpc>
            <a:spcBef>
              <a:spcPct val="0"/>
            </a:spcBef>
            <a:spcAft>
              <a:spcPct val="35000"/>
            </a:spcAft>
            <a:buNone/>
          </a:pPr>
          <a:r>
            <a:rPr lang="zh-CN" altLang="en-US"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未配置</a:t>
          </a:r>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OS</a:t>
          </a:r>
          <a:r>
            <a:rPr lang="zh-CN" altLang="en-US"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的计算机系统</a:t>
          </a:r>
        </a:p>
      </dsp:txBody>
      <dsp:txXfrm>
        <a:off x="0" y="4288"/>
        <a:ext cx="10047328" cy="735330"/>
      </dsp:txXfrm>
    </dsp:sp>
    <dsp:sp modelId="{6EB6DD72-15CE-4CC3-A7BF-F80E105FB283}">
      <dsp:nvSpPr>
        <dsp:cNvPr id="4" name="圆角矩形 3"/>
        <dsp:cNvSpPr/>
      </dsp:nvSpPr>
      <dsp:spPr bwMode="white">
        <a:xfrm>
          <a:off x="0" y="802978"/>
          <a:ext cx="10047328" cy="735330"/>
        </a:xfrm>
        <a:prstGeom prst="roundRect">
          <a:avLst/>
        </a:prstGeom>
        <a:solidFill>
          <a:srgbClr val="9CCF32"/>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vert="horz" wrap="square" lIns="91440" tIns="91440" rIns="91440" bIns="91440" numCol="1" spcCol="1270" anchor="ctr" anchorCtr="0" forceAA="0"/>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0" lvl="0" indent="0" algn="l" defTabSz="1066800">
            <a:lnSpc>
              <a:spcPct val="90000"/>
            </a:lnSpc>
            <a:spcBef>
              <a:spcPct val="0"/>
            </a:spcBef>
            <a:spcAft>
              <a:spcPct val="35000"/>
            </a:spcAft>
            <a:buNone/>
          </a:pPr>
          <a:r>
            <a:rPr lang="zh-CN" altLang="en-US"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单道批处理系统</a:t>
          </a:r>
          <a:r>
            <a:rPr lang="en-US" altLang="zh-CN"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(simple batch processing)</a:t>
          </a:r>
        </a:p>
      </dsp:txBody>
      <dsp:txXfrm>
        <a:off x="0" y="802978"/>
        <a:ext cx="10047328" cy="735330"/>
      </dsp:txXfrm>
    </dsp:sp>
    <dsp:sp modelId="{3AE83CB8-5C65-432C-B37A-76EB6AFDE063}">
      <dsp:nvSpPr>
        <dsp:cNvPr id="5" name="圆角矩形 4"/>
        <dsp:cNvSpPr/>
      </dsp:nvSpPr>
      <dsp:spPr bwMode="white">
        <a:xfrm>
          <a:off x="0" y="1601668"/>
          <a:ext cx="10047328" cy="735330"/>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vert="horz" wrap="square" lIns="91440" tIns="91440" rIns="91440" bIns="91440" numCol="1" spcCol="1270" anchor="ctr" anchorCtr="0"/>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gn="l" defTabSz="1066800">
            <a:lnSpc>
              <a:spcPct val="90000"/>
            </a:lnSpc>
            <a:spcBef>
              <a:spcPct val="0"/>
            </a:spcBef>
            <a:spcAft>
              <a:spcPct val="35000"/>
            </a:spcAft>
          </a:pPr>
          <a:r>
            <a:rPr lang="zh-CN" altLang="en-US"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多道批处理系统</a:t>
          </a:r>
          <a:r>
            <a:rPr lang="en-US" altLang="zh-CN"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(multiprogramming system)</a:t>
          </a:r>
        </a:p>
      </dsp:txBody>
      <dsp:txXfrm>
        <a:off x="0" y="1601668"/>
        <a:ext cx="10047328" cy="735330"/>
      </dsp:txXfrm>
    </dsp:sp>
    <dsp:sp modelId="{1C93A4F0-5F45-421B-978B-C730267C5A99}">
      <dsp:nvSpPr>
        <dsp:cNvPr id="6" name="圆角矩形 5"/>
        <dsp:cNvSpPr/>
      </dsp:nvSpPr>
      <dsp:spPr bwMode="white">
        <a:xfrm>
          <a:off x="0" y="2400358"/>
          <a:ext cx="10047328" cy="735330"/>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vert="horz" wrap="square" lIns="91440" tIns="91440" rIns="91440" bIns="91440" numCol="1" spcCol="1270" anchor="ctr" anchorCtr="0"/>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gn="l" defTabSz="1066800">
            <a:lnSpc>
              <a:spcPct val="90000"/>
            </a:lnSpc>
            <a:spcBef>
              <a:spcPct val="0"/>
            </a:spcBef>
            <a:spcAft>
              <a:spcPct val="35000"/>
            </a:spcAft>
          </a:pPr>
          <a:r>
            <a:rPr lang="zh-CN" altLang="en-US"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分时系统</a:t>
          </a:r>
          <a:r>
            <a:rPr lang="en-US" altLang="zh-CN"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(time-sharing system)</a:t>
          </a:r>
        </a:p>
      </dsp:txBody>
      <dsp:txXfrm>
        <a:off x="0" y="2400358"/>
        <a:ext cx="10047328" cy="735330"/>
      </dsp:txXfrm>
    </dsp:sp>
    <dsp:sp modelId="{EFEC0C31-EA1F-4E08-8899-0AF7B341429F}">
      <dsp:nvSpPr>
        <dsp:cNvPr id="7" name="圆角矩形 6"/>
        <dsp:cNvSpPr/>
      </dsp:nvSpPr>
      <dsp:spPr bwMode="white">
        <a:xfrm>
          <a:off x="0" y="3199048"/>
          <a:ext cx="10047328" cy="735330"/>
        </a:xfrm>
        <a:prstGeom prst="roundRect">
          <a:avLst/>
        </a:prstGeom>
        <a:solidFill>
          <a:srgbClr val="9CCF32"/>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vert="horz" wrap="square" lIns="91440" tIns="91440" rIns="91440" bIns="91440" numCol="1" spcCol="1270" anchor="ctr" anchorCtr="0" forceAA="0"/>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0" lvl="0" indent="0" algn="l" defTabSz="1066800">
            <a:lnSpc>
              <a:spcPct val="90000"/>
            </a:lnSpc>
            <a:spcBef>
              <a:spcPct val="0"/>
            </a:spcBef>
            <a:spcAft>
              <a:spcPct val="35000"/>
            </a:spcAft>
            <a:buNone/>
          </a:pPr>
          <a:r>
            <a:rPr lang="zh-CN" altLang="en-US"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实时系统</a:t>
          </a:r>
          <a:r>
            <a:rPr lang="en-US" altLang="zh-CN" sz="2800" b="1"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(real-time system)</a:t>
          </a:r>
        </a:p>
      </dsp:txBody>
      <dsp:txXfrm>
        <a:off x="0" y="3199048"/>
        <a:ext cx="10047328" cy="735330"/>
      </dsp:txXfrm>
    </dsp:sp>
    <dsp:sp modelId="{162ED084-6047-4006-9883-F1130D91793F}">
      <dsp:nvSpPr>
        <dsp:cNvPr id="8" name="圆角矩形 7"/>
        <dsp:cNvSpPr/>
      </dsp:nvSpPr>
      <dsp:spPr bwMode="white">
        <a:xfrm>
          <a:off x="0" y="3997738"/>
          <a:ext cx="10047328" cy="735330"/>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1"/>
        </a:fillRef>
        <a:effectRef idx="0">
          <a:scrgbClr r="0" g="0" b="0"/>
        </a:effectRef>
        <a:fontRef idx="minor">
          <a:schemeClr val="lt1"/>
        </a:fontRef>
      </dsp:style>
      <dsp:txBody>
        <a:bodyPr vert="horz" wrap="square" lIns="91440" tIns="91440" rIns="91440" bIns="91440" numCol="1" spcCol="1270" anchor="ctr" anchorCtr="0" forceAA="0"/>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marL="0" lvl="0" indent="0" algn="l" defTabSz="1066800">
            <a:lnSpc>
              <a:spcPct val="90000"/>
            </a:lnSpc>
            <a:spcBef>
              <a:spcPct val="0"/>
            </a:spcBef>
            <a:spcAft>
              <a:spcPct val="35000"/>
            </a:spcAft>
            <a:buNone/>
          </a:pPr>
          <a:r>
            <a:rPr lang="zh-CN" altLang="en-US"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微机操作系统</a:t>
          </a:r>
          <a:r>
            <a:rPr lang="en-US" altLang="zh-CN" sz="2800" b="1" kern="1200" dirty="0">
              <a:solidFill>
                <a:schemeClr val="bg1"/>
              </a:solidFill>
              <a:latin typeface="Times New Roman" panose="02020603050405020304" pitchFamily="18" charset="0"/>
              <a:ea typeface="微软雅黑" panose="020B0503020204020204" charset="-122"/>
              <a:cs typeface="Times New Roman" panose="02020603050405020304" pitchFamily="18" charset="0"/>
            </a:rPr>
            <a:t>(microcomputer operating system)</a:t>
          </a:r>
        </a:p>
      </dsp:txBody>
      <dsp:txXfrm>
        <a:off x="0" y="3997738"/>
        <a:ext cx="10047328" cy="73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19747" cy="4396536"/>
        <a:chOff x="0" y="0"/>
        <a:chExt cx="7819747" cy="4396536"/>
      </a:xfrm>
    </dsp:grpSpPr>
    <dsp:sp modelId="{4B986D21-757C-4E79-A42F-5F003B5A352C}">
      <dsp:nvSpPr>
        <dsp:cNvPr id="4" name="环形箭头 3"/>
        <dsp:cNvSpPr/>
      </dsp:nvSpPr>
      <dsp:spPr bwMode="white">
        <a:xfrm>
          <a:off x="1758234" y="6130"/>
          <a:ext cx="4303279" cy="4303279"/>
        </a:xfrm>
        <a:prstGeom prst="circularArrow">
          <a:avLst>
            <a:gd name="adj1" fmla="val 5000"/>
            <a:gd name="adj2" fmla="val 360000"/>
            <a:gd name="adj3" fmla="val 13733566"/>
            <a:gd name="adj4" fmla="val 17348963"/>
            <a:gd name="adj5" fmla="val 5500"/>
          </a:avLst>
        </a:prstGeom>
      </dsp:spPr>
      <dsp:style>
        <a:lnRef idx="0">
          <a:schemeClr val="accent1"/>
        </a:lnRef>
        <a:fillRef idx="1">
          <a:schemeClr val="accent1">
            <a:tint val="40000"/>
          </a:schemeClr>
        </a:fillRef>
        <a:effectRef idx="0">
          <a:scrgbClr r="0" g="0" b="0"/>
        </a:effectRef>
        <a:fontRef idx="minor"/>
      </dsp:style>
      <dsp:txXfrm>
        <a:off x="1758234" y="6130"/>
        <a:ext cx="4303279" cy="4303279"/>
      </dsp:txXfrm>
    </dsp:sp>
    <dsp:sp modelId="{02D41582-0476-4063-AB2E-F1E5ECFFFA6C}">
      <dsp:nvSpPr>
        <dsp:cNvPr id="3" name="圆角矩形 2"/>
        <dsp:cNvSpPr/>
      </dsp:nvSpPr>
      <dsp:spPr bwMode="white">
        <a:xfrm>
          <a:off x="2885092" y="0"/>
          <a:ext cx="2049564" cy="1024782"/>
        </a:xfrm>
        <a:prstGeom prst="roundRect">
          <a:avLst/>
        </a:prstGeom>
        <a:solidFill>
          <a:srgbClr val="009FC6"/>
        </a:solidFill>
        <a:ln w="38100">
          <a:solidFill>
            <a:srgbClr val="009FC6"/>
          </a:solidFill>
        </a:ln>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处理机管理</a:t>
          </a:r>
        </a:p>
      </dsp:txBody>
      <dsp:txXfrm>
        <a:off x="2885092" y="0"/>
        <a:ext cx="2049564" cy="1024782"/>
      </dsp:txXfrm>
    </dsp:sp>
    <dsp:sp modelId="{E1A52243-BFF5-4272-AFBD-B58320990C0D}">
      <dsp:nvSpPr>
        <dsp:cNvPr id="5" name="圆角矩形 4"/>
        <dsp:cNvSpPr/>
      </dsp:nvSpPr>
      <dsp:spPr bwMode="white">
        <a:xfrm>
          <a:off x="4657727" y="1287895"/>
          <a:ext cx="2049564" cy="1024782"/>
        </a:xfrm>
        <a:prstGeom prst="roundRect">
          <a:avLst/>
        </a:prstGeom>
        <a:solidFill>
          <a:srgbClr val="9CCF32"/>
        </a:solidFill>
        <a:ln w="38100">
          <a:solidFill>
            <a:srgbClr val="9CCF32"/>
          </a:solidFill>
        </a:ln>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存储器管理</a:t>
          </a:r>
        </a:p>
      </dsp:txBody>
      <dsp:txXfrm>
        <a:off x="4657727" y="1287895"/>
        <a:ext cx="2049564" cy="1024782"/>
      </dsp:txXfrm>
    </dsp:sp>
    <dsp:sp modelId="{DC91EE01-EDDF-4CFB-9B10-52B5FFF317A2}">
      <dsp:nvSpPr>
        <dsp:cNvPr id="6" name="圆角矩形 5"/>
        <dsp:cNvSpPr/>
      </dsp:nvSpPr>
      <dsp:spPr bwMode="white">
        <a:xfrm>
          <a:off x="3980641" y="3371754"/>
          <a:ext cx="2049564" cy="1024782"/>
        </a:xfrm>
        <a:prstGeom prst="roundRect">
          <a:avLst/>
        </a:prstGeom>
        <a:solidFill>
          <a:srgbClr val="E54C4E"/>
        </a:solidFill>
        <a:ln w="38100">
          <a:solidFill>
            <a:srgbClr val="E54C4E"/>
          </a:solidFill>
        </a:ln>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400" b="1">
              <a:latin typeface="Times New Roman" panose="02020603050405020304" pitchFamily="18" charset="0"/>
              <a:ea typeface="微软雅黑" panose="020B0503020204020204" charset="-122"/>
              <a:cs typeface="Times New Roman" panose="02020603050405020304" pitchFamily="18" charset="0"/>
            </a:rPr>
            <a:t>设备管理</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dsp:txBody>
      <dsp:txXfrm>
        <a:off x="3980641" y="3371754"/>
        <a:ext cx="2049564" cy="1024782"/>
      </dsp:txXfrm>
    </dsp:sp>
    <dsp:sp modelId="{14C047DA-3638-4A6A-9B71-58729EB3173E}">
      <dsp:nvSpPr>
        <dsp:cNvPr id="7" name="圆角矩形 6"/>
        <dsp:cNvSpPr/>
      </dsp:nvSpPr>
      <dsp:spPr bwMode="white">
        <a:xfrm>
          <a:off x="1789542" y="3371754"/>
          <a:ext cx="2049564" cy="1024782"/>
        </a:xfrm>
        <a:prstGeom prst="roundRect">
          <a:avLst/>
        </a:prstGeom>
        <a:solidFill>
          <a:srgbClr val="BA7FAF"/>
        </a:solidFill>
        <a:ln w="38100">
          <a:solidFill>
            <a:srgbClr val="BA7FAF"/>
          </a:solidFill>
        </a:ln>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文件管理</a:t>
          </a:r>
        </a:p>
      </dsp:txBody>
      <dsp:txXfrm>
        <a:off x="1789542" y="3371754"/>
        <a:ext cx="2049564" cy="1024782"/>
      </dsp:txXfrm>
    </dsp:sp>
    <dsp:sp modelId="{2E55E3DE-9006-465A-B67E-F3BC1BCDEEE8}">
      <dsp:nvSpPr>
        <dsp:cNvPr id="8" name="圆角矩形 7"/>
        <dsp:cNvSpPr/>
      </dsp:nvSpPr>
      <dsp:spPr bwMode="white">
        <a:xfrm>
          <a:off x="1112456" y="1287895"/>
          <a:ext cx="2049564" cy="1024782"/>
        </a:xfrm>
        <a:prstGeom prst="roundRect">
          <a:avLst/>
        </a:prstGeom>
        <a:solidFill>
          <a:srgbClr val="FEBF3C"/>
        </a:solidFill>
        <a:ln w="38100">
          <a:solidFill>
            <a:srgbClr val="FEBF3C"/>
          </a:solidFill>
        </a:ln>
      </dsp:spPr>
      <dsp:style>
        <a:lnRef idx="2">
          <a:schemeClr val="lt1"/>
        </a:lnRef>
        <a:fillRef idx="1">
          <a:schemeClr val="accent1"/>
        </a:fillRef>
        <a:effectRef idx="0">
          <a:scrgbClr r="0" g="0" b="0"/>
        </a:effectRef>
        <a:fontRef idx="minor">
          <a:schemeClr val="lt1"/>
        </a:fontRef>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用户接口</a:t>
          </a:r>
        </a:p>
      </dsp:txBody>
      <dsp:txXfrm>
        <a:off x="1112456" y="1287895"/>
        <a:ext cx="2049564" cy="1024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35520" cy="5627742"/>
        <a:chOff x="0" y="0"/>
        <a:chExt cx="7335520" cy="5627742"/>
      </a:xfrm>
    </dsp:grpSpPr>
    <dsp:sp modelId="{FD9712FC-0FF5-4F80-B398-385425BE1969}">
      <dsp:nvSpPr>
        <dsp:cNvPr id="3" name="圆角矩形 2"/>
        <dsp:cNvSpPr/>
      </dsp:nvSpPr>
      <dsp:spPr bwMode="white">
        <a:xfrm>
          <a:off x="0" y="0"/>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2"/>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schemeClr val="bg1"/>
              </a:solidFill>
              <a:latin typeface="微软雅黑" panose="020B0503020204020204" charset="-122"/>
              <a:ea typeface="微软雅黑" panose="020B0503020204020204" charset="-122"/>
              <a:cs typeface="+mn-cs"/>
            </a:rPr>
            <a:t>前趋图和程序执行</a:t>
          </a:r>
        </a:p>
      </dsp:txBody>
      <dsp:txXfrm>
        <a:off x="0" y="0"/>
        <a:ext cx="7335520" cy="690887"/>
      </dsp:txXfrm>
    </dsp:sp>
    <dsp:sp modelId="{8CF43773-04A0-4729-8EDB-578309FF0EB6}">
      <dsp:nvSpPr>
        <dsp:cNvPr id="4" name="圆角矩形 3"/>
        <dsp:cNvSpPr/>
      </dsp:nvSpPr>
      <dsp:spPr bwMode="white">
        <a:xfrm>
          <a:off x="0" y="705265"/>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3"/>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进程的描述</a:t>
          </a:r>
        </a:p>
      </dsp:txBody>
      <dsp:txXfrm>
        <a:off x="0" y="705265"/>
        <a:ext cx="7335520" cy="690887"/>
      </dsp:txXfrm>
    </dsp:sp>
    <dsp:sp modelId="{F4556F33-59E7-441A-82C4-303C07956E79}">
      <dsp:nvSpPr>
        <dsp:cNvPr id="5" name="圆角矩形 4"/>
        <dsp:cNvSpPr/>
      </dsp:nvSpPr>
      <dsp:spPr bwMode="white">
        <a:xfrm>
          <a:off x="0" y="1410530"/>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4"/>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进程控制</a:t>
          </a:r>
        </a:p>
      </dsp:txBody>
      <dsp:txXfrm>
        <a:off x="0" y="1410530"/>
        <a:ext cx="7335520" cy="690887"/>
      </dsp:txXfrm>
    </dsp:sp>
    <dsp:sp modelId="{FBCB08D6-EA46-4D93-94F5-1B7AA18BD962}">
      <dsp:nvSpPr>
        <dsp:cNvPr id="6" name="圆角矩形 5"/>
        <dsp:cNvSpPr/>
      </dsp:nvSpPr>
      <dsp:spPr bwMode="white">
        <a:xfrm>
          <a:off x="0" y="2115795"/>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5"/>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进程同步</a:t>
          </a:r>
        </a:p>
      </dsp:txBody>
      <dsp:txXfrm>
        <a:off x="0" y="2115795"/>
        <a:ext cx="7335520" cy="690887"/>
      </dsp:txXfrm>
    </dsp:sp>
    <dsp:sp modelId="{FA78991A-8BDD-4871-A7C0-4B4AC8D0C058}">
      <dsp:nvSpPr>
        <dsp:cNvPr id="7" name="圆角矩形 6"/>
        <dsp:cNvSpPr/>
      </dsp:nvSpPr>
      <dsp:spPr bwMode="white">
        <a:xfrm>
          <a:off x="0" y="2821060"/>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6"/>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经典进程的同步问题</a:t>
          </a:r>
        </a:p>
      </dsp:txBody>
      <dsp:txXfrm>
        <a:off x="0" y="2821060"/>
        <a:ext cx="7335520" cy="690887"/>
      </dsp:txXfrm>
    </dsp:sp>
    <dsp:sp modelId="{9CADED39-099F-4E07-8F41-6B5938B71168}">
      <dsp:nvSpPr>
        <dsp:cNvPr id="8" name="圆角矩形 7"/>
        <dsp:cNvSpPr/>
      </dsp:nvSpPr>
      <dsp:spPr bwMode="white">
        <a:xfrm>
          <a:off x="0" y="3526325"/>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2"/>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进程通信</a:t>
          </a:r>
        </a:p>
      </dsp:txBody>
      <dsp:txXfrm>
        <a:off x="0" y="3526325"/>
        <a:ext cx="7335520" cy="690887"/>
      </dsp:txXfrm>
    </dsp:sp>
    <dsp:sp modelId="{EEF8EFB9-A897-44C9-AFD5-4A7F06E01A25}">
      <dsp:nvSpPr>
        <dsp:cNvPr id="9" name="圆角矩形 8"/>
        <dsp:cNvSpPr/>
      </dsp:nvSpPr>
      <dsp:spPr bwMode="white">
        <a:xfrm>
          <a:off x="0" y="4231590"/>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3"/>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线程的基本概念</a:t>
          </a:r>
        </a:p>
      </dsp:txBody>
      <dsp:txXfrm>
        <a:off x="0" y="4231590"/>
        <a:ext cx="7335520" cy="690887"/>
      </dsp:txXfrm>
    </dsp:sp>
    <dsp:sp modelId="{77073944-EDE4-4181-8556-1037BCBAE601}">
      <dsp:nvSpPr>
        <dsp:cNvPr id="10" name="圆角矩形 9"/>
        <dsp:cNvSpPr/>
      </dsp:nvSpPr>
      <dsp:spPr bwMode="white">
        <a:xfrm>
          <a:off x="0" y="4936855"/>
          <a:ext cx="7335520" cy="690887"/>
        </a:xfrm>
        <a:prstGeom prst="roundRect">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hemeClr val="lt1"/>
        </a:lnRef>
        <a:fillRef idx="1">
          <a:schemeClr val="accent4"/>
        </a:fillRef>
        <a:effectRef idx="0">
          <a:scrgbClr r="0" g="0" b="0"/>
        </a:effectRef>
        <a:fontRef idx="minor">
          <a:schemeClr val="lt1"/>
        </a:fontRef>
      </dsp:style>
      <dsp:txBody>
        <a:bodyPr vert="horz" wrap="square" lIns="558556" tIns="83820" rIns="83820" bIns="83820" numCol="1" spcCol="1270" anchor="ctr" anchorCtr="0" forceAA="0"/>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0" lvl="0" indent="0" algn="l" defTabSz="1466850">
            <a:lnSpc>
              <a:spcPct val="90000"/>
            </a:lnSpc>
            <a:spcBef>
              <a:spcPct val="0"/>
            </a:spcBef>
            <a:spcAft>
              <a:spcPct val="35000"/>
            </a:spcAft>
            <a:buNone/>
          </a:pPr>
          <a:r>
            <a:rPr lang="zh-CN" altLang="en-US" sz="3200" b="1" kern="1200" dirty="0">
              <a:solidFill>
                <a:prstClr val="white"/>
              </a:solidFill>
              <a:latin typeface="微软雅黑" panose="020B0503020204020204" charset="-122"/>
              <a:ea typeface="微软雅黑" panose="020B0503020204020204" charset="-122"/>
              <a:cs typeface="+mn-cs"/>
            </a:rPr>
            <a:t>线程的实现</a:t>
          </a:r>
        </a:p>
      </dsp:txBody>
      <dsp:txXfrm>
        <a:off x="0" y="4936855"/>
        <a:ext cx="7335520" cy="690887"/>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1">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dstNode" val="node1"/>
                <dgm:param type="connRout" val="longCurve"/>
                <dgm:param type="begPts" val="midR"/>
                <dgm:param type="endPts" val="midL"/>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dstNode" val="node1"/>
                <dgm:param type="connRout" val="longCurve"/>
                <dgm:param type="begPts" val="midL"/>
                <dgm:param type="endPts" val="midR"/>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dstNode" val="nodeFirstNode"/>
                      <dgm:param type="connRout" val="longCurve"/>
                      <dgm:param type="begPts" val="midR"/>
                      <dgm:param type="endPts" val="midL"/>
                    </dgm:alg>
                  </dgm:if>
                  <dgm:else name="Name15">
                    <dgm:alg type="conn">
                      <dgm:param type="dstNode" val="nodeFirstNode"/>
                      <dgm:param type="connRout" val="longCurve"/>
                      <dgm:param type="begPts" val="midL"/>
                      <dgm:param type="endPts" val="midR"/>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显式链接还通过特定的标志来标识文件系统的末尾，例如，当块是最后一个时，下一个块被设置为-1作为标志。这种机制确保了文件系统能够有效地管理存储空间，同时保持了随机访问的能力。</a:t>
            </a:r>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微软雅黑" panose="020B0503020204020204" charset="-122"/>
                <a:ea typeface="微软雅黑" panose="020B0503020204020204" charset="-122"/>
              </a:rPr>
              <a:t>(</a:t>
            </a:r>
            <a:r>
              <a:rPr lang="zh-CN" altLang="en-US" sz="1200" b="1" dirty="0">
                <a:latin typeface="微软雅黑" panose="020B0503020204020204" charset="-122"/>
                <a:ea typeface="微软雅黑" panose="020B0503020204020204" charset="-122"/>
              </a:rPr>
              <a:t>想访问</a:t>
            </a:r>
            <a:r>
              <a:rPr lang="en-US" altLang="zh-CN" sz="1200" b="1" dirty="0" err="1">
                <a:latin typeface="微软雅黑" panose="020B0503020204020204" charset="-122"/>
                <a:ea typeface="微软雅黑" panose="020B0503020204020204" charset="-122"/>
              </a:rPr>
              <a:t>i</a:t>
            </a:r>
            <a:r>
              <a:rPr lang="zh-CN" altLang="en-US" sz="1200" b="1" dirty="0">
                <a:latin typeface="微软雅黑" panose="020B0503020204020204" charset="-122"/>
                <a:ea typeface="微软雅黑" panose="020B0503020204020204" charset="-122"/>
              </a:rPr>
              <a:t>号逻辑块时，并不需要依次访问之前的</a:t>
            </a:r>
            <a:r>
              <a:rPr lang="en-US" altLang="zh-CN" sz="1200" b="1" dirty="0">
                <a:latin typeface="微软雅黑" panose="020B0503020204020204" charset="-122"/>
                <a:ea typeface="微软雅黑" panose="020B0503020204020204" charset="-122"/>
              </a:rPr>
              <a:t>0~i-1</a:t>
            </a:r>
            <a:r>
              <a:rPr lang="zh-CN" altLang="en-US" sz="1200" b="1" dirty="0">
                <a:latin typeface="微软雅黑" panose="020B0503020204020204" charset="-122"/>
                <a:ea typeface="微软雅黑" panose="020B0503020204020204" charset="-122"/>
              </a:rPr>
              <a:t>号逻辑块</a:t>
            </a:r>
            <a:r>
              <a:rPr lang="en-US" altLang="zh-CN" sz="1200" b="1" dirty="0">
                <a:latin typeface="微软雅黑" panose="020B0503020204020204" charset="-122"/>
                <a:ea typeface="微软雅黑" panose="020B0503020204020204" charset="-122"/>
              </a:rPr>
              <a:t>) </a:t>
            </a:r>
            <a:r>
              <a:rPr lang="zh-CN" altLang="en-US" dirty="0">
                <a:sym typeface="+mn-ea"/>
              </a:rPr>
              <a:t>随机访问是针对磁盘而言</a:t>
            </a:r>
            <a:endParaRPr lang="zh-CN" altLang="en-US" dirty="0">
              <a:sym typeface="+mn-ea"/>
            </a:endParaRPr>
          </a:p>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假设磁盘块大小为</a:t>
            </a:r>
            <a:r>
              <a:rPr lang="en-US" altLang="zh-CN" sz="1800" dirty="0">
                <a:solidFill>
                  <a:srgbClr val="000000"/>
                </a:solidFill>
                <a:effectLst/>
                <a:latin typeface="Calibri" panose="020F0502020204030204" charset="0"/>
              </a:rPr>
              <a:t>1KB</a:t>
            </a:r>
            <a:r>
              <a:rPr lang="zh-CN" altLang="en-US" sz="1800" dirty="0">
                <a:solidFill>
                  <a:srgbClr val="000000"/>
                </a:solidFill>
                <a:effectLst/>
                <a:latin typeface="宋体" panose="02010600030101010101" pitchFamily="2" charset="-122"/>
                <a:ea typeface="宋体" panose="02010600030101010101" pitchFamily="2" charset="-122"/>
              </a:rPr>
              <a:t>，一个索引表项占</a:t>
            </a:r>
            <a:r>
              <a:rPr lang="en-US" altLang="zh-CN" sz="1800" dirty="0">
                <a:solidFill>
                  <a:srgbClr val="000000"/>
                </a:solidFill>
                <a:effectLst/>
                <a:latin typeface="Calibri" panose="020F0502020204030204" charset="0"/>
              </a:rPr>
              <a:t>4B</a:t>
            </a:r>
            <a:r>
              <a:rPr lang="zh-CN" altLang="en-US" sz="1800" dirty="0">
                <a:solidFill>
                  <a:srgbClr val="000000"/>
                </a:solidFill>
                <a:effectLst/>
                <a:latin typeface="宋体" panose="02010600030101010101" pitchFamily="2" charset="-122"/>
                <a:ea typeface="宋体" panose="02010600030101010101" pitchFamily="2" charset="-122"/>
              </a:rPr>
              <a:t>，则一个磁盘块只能存放</a:t>
            </a:r>
            <a:r>
              <a:rPr lang="en-US" altLang="zh-CN" sz="1800" dirty="0">
                <a:solidFill>
                  <a:srgbClr val="000000"/>
                </a:solidFill>
                <a:effectLst/>
                <a:latin typeface="Calibri" panose="020F0502020204030204" charset="0"/>
              </a:rPr>
              <a:t>256 </a:t>
            </a:r>
            <a:r>
              <a:rPr lang="zh-CN" altLang="en-US" sz="1800" dirty="0">
                <a:solidFill>
                  <a:srgbClr val="000000"/>
                </a:solidFill>
                <a:effectLst/>
                <a:latin typeface="宋体" panose="02010600030101010101" pitchFamily="2" charset="-122"/>
                <a:ea typeface="宋体" panose="02010600030101010101" pitchFamily="2" charset="-122"/>
              </a:rPr>
              <a:t>个索引项。 若一个文件大小为 </a:t>
            </a:r>
            <a:r>
              <a:rPr lang="en-US" altLang="zh-CN" sz="1800" dirty="0">
                <a:solidFill>
                  <a:srgbClr val="000000"/>
                </a:solidFill>
                <a:effectLst/>
                <a:latin typeface="Calibri" panose="020F0502020204030204" charset="0"/>
              </a:rPr>
              <a:t>256*256KB =65,536 KB = 64MB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该文件共有 </a:t>
            </a:r>
            <a:r>
              <a:rPr lang="en-US" altLang="zh-CN" sz="1800" dirty="0">
                <a:solidFill>
                  <a:srgbClr val="000000"/>
                </a:solidFill>
                <a:effectLst/>
                <a:latin typeface="Calibri" panose="020F0502020204030204" charset="0"/>
              </a:rPr>
              <a:t>256*256 </a:t>
            </a:r>
            <a:r>
              <a:rPr lang="zh-CN" altLang="en-US" sz="1800" dirty="0">
                <a:solidFill>
                  <a:srgbClr val="000000"/>
                </a:solidFill>
                <a:effectLst/>
                <a:latin typeface="宋体" panose="02010600030101010101" pitchFamily="2" charset="-122"/>
                <a:ea typeface="宋体" panose="02010600030101010101" pitchFamily="2" charset="-122"/>
              </a:rPr>
              <a:t>个块，也就对应 </a:t>
            </a:r>
            <a:endParaRPr lang="zh-CN" altLang="en-US" dirty="0"/>
          </a:p>
          <a:p>
            <a:r>
              <a:rPr lang="en-US" altLang="zh-CN" sz="1800" dirty="0">
                <a:solidFill>
                  <a:srgbClr val="000000"/>
                </a:solidFill>
                <a:effectLst/>
                <a:latin typeface="Calibri" panose="020F0502020204030204" charset="0"/>
              </a:rPr>
              <a:t>256*256</a:t>
            </a:r>
            <a:r>
              <a:rPr lang="zh-CN" altLang="en-US" sz="1800" dirty="0">
                <a:solidFill>
                  <a:srgbClr val="000000"/>
                </a:solidFill>
                <a:effectLst/>
                <a:latin typeface="宋体" panose="02010600030101010101" pitchFamily="2" charset="-122"/>
                <a:ea typeface="宋体" panose="02010600030101010101" pitchFamily="2" charset="-122"/>
              </a:rPr>
              <a:t>个索引项，也就需要 </a:t>
            </a:r>
            <a:r>
              <a:rPr lang="en-US" altLang="zh-CN" sz="1800" dirty="0">
                <a:solidFill>
                  <a:srgbClr val="000000"/>
                </a:solidFill>
                <a:effectLst/>
                <a:latin typeface="Calibri" panose="020F0502020204030204" charset="0"/>
              </a:rPr>
              <a:t>256 </a:t>
            </a:r>
            <a:r>
              <a:rPr lang="zh-CN" altLang="en-US" sz="1800" dirty="0">
                <a:solidFill>
                  <a:srgbClr val="000000"/>
                </a:solidFill>
                <a:effectLst/>
                <a:latin typeface="宋体" panose="02010600030101010101" pitchFamily="2" charset="-122"/>
                <a:ea typeface="宋体" panose="02010600030101010101" pitchFamily="2" charset="-122"/>
              </a:rPr>
              <a:t>个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索引块来存储，这些索引块用链接方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案连起来。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若想要访问文件的最后一个逻辑块，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就必须找到最后一个索引块（第</a:t>
            </a:r>
            <a:r>
              <a:rPr lang="en-US" altLang="zh-CN" sz="1800" dirty="0">
                <a:solidFill>
                  <a:srgbClr val="000000"/>
                </a:solidFill>
                <a:effectLst/>
                <a:latin typeface="Calibri" panose="020F0502020204030204" charset="0"/>
              </a:rPr>
              <a:t>256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个索引块），而各个索引块之间是用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指针链接起来的，因此必须先顺序地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读入前 </a:t>
            </a:r>
            <a:r>
              <a:rPr lang="en-US" altLang="zh-CN" sz="1800" dirty="0">
                <a:solidFill>
                  <a:srgbClr val="000000"/>
                </a:solidFill>
                <a:effectLst/>
                <a:latin typeface="Calibri" panose="020F0502020204030204" charset="0"/>
              </a:rPr>
              <a:t>255 </a:t>
            </a:r>
            <a:r>
              <a:rPr lang="zh-CN" altLang="en-US" sz="1800" dirty="0">
                <a:solidFill>
                  <a:srgbClr val="000000"/>
                </a:solidFill>
                <a:effectLst/>
                <a:latin typeface="宋体" panose="02010600030101010101" pitchFamily="2" charset="-122"/>
                <a:ea typeface="宋体" panose="02010600030101010101" pitchFamily="2" charset="-122"/>
              </a:rPr>
              <a:t>个索引块。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这显然是很低效的。如何解决呢？</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1024B+2*16384B+1048576B=1082368B=1057KB</a:t>
            </a:r>
            <a:endParaRPr lang="zh-CN" altLang="en-US" dirty="0"/>
          </a:p>
        </p:txBody>
      </p:sp>
      <p:sp>
        <p:nvSpPr>
          <p:cNvPr id="4" name="灯片编号占位符 3"/>
          <p:cNvSpPr>
            <a:spLocks noGrp="1"/>
          </p:cNvSpPr>
          <p:nvPr>
            <p:ph type="sldNum" sz="quarter" idx="10"/>
          </p:nvPr>
        </p:nvSpPr>
        <p:spPr/>
        <p:txBody>
          <a:bodyPr/>
          <a:lstStyle/>
          <a:p>
            <a:fld id="{D82EFAF2-1872-49F2-A3A2-5972EC652D7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Times New Roman" panose="02020603050405020304" pitchFamily="18" charset="0"/>
                <a:ea typeface="微软雅黑" panose="020B0503020204020204" charset="-122"/>
                <a:cs typeface="Times New Roman" panose="02020603050405020304" pitchFamily="18" charset="0"/>
              </a:rPr>
              <a:t>多个程序异步并发执行带来了二种不确定性。</a:t>
            </a: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 面向对象技术”</a:t>
            </a:r>
            <a:r>
              <a:rPr lang="zh-CN" altLang="en-US" dirty="0">
                <a:latin typeface="Times New Roman" panose="02020603050405020304" pitchFamily="18" charset="0"/>
                <a:ea typeface="微软雅黑" panose="020B0503020204020204" charset="-122"/>
                <a:cs typeface="Times New Roman" panose="02020603050405020304" pitchFamily="18" charset="0"/>
                <a:sym typeface="+mn-ea"/>
              </a:rPr>
              <a:t>：</a:t>
            </a: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PingFang SC"/>
              </a:rPr>
              <a:t>电脑内存由于技术和价格上的原因，容量有限，不可能容纳所有的软件，因此计算机系统都要配置外存诸器。外存储器又称为辅助存储器，它的容量一般都比较大，而且大部分可以移动，便于不同计算机之间交换信息。外存用来存储程序、数据以及各种软件资源。</a:t>
            </a:r>
            <a:r>
              <a:rPr lang="en-US" altLang="zh-CN" b="0" i="0" dirty="0">
                <a:solidFill>
                  <a:srgbClr val="333333"/>
                </a:solidFill>
                <a:effectLst/>
                <a:latin typeface="PingFang SC"/>
              </a:rPr>
              <a:t>CPU</a:t>
            </a:r>
            <a:r>
              <a:rPr lang="zh-CN" altLang="en-US" b="0" i="0" dirty="0">
                <a:solidFill>
                  <a:srgbClr val="333333"/>
                </a:solidFill>
                <a:effectLst/>
                <a:latin typeface="PingFang SC"/>
              </a:rPr>
              <a:t>不能像访问内存那样直接访问外存，必须通过内存才能与外存进行信息交换。在微机上，常用的外存有磁盘、光盘、磁带，磁盘又可以分为软磁盘和硬磁盘。</a:t>
            </a: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457200"/>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en-US" altLang="zh-CN" sz="1200" b="1" dirty="0">
                <a:latin typeface="华文楷体" panose="02010600040101010101" charset="-122"/>
                <a:ea typeface="华文楷体" panose="02010600040101010101" charset="-122"/>
                <a:cs typeface="华文楷体" panose="02010600040101010101" charset="-122"/>
              </a:rPr>
              <a:t>Static </a:t>
            </a:r>
            <a:r>
              <a:rPr lang="zh-CN" altLang="en-US" sz="1200" b="1" dirty="0">
                <a:latin typeface="华文楷体" panose="02010600040101010101" charset="-122"/>
                <a:ea typeface="华文楷体" panose="02010600040101010101" charset="-122"/>
                <a:cs typeface="华文楷体" panose="02010600040101010101" charset="-122"/>
              </a:rPr>
              <a:t>静止</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系统调用、键盘命令的输入等、进程调度，都依赖中断，为减少中断时间，提高并发性</a:t>
            </a:r>
            <a:endParaRPr lang="en-US" altLang="zh-CN" sz="1200" b="1" dirty="0">
              <a:latin typeface="华文楷体" panose="02010600040101010101" charset="-122"/>
              <a:ea typeface="华文楷体" panose="02010600040101010101" charset="-122"/>
              <a:cs typeface="华文楷体" panose="02010600040101010101" charset="-122"/>
            </a:endParaRPr>
          </a:p>
          <a:p>
            <a:pPr indent="536575" algn="l">
              <a:lnSpc>
                <a:spcPct val="120000"/>
              </a:lnSpc>
              <a:spcBef>
                <a:spcPct val="0"/>
              </a:spcBef>
              <a:spcAft>
                <a:spcPct val="0"/>
              </a:spcAft>
              <a:buClrTx/>
              <a:buSzTx/>
              <a:buFontTx/>
              <a:buNone/>
            </a:pPr>
            <a:r>
              <a:rPr lang="zh-CN" altLang="en-US" sz="1200" b="1">
                <a:latin typeface="华文楷体" panose="02010600040101010101" charset="-122"/>
                <a:ea typeface="华文楷体" panose="02010600040101010101" charset="-122"/>
                <a:cs typeface="华文楷体" panose="02010600040101010101" charset="-122"/>
              </a:rPr>
              <a:t>原子操作，要么全做，要么不做，不可分割的基本单位，系统太执行，常驻内存</a:t>
            </a:r>
            <a:endParaRPr lang="en-US" altLang="zh-CN" sz="1200" b="1">
              <a:latin typeface="华文楷体" panose="02010600040101010101" charset="-122"/>
              <a:ea typeface="华文楷体" panose="02010600040101010101" charset="-122"/>
              <a:cs typeface="华文楷体" panose="02010600040101010101" charset="-122"/>
            </a:endParaRPr>
          </a:p>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链表操作、进程通信</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在</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OS</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中引入进程后，一方面可以使系统中的多道程序并发执行，有效地改善资源利用率</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显著地提高系统的吞吐量</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但另一方面却使系统变得更加复杂。如果不能采取有效的措施，对多个进程的运行进行妥善的管理，必然会因为这些进程对系统资源的无序争夺给系统造成混乱。致使每次处理的结果存在着不确定性，即显现出其不可再现性。</a:t>
            </a:r>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锁机制是硬件和软件的基本思想</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en-US" altLang="zh-CN" sz="1200" b="1" dirty="0">
                <a:latin typeface="华文楷体" panose="02010600040101010101" charset="-122"/>
                <a:ea typeface="华文楷体" panose="02010600040101010101" charset="-122"/>
                <a:cs typeface="华文楷体" panose="02010600040101010101" charset="-122"/>
              </a:rPr>
              <a:t>A</a:t>
            </a:r>
            <a:r>
              <a:rPr lang="zh-CN" altLang="en-US" sz="1200" b="1" dirty="0">
                <a:latin typeface="华文楷体" panose="02010600040101010101" charset="-122"/>
                <a:ea typeface="华文楷体" panose="02010600040101010101" charset="-122"/>
                <a:cs typeface="华文楷体" panose="02010600040101010101" charset="-122"/>
              </a:rPr>
              <a:t>和</a:t>
            </a:r>
            <a:r>
              <a:rPr lang="en-US" altLang="zh-CN" sz="1200" b="1" dirty="0">
                <a:latin typeface="华文楷体" panose="02010600040101010101" charset="-122"/>
                <a:ea typeface="华文楷体" panose="02010600040101010101" charset="-122"/>
                <a:cs typeface="华文楷体" panose="02010600040101010101" charset="-122"/>
              </a:rPr>
              <a:t>B</a:t>
            </a:r>
            <a:r>
              <a:rPr lang="zh-CN" altLang="en-US" sz="1200" b="1" dirty="0">
                <a:latin typeface="华文楷体" panose="02010600040101010101" charset="-122"/>
                <a:ea typeface="华文楷体" panose="02010600040101010101" charset="-122"/>
                <a:cs typeface="华文楷体" panose="02010600040101010101" charset="-122"/>
              </a:rPr>
              <a:t>共享</a:t>
            </a:r>
            <a:r>
              <a:rPr lang="en-US" altLang="zh-CN" sz="1200" b="1" dirty="0">
                <a:latin typeface="华文楷体" panose="02010600040101010101" charset="-122"/>
                <a:ea typeface="华文楷体" panose="02010600040101010101" charset="-122"/>
                <a:cs typeface="华文楷体" panose="02010600040101010101" charset="-122"/>
              </a:rPr>
              <a:t>DE</a:t>
            </a:r>
            <a:r>
              <a:rPr lang="zh-CN" altLang="en-US" sz="1200" b="1" dirty="0">
                <a:latin typeface="华文楷体" panose="02010600040101010101" charset="-122"/>
                <a:ea typeface="华文楷体" panose="02010600040101010101" charset="-122"/>
                <a:cs typeface="华文楷体" panose="02010600040101010101" charset="-122"/>
              </a:rPr>
              <a:t>数据，当各持一个数据，另外一个数据就会陷入僵持，从而导致死锁</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en-US" altLang="zh-CN" sz="1200" b="1" dirty="0">
                <a:latin typeface="华文楷体" panose="02010600040101010101" charset="-122"/>
                <a:ea typeface="华文楷体" panose="02010600040101010101" charset="-122"/>
                <a:cs typeface="华文楷体" panose="02010600040101010101" charset="-122"/>
              </a:rPr>
              <a:t>T </a:t>
            </a:r>
            <a:r>
              <a:rPr lang="zh-CN" altLang="en-US" sz="1200" b="1" dirty="0">
                <a:latin typeface="华文楷体" panose="02010600040101010101" charset="-122"/>
                <a:ea typeface="华文楷体" panose="02010600040101010101" charset="-122"/>
                <a:cs typeface="华文楷体" panose="02010600040101010101" charset="-122"/>
              </a:rPr>
              <a:t>资源的分配下限值</a:t>
            </a:r>
            <a:endParaRPr lang="en-US" altLang="zh-CN" sz="1200" b="1" dirty="0">
              <a:latin typeface="华文楷体" panose="02010600040101010101" charset="-122"/>
              <a:ea typeface="华文楷体" panose="02010600040101010101" charset="-122"/>
              <a:cs typeface="华文楷体" panose="02010600040101010101" charset="-122"/>
            </a:endParaRPr>
          </a:p>
          <a:p>
            <a:pPr indent="536575" algn="l">
              <a:lnSpc>
                <a:spcPct val="120000"/>
              </a:lnSpc>
              <a:spcBef>
                <a:spcPct val="0"/>
              </a:spcBef>
              <a:spcAft>
                <a:spcPct val="0"/>
              </a:spcAft>
              <a:buClrTx/>
              <a:buSzTx/>
              <a:buFontTx/>
              <a:buNone/>
            </a:pPr>
            <a:r>
              <a:rPr lang="en-US" altLang="zh-CN" sz="1200" b="1" dirty="0">
                <a:latin typeface="华文楷体" panose="02010600040101010101" charset="-122"/>
                <a:ea typeface="华文楷体" panose="02010600040101010101" charset="-122"/>
                <a:cs typeface="华文楷体" panose="02010600040101010101" charset="-122"/>
              </a:rPr>
              <a:t>D </a:t>
            </a:r>
            <a:r>
              <a:rPr lang="zh-CN" altLang="en-US" sz="1200" b="1" dirty="0">
                <a:latin typeface="华文楷体" panose="02010600040101010101" charset="-122"/>
                <a:ea typeface="华文楷体" panose="02010600040101010101" charset="-122"/>
                <a:cs typeface="华文楷体" panose="02010600040101010101" charset="-122"/>
              </a:rPr>
              <a:t>进程对资源的需求值</a:t>
            </a:r>
            <a:endParaRPr lang="en-US" altLang="zh-CN" sz="1200" b="1" dirty="0">
              <a:latin typeface="华文楷体" panose="02010600040101010101" charset="-122"/>
              <a:ea typeface="华文楷体" panose="02010600040101010101" charset="-122"/>
              <a:cs typeface="华文楷体" panose="02010600040101010101" charset="-122"/>
            </a:endParaRPr>
          </a:p>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不可以</a:t>
            </a:r>
            <a:endParaRPr kumimoji="1" lang="zh-CN" altLang="en-US" dirty="0"/>
          </a:p>
        </p:txBody>
      </p:sp>
      <p:sp>
        <p:nvSpPr>
          <p:cNvPr id="4" name="幻灯片编号占位符 3"/>
          <p:cNvSpPr>
            <a:spLocks noGrp="1"/>
          </p:cNvSpPr>
          <p:nvPr>
            <p:ph type="sldNum" sz="quarter" idx="10"/>
          </p:nvPr>
        </p:nvSpPr>
        <p:spPr/>
        <p:txBody>
          <a:bodyPr/>
          <a:lstStyle/>
          <a:p>
            <a:pPr>
              <a:defRPr/>
            </a:pPr>
            <a:fld id="{B0908EDC-9504-473F-B711-8364415FC909}" type="slidenum">
              <a:rPr lang="en-US" altLang="ko-KR" smtClean="0"/>
            </a:fld>
            <a:endParaRPr lang="en-US" altLang="ko-KR"/>
          </a:p>
        </p:txBody>
      </p:sp>
      <p:sp>
        <p:nvSpPr>
          <p:cNvPr id="5" name="页脚占位符 4"/>
          <p:cNvSpPr>
            <a:spLocks noGrp="1"/>
          </p:cNvSpPr>
          <p:nvPr>
            <p:ph type="ftr" sz="quarter" idx="11"/>
          </p:nvPr>
        </p:nvSpPr>
        <p:spPr/>
        <p:txBody>
          <a:bodyPr/>
          <a:lstStyle/>
          <a:p>
            <a:pPr>
              <a:defRPr/>
            </a:pPr>
            <a:r>
              <a:rPr lang="en-US" altLang="ko-KR"/>
              <a:t>OS-Introduction</a:t>
            </a:r>
            <a:endParaRPr lang="en-US" altLang="ko-K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B0908EDC-9504-473F-B711-8364415FC909}" type="slidenum">
              <a:rPr lang="en-US" altLang="ko-KR" smtClean="0"/>
            </a:fld>
            <a:endParaRPr lang="en-US" altLang="ko-KR"/>
          </a:p>
        </p:txBody>
      </p:sp>
      <p:sp>
        <p:nvSpPr>
          <p:cNvPr id="5" name="页脚占位符 4"/>
          <p:cNvSpPr>
            <a:spLocks noGrp="1"/>
          </p:cNvSpPr>
          <p:nvPr>
            <p:ph type="ftr" sz="quarter" idx="11"/>
          </p:nvPr>
        </p:nvSpPr>
        <p:spPr/>
        <p:txBody>
          <a:bodyPr/>
          <a:lstStyle/>
          <a:p>
            <a:pPr>
              <a:defRPr/>
            </a:pPr>
            <a:r>
              <a:rPr lang="en-US" altLang="ko-KR"/>
              <a:t>OS-Introduction</a:t>
            </a:r>
            <a:endParaRPr lang="en-US" altLang="ko-K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没有读者的时候，才可以写，读者比较优先</a:t>
            </a:r>
            <a:endParaRPr kumimoji="1" lang="en-US" altLang="zh-CN" dirty="0"/>
          </a:p>
          <a:p>
            <a:r>
              <a:rPr kumimoji="1" lang="zh-CN" altLang="en-US" dirty="0"/>
              <a:t>如何让两个可以顺序合理，或写者优先，怎么弄</a:t>
            </a:r>
            <a:endParaRPr kumimoji="1" lang="zh-CN" altLang="en-US" dirty="0"/>
          </a:p>
        </p:txBody>
      </p:sp>
      <p:sp>
        <p:nvSpPr>
          <p:cNvPr id="4" name="幻灯片编号占位符 3"/>
          <p:cNvSpPr>
            <a:spLocks noGrp="1"/>
          </p:cNvSpPr>
          <p:nvPr>
            <p:ph type="sldNum" sz="quarter" idx="10"/>
          </p:nvPr>
        </p:nvSpPr>
        <p:spPr/>
        <p:txBody>
          <a:bodyPr/>
          <a:lstStyle/>
          <a:p>
            <a:pPr>
              <a:defRPr/>
            </a:pPr>
            <a:fld id="{B0908EDC-9504-473F-B711-8364415FC909}" type="slidenum">
              <a:rPr lang="en-US" altLang="ko-KR" smtClean="0"/>
            </a:fld>
            <a:endParaRPr lang="en-US" altLang="ko-KR"/>
          </a:p>
        </p:txBody>
      </p:sp>
      <p:sp>
        <p:nvSpPr>
          <p:cNvPr id="5" name="页脚占位符 4"/>
          <p:cNvSpPr>
            <a:spLocks noGrp="1"/>
          </p:cNvSpPr>
          <p:nvPr>
            <p:ph type="ftr" sz="quarter" idx="11"/>
          </p:nvPr>
        </p:nvSpPr>
        <p:spPr/>
        <p:txBody>
          <a:bodyPr/>
          <a:lstStyle/>
          <a:p>
            <a:pPr>
              <a:defRPr/>
            </a:pPr>
            <a:r>
              <a:rPr lang="en-US" altLang="ko-KR"/>
              <a:t>OS-Introduction</a:t>
            </a:r>
            <a:endParaRPr lang="en-US" altLang="ko-K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b="1" dirty="0">
                <a:latin typeface="微软雅黑" panose="020B0503020204020204" charset="-122"/>
                <a:ea typeface="微软雅黑" panose="020B0503020204020204" charset="-122"/>
                <a:sym typeface="+mn-ea"/>
              </a:rPr>
              <a:t>如UNIX</a:t>
            </a:r>
            <a:endParaRPr lang="zh-CN" altLang="en-US" b="1" dirty="0">
              <a:latin typeface="微软雅黑" panose="020B0503020204020204" charset="-122"/>
              <a:ea typeface="微软雅黑" panose="020B0503020204020204" charset="-122"/>
            </a:endParaRPr>
          </a:p>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lvl="1" indent="536575" algn="l">
              <a:lnSpc>
                <a:spcPct val="120000"/>
              </a:lnSpc>
              <a:spcBef>
                <a:spcPct val="0"/>
              </a:spcBef>
              <a:spcAft>
                <a:spcPct val="0"/>
              </a:spcAft>
              <a:buClrTx/>
              <a:buSzTx/>
              <a:buFontTx/>
              <a:buNone/>
            </a:pP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如：</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Windows</a:t>
            </a:r>
            <a:endPar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indent="536575" algn="l">
              <a:lnSpc>
                <a:spcPct val="120000"/>
              </a:lnSpc>
              <a:spcBef>
                <a:spcPct val="0"/>
              </a:spcBef>
              <a:spcAft>
                <a:spcPct val="0"/>
              </a:spcAft>
              <a:buClrTx/>
              <a:buSzTx/>
              <a:buFontTx/>
              <a:buNone/>
            </a:pP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通信后面会讲</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通信后面会讲</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通信后面会讲</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536575" algn="l">
              <a:lnSpc>
                <a:spcPct val="120000"/>
              </a:lnSpc>
              <a:spcBef>
                <a:spcPct val="0"/>
              </a:spcBef>
              <a:spcAft>
                <a:spcPct val="0"/>
              </a:spcAft>
              <a:buClrTx/>
              <a:buSzTx/>
              <a:buFontTx/>
              <a:buNone/>
            </a:pPr>
            <a:r>
              <a:rPr lang="zh-CN" altLang="en-US" sz="1200" b="1" dirty="0">
                <a:latin typeface="华文楷体" panose="02010600040101010101" charset="-122"/>
                <a:ea typeface="华文楷体" panose="02010600040101010101" charset="-122"/>
                <a:cs typeface="华文楷体" panose="02010600040101010101" charset="-122"/>
              </a:rPr>
              <a:t>通信后面会讲</a:t>
            </a:r>
            <a:endParaRPr lang="en-US" altLang="zh-CN" sz="1200" b="1" dirty="0">
              <a:latin typeface="华文楷体" panose="02010600040101010101" charset="-122"/>
              <a:ea typeface="华文楷体" panose="02010600040101010101" charset="-122"/>
              <a:cs typeface="华文楷体" panose="02010600040101010101" charset="-122"/>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应将哪些作业从外存调入内存，取决于所采用的调度算法</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1200" dirty="0">
                <a:latin typeface="Times New Roman" panose="02020603050405020304" pitchFamily="18" charset="0"/>
                <a:ea typeface="微软雅黑" panose="020B0503020204020204" charset="-122"/>
                <a:cs typeface="Times New Roman" panose="02020603050405020304" pitchFamily="18" charset="0"/>
              </a:rPr>
              <a:t>应当指出，上下文切换将花去不少的处理机时间，即使是现代计算机，每一次上下文切换大约需要花费几毫秒的时间，该时间大约可执行上千条指令。为此，现在已有通过硬 件</a:t>
            </a:r>
            <a:r>
              <a:rPr lang="en-US" altLang="zh-CN" sz="1200" dirty="0">
                <a:latin typeface="Times New Roman" panose="02020603050405020304" pitchFamily="18" charset="0"/>
                <a:ea typeface="微软雅黑" panose="020B0503020204020204" charset="-122"/>
                <a:cs typeface="Times New Roman" panose="02020603050405020304" pitchFamily="18" charset="0"/>
              </a:rPr>
              <a:t>(</a:t>
            </a:r>
            <a:r>
              <a:rPr lang="zh-CN" altLang="en-US" sz="1200" dirty="0">
                <a:latin typeface="Times New Roman" panose="02020603050405020304" pitchFamily="18" charset="0"/>
                <a:ea typeface="微软雅黑" panose="020B0503020204020204" charset="-122"/>
                <a:cs typeface="Times New Roman" panose="02020603050405020304" pitchFamily="18" charset="0"/>
              </a:rPr>
              <a:t>采用两组或多组寄存器</a:t>
            </a:r>
            <a:r>
              <a:rPr lang="en-US" altLang="zh-CN" sz="1200" dirty="0">
                <a:latin typeface="Times New Roman" panose="02020603050405020304" pitchFamily="18" charset="0"/>
                <a:ea typeface="微软雅黑" panose="020B0503020204020204" charset="-122"/>
                <a:cs typeface="Times New Roman" panose="02020603050405020304" pitchFamily="18" charset="0"/>
              </a:rPr>
              <a:t>)</a:t>
            </a:r>
            <a:r>
              <a:rPr lang="zh-CN" altLang="en-US" sz="1200" dirty="0">
                <a:latin typeface="Times New Roman" panose="02020603050405020304" pitchFamily="18" charset="0"/>
                <a:ea typeface="微软雅黑" panose="020B0503020204020204" charset="-122"/>
                <a:cs typeface="Times New Roman" panose="02020603050405020304" pitchFamily="18" charset="0"/>
              </a:rPr>
              <a:t>的方法来减少上下文切换的时间。一组寄存器供处理机在系统态时使用，另一组寄存器供应用程序使用。在这种条件下的上下文切换只需改变指针，使其 指向当前寄存器组即可</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1200" dirty="0">
                <a:latin typeface="Times New Roman" panose="02020603050405020304" pitchFamily="18" charset="0"/>
                <a:ea typeface="微软雅黑" panose="020B0503020204020204" charset="-122"/>
                <a:cs typeface="Times New Roman" panose="02020603050405020304" pitchFamily="18" charset="0"/>
              </a:rPr>
              <a:t>应当指出，上下文切换将花去不少的处理机时间，即使是现代计算机，每一次上下文切换大约需要花费几毫秒的时间，该时间大约可执行上千条指令。为此，现在已有通过硬 件</a:t>
            </a:r>
            <a:r>
              <a:rPr lang="en-US" altLang="zh-CN" sz="1200" dirty="0">
                <a:latin typeface="Times New Roman" panose="02020603050405020304" pitchFamily="18" charset="0"/>
                <a:ea typeface="微软雅黑" panose="020B0503020204020204" charset="-122"/>
                <a:cs typeface="Times New Roman" panose="02020603050405020304" pitchFamily="18" charset="0"/>
              </a:rPr>
              <a:t>(</a:t>
            </a:r>
            <a:r>
              <a:rPr lang="zh-CN" altLang="en-US" sz="1200" dirty="0">
                <a:latin typeface="Times New Roman" panose="02020603050405020304" pitchFamily="18" charset="0"/>
                <a:ea typeface="微软雅黑" panose="020B0503020204020204" charset="-122"/>
                <a:cs typeface="Times New Roman" panose="02020603050405020304" pitchFamily="18" charset="0"/>
              </a:rPr>
              <a:t>采用两组或多组寄存器</a:t>
            </a:r>
            <a:r>
              <a:rPr lang="en-US" altLang="zh-CN" sz="1200" dirty="0">
                <a:latin typeface="Times New Roman" panose="02020603050405020304" pitchFamily="18" charset="0"/>
                <a:ea typeface="微软雅黑" panose="020B0503020204020204" charset="-122"/>
                <a:cs typeface="Times New Roman" panose="02020603050405020304" pitchFamily="18" charset="0"/>
              </a:rPr>
              <a:t>)</a:t>
            </a:r>
            <a:r>
              <a:rPr lang="zh-CN" altLang="en-US" sz="1200" dirty="0">
                <a:latin typeface="Times New Roman" panose="02020603050405020304" pitchFamily="18" charset="0"/>
                <a:ea typeface="微软雅黑" panose="020B0503020204020204" charset="-122"/>
                <a:cs typeface="Times New Roman" panose="02020603050405020304" pitchFamily="18" charset="0"/>
              </a:rPr>
              <a:t>的方法来减少上下文切换的时间。一组寄存器供处理机在系统态时使用，另一组寄存器供应用程序使用。在这种条件下的上下文切换只需改变指针，使其 指向当前寄存器组即可</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应将哪些作业从外存调入内存，取决于所采用的调度算法</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应将哪些作业从外存调入内存，取决于所采用的调度算法</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1200" b="1" dirty="0">
                <a:latin typeface="Times New Roman" panose="02020603050405020304" pitchFamily="18" charset="0"/>
                <a:ea typeface="微软雅黑" panose="020B0503020204020204" charset="-122"/>
                <a:cs typeface="Times New Roman" panose="02020603050405020304" pitchFamily="18" charset="0"/>
              </a:rPr>
              <a:t>一个较为可取的大小是， 时间片略大于一次典型的交互所需要的时间。这样可使大多数进程在一个时间片内完成。</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1200" b="1" dirty="0">
                <a:latin typeface="Times New Roman" panose="02020603050405020304" pitchFamily="18" charset="0"/>
                <a:ea typeface="微软雅黑" panose="020B0503020204020204" charset="-122"/>
                <a:cs typeface="Times New Roman" panose="02020603050405020304" pitchFamily="18" charset="0"/>
              </a:rPr>
              <a:t>一个较为可取的大小是， 时间片略大于一次典型的交互所需要的时间。这样可使大多数进程在一个时间片内完成。</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0" algn="l">
              <a:lnSpc>
                <a:spcPct val="150000"/>
              </a:lnSpc>
              <a:spcBef>
                <a:spcPct val="20000"/>
              </a:spcBef>
              <a:buClr>
                <a:srgbClr val="33CCFF"/>
              </a:buClr>
            </a:pP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0" algn="l">
              <a:lnSpc>
                <a:spcPct val="150000"/>
              </a:lnSpc>
              <a:spcBef>
                <a:spcPct val="20000"/>
              </a:spcBef>
              <a:buClr>
                <a:srgbClr val="33CCFF"/>
              </a:buClr>
            </a:pP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微软雅黑" panose="020B0503020204020204" charset="-122"/>
                <a:ea typeface="微软雅黑" panose="020B0503020204020204" charset="-122"/>
                <a:cs typeface="微软雅黑" panose="020B0503020204020204" charset="-122"/>
                <a:sym typeface="+mn-ea"/>
              </a:rPr>
              <a:t>假设下面的几个进程是系统中仅有的进程，并且都没有</a:t>
            </a:r>
            <a:r>
              <a:rPr lang="en-US">
                <a:latin typeface="微软雅黑" panose="020B0503020204020204" charset="-122"/>
                <a:ea typeface="微软雅黑" panose="020B0503020204020204" charset="-122"/>
                <a:cs typeface="微软雅黑" panose="020B0503020204020204" charset="-122"/>
                <a:sym typeface="+mn-ea"/>
              </a:rPr>
              <a:t>I/O</a:t>
            </a:r>
            <a:r>
              <a:rPr lang="zh-CN">
                <a:latin typeface="微软雅黑" panose="020B0503020204020204" charset="-122"/>
                <a:ea typeface="微软雅黑" panose="020B0503020204020204" charset="-122"/>
                <a:cs typeface="微软雅黑" panose="020B0503020204020204" charset="-122"/>
                <a:sym typeface="+mn-ea"/>
              </a:rPr>
              <a:t>请求，给定的达到时间和</a:t>
            </a:r>
            <a:r>
              <a:rPr lang="en-US">
                <a:latin typeface="微软雅黑" panose="020B0503020204020204" charset="-122"/>
                <a:ea typeface="微软雅黑" panose="020B0503020204020204" charset="-122"/>
                <a:cs typeface="微软雅黑" panose="020B0503020204020204" charset="-122"/>
                <a:sym typeface="+mn-ea"/>
              </a:rPr>
              <a:t>CPU</a:t>
            </a:r>
            <a:r>
              <a:rPr lang="zh-CN">
                <a:latin typeface="微软雅黑" panose="020B0503020204020204" charset="-122"/>
                <a:ea typeface="微软雅黑" panose="020B0503020204020204" charset="-122"/>
                <a:cs typeface="微软雅黑" panose="020B0503020204020204" charset="-122"/>
                <a:sym typeface="+mn-ea"/>
              </a:rPr>
              <a:t>区间长度（</a:t>
            </a:r>
            <a:r>
              <a:rPr lang="en-US">
                <a:latin typeface="微软雅黑" panose="020B0503020204020204" charset="-122"/>
                <a:ea typeface="微软雅黑" panose="020B0503020204020204" charset="-122"/>
                <a:cs typeface="微软雅黑" panose="020B0503020204020204" charset="-122"/>
                <a:sym typeface="+mn-ea"/>
              </a:rPr>
              <a:t>CPU burst time</a:t>
            </a:r>
            <a:r>
              <a:rPr lang="zh-CN">
                <a:latin typeface="微软雅黑" panose="020B0503020204020204" charset="-122"/>
                <a:ea typeface="微软雅黑" panose="020B0503020204020204" charset="-122"/>
                <a:cs typeface="微软雅黑" panose="020B0503020204020204" charset="-122"/>
                <a:sym typeface="+mn-ea"/>
              </a:rPr>
              <a:t>），回答下面的问题</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微软雅黑" panose="020B0503020204020204" charset="-122"/>
                <a:ea typeface="微软雅黑" panose="020B0503020204020204" charset="-122"/>
                <a:cs typeface="微软雅黑" panose="020B0503020204020204" charset="-122"/>
                <a:sym typeface="+mn-ea"/>
              </a:rPr>
              <a:t>假设下面的几个进程是系统中仅有的进程，并且都没有</a:t>
            </a:r>
            <a:r>
              <a:rPr lang="en-US">
                <a:latin typeface="微软雅黑" panose="020B0503020204020204" charset="-122"/>
                <a:ea typeface="微软雅黑" panose="020B0503020204020204" charset="-122"/>
                <a:cs typeface="微软雅黑" panose="020B0503020204020204" charset="-122"/>
                <a:sym typeface="+mn-ea"/>
              </a:rPr>
              <a:t>I/O</a:t>
            </a:r>
            <a:r>
              <a:rPr lang="zh-CN">
                <a:latin typeface="微软雅黑" panose="020B0503020204020204" charset="-122"/>
                <a:ea typeface="微软雅黑" panose="020B0503020204020204" charset="-122"/>
                <a:cs typeface="微软雅黑" panose="020B0503020204020204" charset="-122"/>
                <a:sym typeface="+mn-ea"/>
              </a:rPr>
              <a:t>请求，给定的达到时间和</a:t>
            </a:r>
            <a:r>
              <a:rPr lang="en-US">
                <a:latin typeface="微软雅黑" panose="020B0503020204020204" charset="-122"/>
                <a:ea typeface="微软雅黑" panose="020B0503020204020204" charset="-122"/>
                <a:cs typeface="微软雅黑" panose="020B0503020204020204" charset="-122"/>
                <a:sym typeface="+mn-ea"/>
              </a:rPr>
              <a:t>CPU</a:t>
            </a:r>
            <a:r>
              <a:rPr lang="zh-CN">
                <a:latin typeface="微软雅黑" panose="020B0503020204020204" charset="-122"/>
                <a:ea typeface="微软雅黑" panose="020B0503020204020204" charset="-122"/>
                <a:cs typeface="微软雅黑" panose="020B0503020204020204" charset="-122"/>
                <a:sym typeface="+mn-ea"/>
              </a:rPr>
              <a:t>区间长度（</a:t>
            </a:r>
            <a:r>
              <a:rPr lang="en-US">
                <a:latin typeface="微软雅黑" panose="020B0503020204020204" charset="-122"/>
                <a:ea typeface="微软雅黑" panose="020B0503020204020204" charset="-122"/>
                <a:cs typeface="微软雅黑" panose="020B0503020204020204" charset="-122"/>
                <a:sym typeface="+mn-ea"/>
              </a:rPr>
              <a:t>CPU burst time</a:t>
            </a:r>
            <a:r>
              <a:rPr lang="zh-CN">
                <a:latin typeface="微软雅黑" panose="020B0503020204020204" charset="-122"/>
                <a:ea typeface="微软雅黑" panose="020B0503020204020204" charset="-122"/>
                <a:cs typeface="微软雅黑" panose="020B0503020204020204" charset="-122"/>
                <a:sym typeface="+mn-ea"/>
              </a:rPr>
              <a:t>），回答下面的问题</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800100" lvl="1" indent="-342900" algn="just">
              <a:lnSpc>
                <a:spcPct val="150000"/>
              </a:lnSpc>
              <a:buFont typeface="Wingdings" panose="05000000000000000000" charset="0"/>
              <a:buChar char="Ø"/>
            </a:pPr>
            <a:r>
              <a:rPr lang="zh-CN" altLang="en-US" sz="1200" b="1" dirty="0">
                <a:latin typeface="Times New Roman" panose="02020603050405020304" pitchFamily="18" charset="0"/>
                <a:ea typeface="微软雅黑" panose="020B0503020204020204" charset="-122"/>
                <a:cs typeface="Times New Roman" panose="02020603050405020304" pitchFamily="18" charset="0"/>
              </a:rPr>
              <a:t>当一个优先权更高的任务到达 时，允许将当前任务暂时挂起，而令高优先权任务立即投入运行，这样便可满足该硬实时 任务对截止时间的要求。但这种调度机制比较复杂。 </a:t>
            </a:r>
            <a:endParaRPr lang="en-US" altLang="zh-CN" sz="12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914400" lvl="1" indent="-457200" algn="just">
              <a:lnSpc>
                <a:spcPct val="150000"/>
              </a:lnSpc>
              <a:buFont typeface="Wingdings" panose="05000000000000000000" pitchFamily="2" charset="2"/>
              <a:buChar char="Ø"/>
            </a:pP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即进程集 合</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P2</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Pn</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中的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正在等待一个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P2</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12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Pn</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正在等待已被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lvl="0" algn="l">
              <a:lnSpc>
                <a:spcPct val="150000"/>
              </a:lnSpc>
              <a:spcBef>
                <a:spcPct val="20000"/>
              </a:spcBef>
              <a:buClr>
                <a:srgbClr val="33CCFF"/>
              </a:buClr>
            </a:pPr>
            <a:r>
              <a:rPr kumimoji="0" lang="zh-CN" altLang="en-US" sz="2400" b="1" dirty="0">
                <a:solidFill>
                  <a:schemeClr val="bg1"/>
                </a:solidFill>
                <a:latin typeface="微软雅黑" panose="020B0503020204020204" charset="-122"/>
                <a:ea typeface="微软雅黑" panose="020B0503020204020204" charset="-122"/>
                <a:cs typeface="Times New Roman" panose="02020603050405020304" pitchFamily="18" charset="0"/>
              </a:rPr>
              <a:t>系统为死锁状态的充分条件是：当且仅当描述系统资源分配情况的资源分配图是</a:t>
            </a:r>
            <a:r>
              <a:rPr kumimoji="0" lang="zh-CN" altLang="en-US" sz="2400" b="1" dirty="0">
                <a:solidFill>
                  <a:srgbClr val="FFFF00"/>
                </a:solidFill>
                <a:latin typeface="微软雅黑" panose="020B0503020204020204" charset="-122"/>
                <a:ea typeface="微软雅黑" panose="020B0503020204020204" charset="-122"/>
                <a:cs typeface="Times New Roman" panose="02020603050405020304" pitchFamily="18" charset="0"/>
              </a:rPr>
              <a:t>不能完全简化</a:t>
            </a:r>
            <a:r>
              <a:rPr kumimoji="0" lang="zh-CN" altLang="en-US" sz="2400" b="1" dirty="0">
                <a:solidFill>
                  <a:schemeClr val="bg1"/>
                </a:solidFill>
                <a:latin typeface="微软雅黑" panose="020B0503020204020204" charset="-122"/>
                <a:ea typeface="微软雅黑" panose="020B0503020204020204" charset="-122"/>
                <a:cs typeface="Times New Roman" panose="02020603050405020304" pitchFamily="18" charset="0"/>
              </a:rPr>
              <a:t>的。</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914400" lvl="1" indent="-457200" algn="just">
              <a:lnSpc>
                <a:spcPct val="150000"/>
              </a:lnSpc>
              <a:buFont typeface="Wingdings" panose="05000000000000000000" pitchFamily="2" charset="2"/>
              <a:buChar char="Ø"/>
            </a:pP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即进程集 合</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P2</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Pn</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中的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正在等待一个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P2</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12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Pn</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正在等待已被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914400" lvl="1" indent="-457200" algn="just">
              <a:lnSpc>
                <a:spcPct val="150000"/>
              </a:lnSpc>
              <a:buFont typeface="Wingdings" panose="05000000000000000000" pitchFamily="2" charset="2"/>
              <a:buChar char="Ø"/>
            </a:pP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即进程集 合</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P2</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2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Pn</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中的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正在等待一个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P2</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12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Pn</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正在等待已被 </a:t>
            </a:r>
            <a:r>
              <a:rPr lang="en-US" altLang="zh-CN"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P0</a:t>
            </a:r>
            <a:r>
              <a:rPr lang="zh-CN" altLang="en-US" sz="1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占用的资源。</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幼圆" panose="02010509060101010101" pitchFamily="49" charset="-122"/>
              </a:rPr>
              <a:t>在存储器层次中，层次越高（越靠近ＣＰＵ），存储介质的访问速度越快，价格也越高，相对所配置的存储容量也越小。</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Times New Roman" panose="02020603050405020304" pitchFamily="18" charset="0"/>
                <a:ea typeface="微软雅黑" panose="020B0503020204020204" charset="-122"/>
                <a:cs typeface="Times New Roman" panose="02020603050405020304" pitchFamily="18" charset="0"/>
              </a:rPr>
              <a:t>因为这些对象所需的内存空间是大小相等的。例如，炉温群控系统，就是利用一台计算机去控制多台相同的冶炼炉。 </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base" latinLnBrk="0" hangingPunct="1">
              <a:lnSpc>
                <a:spcPct val="100000"/>
              </a:lnSpc>
              <a:spcBef>
                <a:spcPct val="20000"/>
              </a:spcBef>
              <a:spcAft>
                <a:spcPct val="0"/>
              </a:spcAft>
              <a:buClr>
                <a:srgbClr val="CCFF33"/>
              </a:buClr>
              <a:buSzPct val="70000"/>
              <a:buFont typeface="Wingdings" panose="05000000000000000000" pitchFamily="2" charset="2"/>
              <a:buNone/>
              <a:defRPr/>
            </a:pPr>
            <a:r>
              <a:rPr kumimoji="1" lang="zh-CN" altLang="en-US" sz="1200" b="1" i="0" u="none" strike="noStrike" kern="0" cap="none" spc="0" normalizeH="0" baseline="0" noProof="0" dirty="0">
                <a:ln>
                  <a:noFill/>
                </a:ln>
                <a:solidFill>
                  <a:schemeClr val="bg2"/>
                </a:solidFill>
                <a:effectLst/>
                <a:uLnTx/>
                <a:uFillTx/>
                <a:latin typeface="+mn-lt"/>
                <a:ea typeface="+mn-ea"/>
                <a:cs typeface="+mn-cs"/>
              </a:rPr>
              <a:t>离散分配内存方式</a:t>
            </a:r>
            <a:r>
              <a:rPr kumimoji="1" lang="en-US" altLang="zh-CN" sz="1200" b="1" i="0" u="none" strike="noStrike" kern="0" cap="none" spc="0" normalizeH="0" baseline="0" noProof="0" dirty="0">
                <a:ln>
                  <a:noFill/>
                </a:ln>
                <a:solidFill>
                  <a:schemeClr val="bg2"/>
                </a:solidFill>
                <a:effectLst/>
                <a:uLnTx/>
                <a:uFillTx/>
                <a:latin typeface="+mn-lt"/>
                <a:ea typeface="+mn-ea"/>
                <a:cs typeface="+mn-cs"/>
              </a:rPr>
              <a:t>:    </a:t>
            </a:r>
            <a:r>
              <a:rPr kumimoji="1" lang="zh-CN" altLang="en-US" sz="1200" b="1" i="0" u="none" strike="noStrike" kern="0" cap="none" spc="0" normalizeH="0" baseline="0" noProof="0" dirty="0">
                <a:ln>
                  <a:noFill/>
                </a:ln>
                <a:solidFill>
                  <a:schemeClr val="bg2"/>
                </a:solidFill>
                <a:effectLst/>
                <a:uLnTx/>
                <a:uFillTx/>
                <a:latin typeface="+mn-lt"/>
                <a:ea typeface="+mn-ea"/>
                <a:cs typeface="+mn-cs"/>
              </a:rPr>
              <a:t>克服连续分配方式会产生碎片；</a:t>
            </a:r>
            <a:r>
              <a:rPr kumimoji="1" lang="en-US" altLang="zh-CN" sz="1200" b="1" i="0" u="none" strike="noStrike" kern="0" cap="none" spc="0" normalizeH="0" baseline="0" noProof="0" dirty="0">
                <a:ln>
                  <a:noFill/>
                </a:ln>
                <a:solidFill>
                  <a:schemeClr val="bg2"/>
                </a:solidFill>
                <a:effectLst/>
                <a:uLnTx/>
                <a:uFillTx/>
                <a:latin typeface="+mn-lt"/>
                <a:ea typeface="+mn-ea"/>
                <a:cs typeface="+mn-cs"/>
              </a:rPr>
              <a:t>    </a:t>
            </a:r>
            <a:r>
              <a:rPr kumimoji="1" lang="zh-CN" altLang="en-US" sz="1200" b="1" i="0" u="none" strike="noStrike" kern="0" cap="none" spc="0" normalizeH="0" baseline="0" noProof="0" dirty="0">
                <a:ln>
                  <a:noFill/>
                </a:ln>
                <a:solidFill>
                  <a:schemeClr val="bg2"/>
                </a:solidFill>
                <a:effectLst/>
                <a:uLnTx/>
                <a:uFillTx/>
                <a:latin typeface="+mn-lt"/>
                <a:ea typeface="+mn-ea"/>
                <a:cs typeface="+mn-cs"/>
              </a:rPr>
              <a:t>避免紧凑开销太大</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Times New Roman" panose="02020603050405020304" pitchFamily="18" charset="0"/>
                <a:ea typeface="微软雅黑" panose="020B0503020204020204" charset="-122"/>
                <a:cs typeface="Times New Roman" panose="02020603050405020304" pitchFamily="18" charset="0"/>
              </a:rPr>
              <a:t>因为这些对象所需的内存空间是大小相等的。例如，炉温群控系统，就是利用一台计算机去控制多台相同的冶炼炉。 </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2" indent="0">
              <a:lnSpc>
                <a:spcPct val="150000"/>
              </a:lnSpc>
              <a:spcBef>
                <a:spcPts val="1000"/>
              </a:spcBef>
              <a:buClr>
                <a:srgbClr val="0000FF"/>
              </a:buClr>
              <a:buFont typeface="Wingdings" panose="05000000000000000000" pitchFamily="2" charset="2"/>
              <a:buNone/>
            </a:pPr>
            <a:r>
              <a:rPr lang="zh-CN" altLang="en-US" b="1" dirty="0">
                <a:latin typeface="Times New Roman" panose="02020603050405020304" pitchFamily="18" charset="0"/>
                <a:ea typeface="微软雅黑" panose="020B0503020204020204" charset="-122"/>
                <a:cs typeface="Times New Roman" panose="02020603050405020304" pitchFamily="18" charset="0"/>
              </a:rPr>
              <a:t>图中的地址长度为 </a:t>
            </a:r>
            <a:r>
              <a:rPr lang="en-US" altLang="zh-CN" b="1" dirty="0">
                <a:latin typeface="Times New Roman" panose="02020603050405020304" pitchFamily="18" charset="0"/>
                <a:ea typeface="微软雅黑" panose="020B0503020204020204" charset="-122"/>
                <a:cs typeface="Times New Roman" panose="02020603050405020304" pitchFamily="18" charset="0"/>
              </a:rPr>
              <a:t>32 </a:t>
            </a:r>
            <a:r>
              <a:rPr lang="zh-CN" altLang="en-US" b="1" dirty="0">
                <a:latin typeface="Times New Roman" panose="02020603050405020304" pitchFamily="18" charset="0"/>
                <a:ea typeface="微软雅黑" panose="020B0503020204020204" charset="-122"/>
                <a:cs typeface="Times New Roman" panose="02020603050405020304" pitchFamily="18" charset="0"/>
              </a:rPr>
              <a:t>位，其中 </a:t>
            </a:r>
            <a:r>
              <a:rPr lang="en-US" altLang="zh-CN" b="1" dirty="0">
                <a:latin typeface="Times New Roman" panose="02020603050405020304" pitchFamily="18" charset="0"/>
                <a:ea typeface="微软雅黑" panose="020B0503020204020204" charset="-122"/>
                <a:cs typeface="Times New Roman" panose="02020603050405020304" pitchFamily="18" charset="0"/>
              </a:rPr>
              <a:t>0</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11 </a:t>
            </a:r>
            <a:r>
              <a:rPr lang="zh-CN" altLang="en-US" b="1" dirty="0">
                <a:latin typeface="Times New Roman" panose="02020603050405020304" pitchFamily="18" charset="0"/>
                <a:ea typeface="微软雅黑" panose="020B0503020204020204" charset="-122"/>
                <a:cs typeface="Times New Roman" panose="02020603050405020304" pitchFamily="18" charset="0"/>
              </a:rPr>
              <a:t>位为页内地址，即每页的大小为 </a:t>
            </a:r>
            <a:r>
              <a:rPr lang="en-US" altLang="zh-CN" b="1" dirty="0">
                <a:latin typeface="Times New Roman" panose="02020603050405020304" pitchFamily="18" charset="0"/>
                <a:ea typeface="微软雅黑" panose="020B0503020204020204" charset="-122"/>
                <a:cs typeface="Times New Roman" panose="02020603050405020304" pitchFamily="18" charset="0"/>
              </a:rPr>
              <a:t>4 KB</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12</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31 </a:t>
            </a:r>
            <a:r>
              <a:rPr lang="zh-CN" altLang="en-US" b="1" dirty="0">
                <a:latin typeface="Times New Roman" panose="02020603050405020304" pitchFamily="18" charset="0"/>
                <a:ea typeface="微软雅黑" panose="020B0503020204020204" charset="-122"/>
                <a:cs typeface="Times New Roman" panose="02020603050405020304" pitchFamily="18" charset="0"/>
              </a:rPr>
              <a:t>位为页号，地址空间最多允许有 </a:t>
            </a:r>
            <a:r>
              <a:rPr lang="en-US" altLang="zh-CN" b="1" dirty="0">
                <a:latin typeface="Times New Roman" panose="02020603050405020304" pitchFamily="18" charset="0"/>
                <a:ea typeface="微软雅黑" panose="020B0503020204020204" charset="-122"/>
                <a:cs typeface="Times New Roman" panose="02020603050405020304" pitchFamily="18" charset="0"/>
              </a:rPr>
              <a:t>1 M </a:t>
            </a:r>
            <a:r>
              <a:rPr lang="zh-CN" altLang="en-US" b="1" dirty="0">
                <a:latin typeface="Times New Roman" panose="02020603050405020304" pitchFamily="18" charset="0"/>
                <a:ea typeface="微软雅黑" panose="020B0503020204020204" charset="-122"/>
                <a:cs typeface="Times New Roman" panose="02020603050405020304" pitchFamily="18" charset="0"/>
              </a:rPr>
              <a:t>页。</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457200" marR="0" lvl="2" indent="0" algn="l" defTabSz="914400" rtl="0" eaLnBrk="1" fontAlgn="auto" latinLnBrk="0" hangingPunct="1">
              <a:lnSpc>
                <a:spcPct val="150000"/>
              </a:lnSpc>
              <a:spcBef>
                <a:spcPts val="1000"/>
              </a:spcBef>
              <a:spcAft>
                <a:spcPts val="0"/>
              </a:spcAft>
              <a:buClr>
                <a:srgbClr val="0000FF"/>
              </a:buClr>
              <a:buSzTx/>
              <a:buFont typeface="Wingdings" panose="05000000000000000000" pitchFamily="2" charset="2"/>
              <a:buNone/>
              <a:defRPr/>
            </a:pPr>
            <a:r>
              <a:rPr lang="en-US" altLang="zh-CN" b="1" dirty="0">
                <a:latin typeface="Times New Roman" panose="02020603050405020304" pitchFamily="18" charset="0"/>
                <a:ea typeface="微软雅黑" panose="020B0503020204020204" charset="-122"/>
                <a:cs typeface="Times New Roman" panose="02020603050405020304" pitchFamily="18" charset="0"/>
              </a:rPr>
              <a:t>A</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2170B</a:t>
            </a:r>
            <a:r>
              <a:rPr lang="zh-CN" altLang="en-US" b="1" dirty="0">
                <a:latin typeface="Times New Roman" panose="02020603050405020304" pitchFamily="18" charset="0"/>
                <a:ea typeface="微软雅黑" panose="020B0503020204020204" charset="-122"/>
                <a:cs typeface="Times New Roman" panose="02020603050405020304" pitchFamily="18" charset="0"/>
              </a:rPr>
              <a:t>，则</a:t>
            </a:r>
            <a:r>
              <a:rPr lang="en-US" altLang="zh-CN" b="1" dirty="0">
                <a:latin typeface="Times New Roman" panose="02020603050405020304" pitchFamily="18" charset="0"/>
                <a:ea typeface="微软雅黑" panose="020B0503020204020204" charset="-122"/>
                <a:cs typeface="Times New Roman" panose="02020603050405020304" pitchFamily="18" charset="0"/>
              </a:rPr>
              <a:t>P</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2</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d</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122 </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457200" lvl="2" indent="0">
              <a:lnSpc>
                <a:spcPct val="150000"/>
              </a:lnSpc>
              <a:spcBef>
                <a:spcPts val="1000"/>
              </a:spcBef>
              <a:buClr>
                <a:srgbClr val="0000FF"/>
              </a:buClr>
              <a:buFont typeface="Wingdings" panose="05000000000000000000" pitchFamily="2" charset="2"/>
              <a:buNone/>
            </a:pP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若未出现越界错误，则将页表始址与页号和页表项长度的乘积相加，便得到该表项在页表中的位置，于是可从中得到该页的物理块号，将之装入物理地址寄存器中。与此同时，再将有效地址寄存器中的页内地址送入物理地址寄存器的块内地址字段中。这样便完成了从逻辑地址到物理地址的变换。</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342900" indent="-342900" algn="l" defTabSz="449580">
              <a:spcBef>
                <a:spcPct val="0"/>
              </a:spcBef>
              <a:spcAft>
                <a:spcPct val="0"/>
              </a:spcAft>
              <a:buClrTx/>
              <a:buSzTx/>
              <a:buFont typeface="Wingdings" panose="05000000000000000000" pitchFamily="2" charset="2"/>
              <a:buChar char="²"/>
              <a:tabLst>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rPr>
              <a:t>发展原因</a:t>
            </a:r>
            <a:endPar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endParaRPr>
          </a:p>
          <a:p>
            <a:pPr marL="342900" indent="-342900" algn="l" defTabSz="449580">
              <a:spcBef>
                <a:spcPct val="0"/>
              </a:spcBef>
              <a:spcAft>
                <a:spcPct val="0"/>
              </a:spcAft>
              <a:buClrTx/>
              <a:buSzTx/>
              <a:buFont typeface="Wingdings" panose="05000000000000000000" pitchFamily="2" charset="2"/>
              <a:buChar char="²"/>
              <a:tabLst>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rPr>
              <a:t>特征与应用环境</a:t>
            </a:r>
            <a:endPar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endParaRPr>
          </a:p>
          <a:p>
            <a:pPr marL="342900" indent="-342900" algn="l" defTabSz="449580">
              <a:spcBef>
                <a:spcPct val="0"/>
              </a:spcBef>
              <a:spcAft>
                <a:spcPct val="0"/>
              </a:spcAft>
              <a:buClrTx/>
              <a:buSzTx/>
              <a:buFont typeface="Wingdings" panose="05000000000000000000" pitchFamily="2" charset="2"/>
              <a:buChar char="²"/>
              <a:tabLst>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pPr>
            <a:r>
              <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rPr>
              <a:t>结合实际理解</a:t>
            </a:r>
            <a:r>
              <a:rPr lang="en-US" altLang="zh-CN"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rPr>
              <a:t>OS</a:t>
            </a:r>
            <a:r>
              <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rPr>
              <a:t>作用与特征</a:t>
            </a:r>
            <a:endParaRPr lang="zh-CN" altLang="en-US" sz="1200" b="1" dirty="0">
              <a:solidFill>
                <a:srgbClr val="FFFFFF"/>
              </a:solidFill>
              <a:effectLst>
                <a:outerShdw algn="tl">
                  <a:srgbClr val="FFFFFF"/>
                </a:outerShdw>
              </a:effectLst>
              <a:latin typeface="华文楷体" panose="02010600040101010101" charset="-122"/>
              <a:ea typeface="华文楷体" panose="02010600040101010101" charset="-122"/>
              <a:cs typeface="华文楷体" panose="02010600040101010101" charset="-122"/>
            </a:endParaRPr>
          </a:p>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若未出现越界错误，则将页表始址与页号和页表项长度的乘积相加，便得到该表项在页表中的位置，于是可从中得到该页的物理块号，将之装入物理地址寄存器中。与此同时，再将有效地址寄存器中的页内地址送入物理地址寄存器的块内地址字段中。这样便完成了从逻辑地址到物理地址的变换。</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局限性还表现在下述两个方面： </a:t>
            </a:r>
            <a:endParaRPr lang="zh-CN" altLang="en-US" dirty="0"/>
          </a:p>
          <a:p>
            <a:r>
              <a:rPr lang="en-US" altLang="zh-CN" sz="1800" dirty="0">
                <a:solidFill>
                  <a:srgbClr val="000000"/>
                </a:solidFill>
                <a:effectLst/>
                <a:latin typeface="Times New Roman" panose="02020603050405020304" pitchFamily="18" charset="0"/>
              </a:rPr>
              <a:t>(1) </a:t>
            </a:r>
            <a:r>
              <a:rPr lang="zh-CN" altLang="en-US" sz="1800" dirty="0">
                <a:solidFill>
                  <a:srgbClr val="000000"/>
                </a:solidFill>
                <a:effectLst/>
                <a:latin typeface="宋体" panose="02010600030101010101" pitchFamily="2" charset="-122"/>
                <a:ea typeface="宋体" panose="02010600030101010101" pitchFamily="2" charset="-122"/>
              </a:rPr>
              <a:t>时间局限性。如果程序中的某条指令一旦执行，则不久以后该指令可能再次执行； 如果某数据被访问过，则不久以后该数据可能再次被访问。产生时间局限性的典型原因是由于在程序中存在着大量的循环操作。 </a:t>
            </a:r>
            <a:endParaRPr lang="zh-CN" altLang="en-US" dirty="0"/>
          </a:p>
          <a:p>
            <a:r>
              <a:rPr lang="en-US" altLang="zh-CN" sz="1800" dirty="0">
                <a:solidFill>
                  <a:srgbClr val="000000"/>
                </a:solidFill>
                <a:effectLst/>
                <a:latin typeface="Times New Roman" panose="02020603050405020304" pitchFamily="18" charset="0"/>
              </a:rPr>
              <a:t>(2) </a:t>
            </a:r>
            <a:r>
              <a:rPr lang="zh-CN" altLang="en-US" sz="1800" dirty="0">
                <a:solidFill>
                  <a:srgbClr val="000000"/>
                </a:solidFill>
                <a:effectLst/>
                <a:latin typeface="宋体" panose="02010600030101010101" pitchFamily="2" charset="-122"/>
                <a:ea typeface="宋体" panose="02010600030101010101" pitchFamily="2" charset="-122"/>
              </a:rPr>
              <a:t>空间局限性。一旦程序访问了某个存储单元，在不久之后，其附近的存储单元也将被访问，即程序在一段时间内所访问的地址，可能集中在一定的范围之内，其典型情况便是程序的顺序执行</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一个显而易见的事实是，随着为每个进程所分配的物理块的减少，将使进程在执行中的缺页率上升，从而会降低进程的执行速度。为使进程能有效地工作，应为它分配一定数目的物理块，但这并不是最小物理块数的概念，</a:t>
            </a:r>
            <a:endParaRPr lang="zh-CN" altLang="en-US"/>
          </a:p>
          <a:p>
            <a:r>
              <a:rPr lang="zh-CN" altLang="en-US"/>
              <a:t>最小物理块数是指能保证进程正常运行所需的最小物理块数，当系统为进程分配的物理块数少于此值时，进程将无法运行。至于进程应获得的最少物理块数，与计算机的硬件结构有关，取决于指令的格式、功能和寻址方式。对于某些简单的机器，若是单地址指令且采用直接寻址方式，则所需的最少物理块数为2。其中，一块是用于存放指令的页面，另一块则是用于存放数据的页面。如果该机器允许间接寻址，则至少要求有三个物理块。对于某些功能较强的机器，其指令长度可能是两个或多于两个字节，因而其指令本身有可能跨两个页面，且源地址和目标地址所涉及的区域也都可能跨两个页面。正如前面所介绍的在缺页中断机构中要发生6次中断的情况一样，对于这种机器，至少要为每个进程分配6个物理块，以装入6个页面。</a:t>
            </a:r>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一个显而易见的事实是，随着为每个进程所分配的物理块的减少，将使进程在执行中的缺页率上升，从而会降低进程的执行速度。为使进程能有效地工作，应为它分配一定数目的物理块，但这并不是最小物理块数的概念，</a:t>
            </a:r>
            <a:endParaRPr lang="zh-CN" altLang="en-US"/>
          </a:p>
          <a:p>
            <a:r>
              <a:rPr lang="zh-CN" altLang="en-US"/>
              <a:t>最小物理块数是指能保证进程正常运行所需的最小物理块数，当系统为进程分配的物理块数少于此值时，进程将无法运行。至于进程应获得的最少物理块数，与计算机的硬件结构有关，取决于指令的格式、功能和寻址方式。对于某些简单的机器，若是单地址指令且采用直接寻址方式，则所需的最少物理块数为2。其中，一块是用于存放指令的页面，另一块则是用于存放数据的页面。如果该机器允许间接寻址，则至少要求有三个物理块。对于某些功能较强的机器，其指令长度可能是两个或多于两个字节，因而其指令本身有可能跨两个页面，且源地址和目标地址所涉及的区域也都可能跨两个页面。正如前面所介绍的在缺页中断机构中要发生6次中断的情况一样，对于这种机器，至少要为每个进程分配6个物理块，以装入6个页面。</a:t>
            </a:r>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一个显而易见的事实是，随着为每个进程所分配的物理块的减少，将使进程在执行中的缺页率上升，从而会降低进程的执行速度。为使进程能有效地工作，应为它分配一定数目的物理块，但这并不是最小物理块数的概念，</a:t>
            </a:r>
            <a:endParaRPr lang="zh-CN" altLang="en-US"/>
          </a:p>
          <a:p>
            <a:r>
              <a:rPr lang="zh-CN" altLang="en-US"/>
              <a:t>最小物理块数是指能保证进程正常运行所需的最小物理块数，当系统为进程分配的物理块数少于此值时，进程将无法运行。至于进程应获得的最少物理块数，与计算机的硬件结构有关，取决于指令的格式、功能和寻址方式。对于某些简单的机器，若是单地址指令且采用直接寻址方式，则所需的最少物理块数为2。其中，一块是用于存放指令的页面，另一块则是用于存放数据的页面。如果该机器允许间接寻址，则至少要求有三个物理块。对于某些功能较强的机器，其指令长度可能是两个或多于两个字节，因而其指令本身有可能跨两个页面，且源地址和目标地址所涉及的区域也都可能跨两个页面。正如前面所介绍的在缺页中断机构中要发生6次中断的情况一样，对于这种机器，至少要为每个进程分配6个物理块，以装入6个页面。</a:t>
            </a:r>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sym typeface="+mn-ea"/>
              </a:rPr>
              <a:t>对于操作系统中的 I/O 系统，本章采取从低层向高层的介绍方法，从本节开始首先介绍中断处理程序。中断在操作系统中有着特殊重要的地位，它是多道程序得以实现的基础没有中断，就不可能实现多道程序，因为进程之间的切换是通过中断来完成的。另一方面中断也是设备管理的基础，为了提高处理机的利用率和实现 CPU与O 设备并行执行，也必需有中断的支持。中断处理程序是 I/O 系统中最低的一层，它是整个I/O系统的基础</a:t>
            </a:r>
            <a:endParaRPr lang="zh-CN" altLang="en-US" sz="1200" dirty="0">
              <a:solidFill>
                <a:schemeClr val="bg2"/>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sz="1200" dirty="0">
              <a:solidFill>
                <a:schemeClr val="bg2"/>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其中，</a:t>
            </a:r>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m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是一常数，与磁盘驱动器的速度有关。对于一般磁盘，</a:t>
            </a:r>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m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0.2</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；对于高速磁盘，</a:t>
            </a:r>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m</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0.1</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，磁臂的启动时间约为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2 </a:t>
            </a:r>
            <a:r>
              <a:rPr kumimoji="1"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ms</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。这样，对于一般的温盘，其寻道时间将随寻道距离的增加而增大，大体上是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5</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30 </a:t>
            </a:r>
            <a:r>
              <a:rPr kumimoji="1"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ms</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endPar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endParaRPr kumimoji="1" lang="en-US" altLang="zh-CN" sz="1200" kern="1200" dirty="0">
              <a:solidFill>
                <a:schemeClr val="tx1"/>
              </a:solidFill>
              <a:effectLst/>
              <a:latin typeface="Arial" panose="020B0604020202020204" pitchFamily="34" charset="0"/>
              <a:ea typeface="宋体" panose="02010600030101010101" pitchFamily="2" charset="-122"/>
              <a:cs typeface="Times New Roman" panose="02020603050405020304" pitchFamily="18" charset="0"/>
              <a:sym typeface="+mn-ea"/>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不同的磁盘类型中，旋转速度至少相差一个数量级，如软盘为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300 r/min</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，硬盘一般为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7200</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15 000 r/min</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，甚至更高。对于磁盘旋 转延迟时间而言，如硬盘，旋转速度为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15 000 r/min</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，每转需时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4 </a:t>
            </a:r>
            <a:r>
              <a:rPr lang="en-US" altLang="zh-CN" sz="24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ms</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，平均旋转延迟时间 </a:t>
            </a:r>
            <a:r>
              <a:rPr lang="en-US" altLang="zh-CN" sz="24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Tr</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为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2 </a:t>
            </a:r>
            <a:r>
              <a:rPr lang="en-US" altLang="zh-CN" sz="24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ms</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；而软盘，其旋转速度为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300 r/min </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或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600 r/min</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，这样，平均 </a:t>
            </a:r>
            <a:r>
              <a:rPr lang="en-US" altLang="zh-CN" sz="24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Tr</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为 </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50</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100 </a:t>
            </a:r>
            <a:r>
              <a:rPr lang="en-US" altLang="zh-CN" sz="24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ms</a:t>
            </a:r>
            <a:r>
              <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r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为磁盘每秒钟的转数；</a:t>
            </a:r>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N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为一条磁道上的字节数，当一次读</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写的字节数相当于半条磁道上的字节数时，</a:t>
            </a:r>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与 </a:t>
            </a:r>
            <a:r>
              <a:rPr kumimoji="1" lang="en-US" altLang="zh-CN" sz="1200" i="1"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T</a:t>
            </a:r>
            <a:r>
              <a:rPr kumimoji="1"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r</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相同。因此，可将访问时间 </a:t>
            </a:r>
            <a:r>
              <a:rPr kumimoji="1" lang="en-US" altLang="zh-CN" sz="1200" i="1"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T</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表示为</a:t>
            </a:r>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在访问时间中，寻道时间和旋转延迟时间基本上都与所读</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写数据的多少无关，而且它通常占据了访问时间中的大头。例如，我们假定寻道时间和旋转延迟时 间平均为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20 </a:t>
            </a:r>
            <a:r>
              <a:rPr kumimoji="1"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ms</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，而磁盘的传输速率为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10 MB/s</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，如果要传输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10 KB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的数据，此时总的访问 时间为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21 </a:t>
            </a:r>
            <a:r>
              <a:rPr kumimoji="1"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ms</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，可见传输时间所占比例是非常小的。当传输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100 KB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数据时，其访问时间也 只是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30 </a:t>
            </a:r>
            <a:r>
              <a:rPr kumimoji="1" lang="en-US" altLang="zh-CN" sz="1200" kern="1200" dirty="0" err="1">
                <a:solidFill>
                  <a:schemeClr val="tx1"/>
                </a:solidFill>
                <a:effectLst/>
                <a:latin typeface="Arial" panose="020B0604020202020204" pitchFamily="34" charset="0"/>
                <a:ea typeface="宋体" panose="02010600030101010101" pitchFamily="2" charset="-122"/>
                <a:cs typeface="宋体" panose="02010600030101010101" pitchFamily="2" charset="-122"/>
              </a:rPr>
              <a:t>ms</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，即当传输的数据量增大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10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倍时，访问时间只增加约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50%</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。目前磁盘的传输速 率已达 </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80 MB/s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以上，数据传输时间所占的比例更低。可见，适当地集中数据</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不要太零散</a:t>
            </a:r>
            <a:r>
              <a:rPr kumimoji="1" lang="en-US" altLang="zh-CN"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 </a:t>
            </a:r>
            <a:r>
              <a:rPr kumimoji="1" lang="zh-CN" altLang="en-US" sz="1200" kern="1200" dirty="0">
                <a:solidFill>
                  <a:schemeClr val="tx1"/>
                </a:solidFill>
                <a:effectLst/>
                <a:latin typeface="Arial" panose="020B0604020202020204" pitchFamily="34" charset="0"/>
                <a:ea typeface="宋体" panose="02010600030101010101" pitchFamily="2" charset="-122"/>
                <a:cs typeface="宋体" panose="02010600030101010101" pitchFamily="2" charset="-122"/>
              </a:rPr>
              <a:t>传输，将有利于提高传输效率</a:t>
            </a:r>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endParaRPr lang="zh-CN" altLang="en-US"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例如，当磁头正在自里向外移动时，</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SCAN </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算法所考虑的下一个访问对象，应是其欲访问的磁道既在当前磁道之外，又是距离最近的。这样自里向外地访问，直至再无更外 的磁道需要访问时，才将磁臂换向为自外向里移动。这时，同样也是每次选择这样的进程 调度，即要访问的磁道在当前位置内距离最近者，这样，磁头又逐步地从外向里移动， 直至再无更里面的磁道要访问，</a:t>
            </a: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例如，当磁头正在自里向外移动时，</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SCAN </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算法所考虑的下一个访问对象，应是其欲访问的磁道既在当前磁道之外，又是距离最近的。这样自里向外地访问，直至再无更外 的磁道需要访问时，才将磁臂换向为自外向里移动。这时，同样也是每次选择这样的进程 调度，即要访问的磁道在当前位置内距离最近者，这样，磁头又逐步地从外向里移动， 直至再无更里面的磁道要访问，</a:t>
            </a:r>
            <a:endPar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1CCA86-EDB4-4A8E-81D1-FD3C4825D266}"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1024B+2*16384B+1048576B=1082368B=1057KB</a:t>
            </a:r>
            <a:endParaRPr lang="zh-CN" altLang="en-US" dirty="0"/>
          </a:p>
        </p:txBody>
      </p:sp>
      <p:sp>
        <p:nvSpPr>
          <p:cNvPr id="4" name="灯片编号占位符 3"/>
          <p:cNvSpPr>
            <a:spLocks noGrp="1"/>
          </p:cNvSpPr>
          <p:nvPr>
            <p:ph type="sldNum" sz="quarter" idx="10"/>
          </p:nvPr>
        </p:nvSpPr>
        <p:spPr/>
        <p:txBody>
          <a:bodyPr/>
          <a:lstStyle/>
          <a:p>
            <a:fld id="{D82EFAF2-1872-49F2-A3A2-5972EC652D77}"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charset="-122"/>
                <a:ea typeface="微软雅黑" panose="020B0503020204020204" charset="-122"/>
              </a:rPr>
              <a:t>，而即使事先知道文件的最终大小，在采用预分配存储空间测方法时，也会使大量的存储空间长期空闲。</a:t>
            </a:r>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137D3FE-8A53-474B-A2E1-BB81872D0D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4.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95.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slideLayout" Target="../slideLayouts/slideLayout2.xml"/><Relationship Id="rId3" Type="http://schemas.openxmlformats.org/officeDocument/2006/relationships/tags" Target="../tags/tag55.xml"/><Relationship Id="rId2" Type="http://schemas.openxmlformats.org/officeDocument/2006/relationships/image" Target="../media/image55.png"/><Relationship Id="rId1" Type="http://schemas.openxmlformats.org/officeDocument/2006/relationships/image" Target="../media/image5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99.xml"/><Relationship Id="rId6"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image" Target="../media/image6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image" Target="../media/image69.png"/></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2.png"/><Relationship Id="rId6" Type="http://schemas.openxmlformats.org/officeDocument/2006/relationships/image" Target="../media/image1.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png"/><Relationship Id="rId7" Type="http://schemas.openxmlformats.org/officeDocument/2006/relationships/image" Target="../media/image1.jpeg"/><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0" Type="http://schemas.openxmlformats.org/officeDocument/2006/relationships/notesSlide" Target="../notesSlides/notesSlide24.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tags" Target="../tags/tag10.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3" Type="http://schemas.openxmlformats.org/officeDocument/2006/relationships/notesSlide" Target="../notesSlides/notesSlide33.xml"/><Relationship Id="rId12" Type="http://schemas.openxmlformats.org/officeDocument/2006/relationships/slideLayout" Target="../slideLayouts/slideLayout2.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40.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61.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image" Target="../media/image31.emf"/><Relationship Id="rId1"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33.emf"/><Relationship Id="rId2" Type="http://schemas.openxmlformats.org/officeDocument/2006/relationships/oleObject" Target="../embeddings/oleObject2.bin"/><Relationship Id="rId1" Type="http://schemas.openxmlformats.org/officeDocument/2006/relationships/tags" Target="../tags/tag48.xml"/></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5.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emf"/><Relationship Id="rId2" Type="http://schemas.openxmlformats.org/officeDocument/2006/relationships/oleObject" Target="../embeddings/oleObject3.bin"/><Relationship Id="rId1" Type="http://schemas.openxmlformats.org/officeDocument/2006/relationships/tags" Target="../tags/tag4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7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71.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37.GIF"/></Relationships>
</file>

<file path=ppt/slides/_rels/slide7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39.GIF"/><Relationship Id="rId2" Type="http://schemas.openxmlformats.org/officeDocument/2006/relationships/image" Target="../media/image38.emf"/><Relationship Id="rId1" Type="http://schemas.openxmlformats.org/officeDocument/2006/relationships/oleObject" Target="../embeddings/oleObject5.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76.xml"/><Relationship Id="rId10" Type="http://schemas.openxmlformats.org/officeDocument/2006/relationships/slideLayout" Target="../slideLayouts/slideLayout2.xml"/><Relationship Id="rId1" Type="http://schemas.openxmlformats.org/officeDocument/2006/relationships/image" Target="../media/image40.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9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90.xml"/><Relationship Id="rId10"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07469" y="1785594"/>
            <a:ext cx="8577060" cy="2087877"/>
          </a:xfrm>
        </p:spPr>
        <p:txBody>
          <a:bodyPr>
            <a:noAutofit/>
          </a:bodyPr>
          <a:lstStyle/>
          <a:p>
            <a:r>
              <a:rPr lang="zh-CN" altLang="en-US" sz="7200" b="1" dirty="0">
                <a:latin typeface="Times New Roman" panose="02020603050405020304" pitchFamily="18" charset="0"/>
                <a:ea typeface="微软雅黑" panose="020B0503020204020204" charset="-122"/>
                <a:cs typeface="Times New Roman" panose="02020603050405020304" pitchFamily="18" charset="0"/>
              </a:rPr>
              <a:t>操作系统</a:t>
            </a:r>
            <a:br>
              <a:rPr lang="en-US" altLang="zh-CN" sz="7200" b="1" dirty="0">
                <a:latin typeface="Times New Roman" panose="02020603050405020304" pitchFamily="18" charset="0"/>
                <a:ea typeface="微软雅黑" panose="020B0503020204020204" charset="-122"/>
                <a:cs typeface="Times New Roman" panose="02020603050405020304" pitchFamily="18" charset="0"/>
              </a:rPr>
            </a:br>
            <a:r>
              <a:rPr kumimoji="1" lang="zh-CN" altLang="en-US" sz="7200" b="1" dirty="0">
                <a:latin typeface="Times New Roman" panose="02020603050405020304" pitchFamily="18" charset="0"/>
                <a:ea typeface="微软雅黑" panose="020B0503020204020204" charset="-122"/>
                <a:cs typeface="Times New Roman" panose="02020603050405020304" pitchFamily="18" charset="0"/>
              </a:rPr>
              <a:t>期末复习！！！</a:t>
            </a:r>
            <a:endParaRPr kumimoji="1" lang="zh-CN" altLang="en-US" sz="72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副标题 2"/>
          <p:cNvSpPr>
            <a:spLocks noGrp="1"/>
          </p:cNvSpPr>
          <p:nvPr>
            <p:ph type="subTitle" idx="1"/>
          </p:nvPr>
        </p:nvSpPr>
        <p:spPr>
          <a:xfrm>
            <a:off x="3447415" y="4158615"/>
            <a:ext cx="5467985" cy="2493645"/>
          </a:xfrm>
        </p:spPr>
        <p:txBody>
          <a:bodyPr>
            <a:noAutofit/>
          </a:bodyPr>
          <a:lstStyle/>
          <a:p>
            <a:pPr>
              <a:lnSpc>
                <a:spcPct val="150000"/>
              </a:lnSpc>
              <a:spcBef>
                <a:spcPts val="0"/>
              </a:spcBef>
              <a:spcAft>
                <a:spcPts val="0"/>
              </a:spcAft>
            </a:pPr>
            <a:r>
              <a:rPr lang="zh-CN" altLang="en-US" b="1" dirty="0">
                <a:latin typeface="Times New Roman" panose="02020603050405020304" pitchFamily="18" charset="0"/>
                <a:ea typeface="微软雅黑" panose="020B0503020204020204" charset="-122"/>
                <a:cs typeface="Times New Roman" panose="02020603050405020304" pitchFamily="18" charset="0"/>
              </a:rPr>
              <a:t>汤臣薇</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spcBef>
                <a:spcPts val="0"/>
              </a:spcBef>
              <a:spcAft>
                <a:spcPts val="0"/>
              </a:spcAft>
            </a:pPr>
            <a:r>
              <a:rPr lang="en-US" altLang="zh-CN" b="1" dirty="0">
                <a:latin typeface="Times New Roman" panose="02020603050405020304" pitchFamily="18" charset="0"/>
                <a:ea typeface="微软雅黑" panose="020B0503020204020204" charset="-122"/>
                <a:cs typeface="Times New Roman" panose="02020603050405020304" pitchFamily="18" charset="0"/>
              </a:rPr>
              <a:t>tangchenwei@scu.edu.cn</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spcBef>
                <a:spcPts val="0"/>
              </a:spcBef>
              <a:spcAft>
                <a:spcPts val="0"/>
              </a:spcAft>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四川大学计算机学院（软件学院）</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a:lnSpc>
                <a:spcPct val="150000"/>
              </a:lnSpc>
              <a:spcBef>
                <a:spcPts val="0"/>
              </a:spcBef>
              <a:spcAft>
                <a:spcPts val="0"/>
              </a:spcAft>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数据智能与计算艺术实验室</a:t>
            </a: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0" name="灯片编号占位符 9"/>
          <p:cNvSpPr>
            <a:spLocks noGrp="1"/>
          </p:cNvSpPr>
          <p:nvPr>
            <p:ph type="sldNum" sz="quarter" idx="12"/>
          </p:nvPr>
        </p:nvSpPr>
        <p:spPr/>
        <p:txBody>
          <a:bodyPr/>
          <a:lstStyle/>
          <a:p>
            <a:fld id="{0D4EF626-F2E7-47E8-A3E5-EAE9C4555C6D}" type="slidenum">
              <a:rPr lang="zh-CN" altLang="en-US" smtClean="0"/>
            </a:fld>
            <a:endParaRPr lang="zh-CN" altLang="en-US" dirty="0"/>
          </a:p>
        </p:txBody>
      </p:sp>
      <p:grpSp>
        <p:nvGrpSpPr>
          <p:cNvPr id="9" name="组合 8"/>
          <p:cNvGrpSpPr/>
          <p:nvPr/>
        </p:nvGrpSpPr>
        <p:grpSpPr>
          <a:xfrm>
            <a:off x="2045998" y="3967546"/>
            <a:ext cx="8100000" cy="36000"/>
            <a:chOff x="670313" y="3629865"/>
            <a:chExt cx="8100000" cy="36000"/>
          </a:xfrm>
        </p:grpSpPr>
        <p:sp>
          <p:nvSpPr>
            <p:cNvPr id="7" name="矩形 6"/>
            <p:cNvSpPr/>
            <p:nvPr/>
          </p:nvSpPr>
          <p:spPr>
            <a:xfrm>
              <a:off x="670313" y="3629865"/>
              <a:ext cx="900000" cy="36000"/>
            </a:xfrm>
            <a:prstGeom prst="rect">
              <a:avLst/>
            </a:prstGeom>
            <a:solidFill>
              <a:srgbClr val="019FC2"/>
            </a:solidFill>
            <a:ln>
              <a:solidFill>
                <a:srgbClr val="019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570313" y="3629865"/>
              <a:ext cx="900000" cy="36000"/>
            </a:xfrm>
            <a:prstGeom prst="rect">
              <a:avLst/>
            </a:prstGeom>
            <a:solidFill>
              <a:srgbClr val="9CCF35"/>
            </a:solidFill>
            <a:ln>
              <a:solidFill>
                <a:srgbClr val="9CCF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470313" y="3629865"/>
              <a:ext cx="900000" cy="36000"/>
            </a:xfrm>
            <a:prstGeom prst="rect">
              <a:avLst/>
            </a:prstGeom>
            <a:solidFill>
              <a:srgbClr val="EC4B49"/>
            </a:solidFill>
            <a:ln>
              <a:solidFill>
                <a:srgbClr val="EC4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70313" y="3629865"/>
              <a:ext cx="900000" cy="36000"/>
            </a:xfrm>
            <a:prstGeom prst="rect">
              <a:avLst/>
            </a:prstGeom>
            <a:solidFill>
              <a:srgbClr val="BA7EB1"/>
            </a:solidFill>
            <a:ln>
              <a:solidFill>
                <a:srgbClr val="BA7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70313" y="3629865"/>
              <a:ext cx="900000" cy="36000"/>
            </a:xfrm>
            <a:prstGeom prst="rect">
              <a:avLst/>
            </a:prstGeom>
            <a:solidFill>
              <a:srgbClr val="FF686A"/>
            </a:solidFill>
            <a:ln>
              <a:solidFill>
                <a:srgbClr val="FF6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70313" y="3629865"/>
              <a:ext cx="900000" cy="36000"/>
            </a:xfrm>
            <a:prstGeom prst="rect">
              <a:avLst/>
            </a:prstGeom>
            <a:solidFill>
              <a:srgbClr val="FBC23C"/>
            </a:solidFill>
            <a:ln>
              <a:solidFill>
                <a:srgbClr val="FBC2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70313" y="3629865"/>
              <a:ext cx="900000" cy="36000"/>
            </a:xfrm>
            <a:prstGeom prst="rect">
              <a:avLst/>
            </a:prstGeom>
            <a:solidFill>
              <a:srgbClr val="00B0D2"/>
            </a:solidFill>
            <a:ln>
              <a:solidFill>
                <a:srgbClr val="00B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970313" y="3629865"/>
              <a:ext cx="900000" cy="36000"/>
            </a:xfrm>
            <a:prstGeom prst="rect">
              <a:avLst/>
            </a:prstGeom>
            <a:solidFill>
              <a:srgbClr val="9BD75B"/>
            </a:solidFill>
            <a:ln>
              <a:solidFill>
                <a:srgbClr val="9BD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870313" y="3629865"/>
              <a:ext cx="900000" cy="36000"/>
            </a:xfrm>
            <a:prstGeom prst="rect">
              <a:avLst/>
            </a:prstGeom>
            <a:solidFill>
              <a:srgbClr val="C20605"/>
            </a:solidFill>
            <a:ln>
              <a:solidFill>
                <a:srgbClr val="C206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22877" y="20323"/>
            <a:ext cx="11844509" cy="857103"/>
            <a:chOff x="222877" y="20323"/>
            <a:chExt cx="11844509" cy="857103"/>
          </a:xfrm>
        </p:grpSpPr>
        <p:sp>
          <p:nvSpPr>
            <p:cNvPr id="11" name="文本框 10"/>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12" name="组合 11"/>
            <p:cNvGrpSpPr/>
            <p:nvPr/>
          </p:nvGrpSpPr>
          <p:grpSpPr>
            <a:xfrm>
              <a:off x="8417668" y="75292"/>
              <a:ext cx="3649718" cy="611540"/>
              <a:chOff x="5494282" y="112021"/>
              <a:chExt cx="3649718" cy="611540"/>
            </a:xfrm>
          </p:grpSpPr>
          <p:pic>
            <p:nvPicPr>
              <p:cNvPr id="22"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38100" y="0"/>
            <a:ext cx="1033843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Times New Roman" panose="02020603050405020304" pitchFamily="18" charset="0"/>
                <a:ea typeface="微软雅黑" panose="020B0503020204020204" charset="-122"/>
                <a:cs typeface="Times New Roman" panose="02020603050405020304" pitchFamily="18" charset="0"/>
              </a:rPr>
              <a:t>1.2.4 </a:t>
            </a:r>
            <a:r>
              <a:rPr lang="zh-CN" altLang="en-US" b="1" dirty="0">
                <a:latin typeface="Times New Roman" panose="02020603050405020304" pitchFamily="18" charset="0"/>
                <a:ea typeface="微软雅黑" panose="020B0503020204020204" charset="-122"/>
                <a:cs typeface="Times New Roman" panose="02020603050405020304" pitchFamily="18" charset="0"/>
              </a:rPr>
              <a:t>分时系统 </a:t>
            </a:r>
            <a:r>
              <a:rPr lang="en-US" altLang="zh-CN" b="1" dirty="0">
                <a:latin typeface="Times New Roman" panose="02020603050405020304" pitchFamily="18" charset="0"/>
                <a:ea typeface="微软雅黑" panose="020B0503020204020204" charset="-122"/>
                <a:cs typeface="Times New Roman" panose="02020603050405020304" pitchFamily="18" charset="0"/>
              </a:rPr>
              <a:t>Time-Sharing System</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33" name="矩形 32"/>
          <p:cNvSpPr/>
          <p:nvPr/>
        </p:nvSpPr>
        <p:spPr>
          <a:xfrm>
            <a:off x="644525" y="983615"/>
            <a:ext cx="11543665" cy="6428740"/>
          </a:xfrm>
          <a:prstGeom prst="rect">
            <a:avLst/>
          </a:prstGeom>
        </p:spPr>
        <p:txBody>
          <a:bodyPr wrap="square">
            <a:noAutofit/>
          </a:bodyPr>
          <a:lstStyle/>
          <a:p>
            <a:pPr marL="0" lvl="2" indent="-342900" algn="just" fontAlgn="auto">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推动</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多道批处理系统</a:t>
            </a:r>
            <a:r>
              <a:rPr lang="zh-CN" altLang="en-US" sz="2400" dirty="0">
                <a:latin typeface="Times New Roman" panose="02020603050405020304" pitchFamily="18" charset="0"/>
                <a:ea typeface="微软雅黑" panose="020B0503020204020204" charset="-122"/>
                <a:cs typeface="Times New Roman" panose="02020603050405020304" pitchFamily="18" charset="0"/>
              </a:rPr>
              <a:t>发展的主要动力：提高资源利用率和系统吞吐量</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系</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统需求）</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0" lvl="2" indent="-342900" algn="just" fontAlgn="auto">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推动</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分时系统</a:t>
            </a:r>
            <a:r>
              <a:rPr lang="zh-CN" altLang="en-US" sz="2400" dirty="0">
                <a:latin typeface="Times New Roman" panose="02020603050405020304" pitchFamily="18" charset="0"/>
                <a:ea typeface="微软雅黑" panose="020B0503020204020204" charset="-122"/>
                <a:cs typeface="Times New Roman" panose="02020603050405020304" pitchFamily="18" charset="0"/>
              </a:rPr>
              <a:t>形成和发展的主要动力，则是</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用户的需求</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0" lvl="2" indent="-342900" algn="just" fontAlgn="auto">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 用户的</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需求</a:t>
            </a:r>
            <a:r>
              <a:rPr lang="zh-CN" altLang="en-US" sz="2400" dirty="0">
                <a:latin typeface="Times New Roman" panose="02020603050405020304" pitchFamily="18" charset="0"/>
                <a:ea typeface="微软雅黑" panose="020B0503020204020204" charset="-122"/>
                <a:cs typeface="Times New Roman" panose="02020603050405020304" pitchFamily="18" charset="0"/>
              </a:rPr>
              <a:t>具体表现在以下几个方面：</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914400" lvl="5" indent="-342900" algn="just" fontAlgn="auto">
              <a:lnSpc>
                <a:spcPct val="150000"/>
              </a:lnSpc>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rPr>
              <a:t>人机交互 </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914400" lvl="5" indent="-342900" algn="just" fontAlgn="auto">
              <a:lnSpc>
                <a:spcPct val="150000"/>
              </a:lnSpc>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rPr>
              <a:t>共享主机 </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914400" lvl="5" indent="-342900" algn="just" fontAlgn="auto">
              <a:lnSpc>
                <a:spcPct val="150000"/>
              </a:lnSpc>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rPr>
              <a:t>便于用户上机 </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0" lvl="2" indent="-342900" algn="just" fontAlgn="auto">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分时系统实现中的</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关键问题</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914400" lvl="5" indent="-342900" algn="just" fontAlgn="auto">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及时接收：</a:t>
            </a:r>
            <a:r>
              <a:rPr lang="zh-CN" altLang="en-US" sz="2400" dirty="0">
                <a:latin typeface="Times New Roman" panose="02020603050405020304" pitchFamily="18" charset="0"/>
                <a:ea typeface="微软雅黑" panose="020B0503020204020204" charset="-122"/>
                <a:cs typeface="Times New Roman" panose="02020603050405020304" pitchFamily="18" charset="0"/>
              </a:rPr>
              <a:t>及时接收用户的命令或数据，解决的办法是配置</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多路卡</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914400" lvl="5" indent="-342900" algn="just" fontAlgn="auto">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及时处理</a:t>
            </a:r>
            <a:r>
              <a:rPr lang="zh-CN" altLang="en-US" sz="2400" dirty="0">
                <a:latin typeface="Times New Roman" panose="02020603050405020304" pitchFamily="18" charset="0"/>
                <a:ea typeface="微软雅黑" panose="020B0503020204020204" charset="-122"/>
                <a:cs typeface="Times New Roman" panose="02020603050405020304" pitchFamily="18" charset="0"/>
              </a:rPr>
              <a:t>：及时处理用户命令，应该使所有的用户的作业都直接进入</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内存</a:t>
            </a:r>
            <a:r>
              <a:rPr lang="zh-CN" altLang="en-US" sz="2400" dirty="0">
                <a:latin typeface="Times New Roman" panose="02020603050405020304" pitchFamily="18" charset="0"/>
                <a:ea typeface="微软雅黑" panose="020B0503020204020204" charset="-122"/>
                <a:cs typeface="Times New Roman" panose="02020603050405020304" pitchFamily="18" charset="0"/>
              </a:rPr>
              <a:t>；在很短的时间内使每个作业都运行一次</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04140" y="33655"/>
            <a:ext cx="1024382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7.2 </a:t>
            </a:r>
            <a:r>
              <a:rPr lang="zh-CN" altLang="en-US" sz="4400" b="1" dirty="0">
                <a:latin typeface="Times New Roman" panose="02020603050405020304" pitchFamily="18" charset="0"/>
                <a:ea typeface="微软雅黑" panose="020B0503020204020204" charset="-122"/>
                <a:cs typeface="Times New Roman" panose="02020603050405020304" pitchFamily="18" charset="0"/>
              </a:rPr>
              <a:t> 文件的逻辑结构</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72745" y="1718945"/>
            <a:ext cx="11367135" cy="363601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79705" y="33655"/>
            <a:ext cx="1016825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7.2.1 </a:t>
            </a:r>
            <a:r>
              <a:rPr lang="zh-CN" altLang="en-US" sz="4400" b="1" dirty="0">
                <a:latin typeface="Times New Roman" panose="02020603050405020304" pitchFamily="18" charset="0"/>
                <a:ea typeface="微软雅黑" panose="020B0503020204020204" charset="-122"/>
                <a:cs typeface="Times New Roman" panose="02020603050405020304" pitchFamily="18" charset="0"/>
              </a:rPr>
              <a:t> 文件逻辑结构的类型</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2" name="矩形 11"/>
          <p:cNvSpPr/>
          <p:nvPr/>
        </p:nvSpPr>
        <p:spPr>
          <a:xfrm>
            <a:off x="247650" y="938530"/>
            <a:ext cx="11713210" cy="5754370"/>
          </a:xfrm>
          <a:prstGeom prst="rect">
            <a:avLst/>
          </a:prstGeom>
        </p:spPr>
        <p:txBody>
          <a:bodyPr wrap="square">
            <a:spAutoFit/>
          </a:bodyPr>
          <a:lstStyle/>
          <a:p>
            <a:pPr marL="800100" lvl="1" indent="-342900">
              <a:lnSpc>
                <a:spcPct val="200000"/>
              </a:lnSpc>
              <a:spcBef>
                <a:spcPts val="600"/>
              </a:spcBef>
              <a:spcAft>
                <a:spcPts val="600"/>
              </a:spcAft>
              <a:buFont typeface="Wingdings" panose="05000000000000000000" pitchFamily="2" charset="2"/>
              <a:buChar char="u"/>
            </a:pP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有结构文件</a:t>
            </a:r>
            <a:endPar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nSpc>
                <a:spcPct val="200000"/>
              </a:lnSpc>
              <a:spcBef>
                <a:spcPts val="600"/>
              </a:spcBef>
              <a:spcAft>
                <a:spcPts val="600"/>
              </a:spcAft>
              <a:buFont typeface="Wingdings" panose="05000000000000000000" pitchFamily="2" charset="2"/>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根据用户和系统管理的需要可采用多种方式来组织这些记录，可以把有结构文件分为三类</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200000"/>
              </a:lnSpc>
              <a:spcBef>
                <a:spcPts val="600"/>
              </a:spcBef>
              <a:spcAft>
                <a:spcPts val="600"/>
              </a:spcAft>
              <a:buFont typeface="Wingdings" panose="05000000000000000000" pitchFamily="2" charset="2"/>
              <a:buChar char="ü"/>
            </a:pPr>
            <a:r>
              <a:rPr lang="en-US" altLang="zh-CN"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顺序文件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：这是由一系列记录按某种顺序排列所形成的文件。其中的记录通常是定长记录，因而能用较快的速度查找文件中的记录。</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200000"/>
              </a:lnSpc>
              <a:spcBef>
                <a:spcPts val="600"/>
              </a:spcBef>
              <a:spcAft>
                <a:spcPts val="600"/>
              </a:spcAft>
              <a:buFont typeface="Wingdings" panose="05000000000000000000" pitchFamily="2" charset="2"/>
              <a:buChar char="ü"/>
            </a:pPr>
            <a:r>
              <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索引文件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：当记录为可变长度时，通常为之建立一张索引表，并为每个记录设置一个表项，以加快对记录检索的速度。</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200000"/>
              </a:lnSpc>
              <a:spcBef>
                <a:spcPts val="600"/>
              </a:spcBef>
              <a:spcAft>
                <a:spcPts val="600"/>
              </a:spcAft>
              <a:buFont typeface="Wingdings" panose="05000000000000000000" pitchFamily="2" charset="2"/>
              <a:buChar char="ü"/>
            </a:pPr>
            <a:r>
              <a:rPr lang="zh-CN" altLang="en-US" sz="20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索引顺序文件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：这是上述两种文件构成方式的结合。它为文件建立一张索引表，为每一组记录中的第一个记录设置一个表项。</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98755" y="33655"/>
            <a:ext cx="1014920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7.3 </a:t>
            </a:r>
            <a:r>
              <a:rPr lang="zh-CN" altLang="en-US" sz="4400" b="1" dirty="0">
                <a:latin typeface="Times New Roman" panose="02020603050405020304" pitchFamily="18" charset="0"/>
                <a:ea typeface="微软雅黑" panose="020B0503020204020204" charset="-122"/>
                <a:cs typeface="Times New Roman" panose="02020603050405020304" pitchFamily="18" charset="0"/>
              </a:rPr>
              <a:t> 目录结构</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94360" y="2098040"/>
            <a:ext cx="10867390" cy="4657090"/>
          </a:xfrm>
          <a:prstGeom prst="rect">
            <a:avLst/>
          </a:prstGeom>
        </p:spPr>
      </p:pic>
      <p:sp>
        <p:nvSpPr>
          <p:cNvPr id="3" name="文本框 2"/>
          <p:cNvSpPr txBox="1"/>
          <p:nvPr/>
        </p:nvSpPr>
        <p:spPr>
          <a:xfrm>
            <a:off x="4297045" y="152400"/>
            <a:ext cx="7743825" cy="1942915"/>
          </a:xfrm>
          <a:prstGeom prst="wedgeRoundRectCallout">
            <a:avLst>
              <a:gd name="adj1" fmla="val -36674"/>
              <a:gd name="adj2" fmla="val 60556"/>
              <a:gd name="adj3" fmla="val 16667"/>
            </a:avLst>
          </a:prstGeom>
          <a:noFill/>
          <a:ln w="19050">
            <a:solidFill>
              <a:srgbClr val="558ED5"/>
            </a:solidFill>
          </a:ln>
        </p:spPr>
        <p:txBody>
          <a:bodyPr wrap="square" rtlCol="0">
            <a:spAutoFit/>
          </a:bodyPr>
          <a:p>
            <a:pPr marL="285750" indent="-285750">
              <a:buFont typeface="Wingdings" panose="05000000000000000000" charset="0"/>
              <a:buChar char="Ø"/>
            </a:pPr>
            <a:r>
              <a:rPr lang="zh-CN" altLang="en-US" b="1">
                <a:latin typeface="微软雅黑" panose="020B0503020204020204" charset="-122"/>
                <a:ea typeface="微软雅黑" panose="020B0503020204020204" charset="-122"/>
                <a:cs typeface="微软雅黑" panose="020B0503020204020204" charset="-122"/>
              </a:rPr>
              <a:t>FCB 的有序集合称为“文件目录”，一个FCB就是一个文件目录项</a:t>
            </a:r>
            <a:endParaRPr lang="zh-CN" altLang="en-US" b="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charset="0"/>
              <a:buChar char="Ø"/>
            </a:pPr>
            <a:r>
              <a:rPr lang="zh-CN" altLang="en-US" b="1">
                <a:latin typeface="微软雅黑" panose="020B0503020204020204" charset="-122"/>
                <a:ea typeface="微软雅黑" panose="020B0503020204020204" charset="-122"/>
                <a:cs typeface="微软雅黑" panose="020B0503020204020204" charset="-122"/>
              </a:rPr>
              <a:t>FCB 中包含的信息</a:t>
            </a:r>
            <a:endParaRPr lang="zh-CN" altLang="en-US" b="1">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a:solidFill>
                  <a:srgbClr val="C00000"/>
                </a:solidFill>
                <a:latin typeface="微软雅黑" panose="020B0503020204020204" charset="-122"/>
                <a:ea typeface="微软雅黑" panose="020B0503020204020204" charset="-122"/>
                <a:cs typeface="微软雅黑" panose="020B0503020204020204" charset="-122"/>
              </a:rPr>
              <a:t>文件的基本信息</a:t>
            </a:r>
            <a:r>
              <a:rPr lang="zh-CN" altLang="en-US" b="1">
                <a:latin typeface="微软雅黑" panose="020B0503020204020204" charset="-122"/>
                <a:ea typeface="微软雅黑" panose="020B0503020204020204" charset="-122"/>
                <a:cs typeface="微软雅黑" panose="020B0503020204020204" charset="-122"/>
              </a:rPr>
              <a:t>：文件名、物理地址、逻辑结构、物理结构等</a:t>
            </a:r>
            <a:endParaRPr lang="zh-CN" altLang="en-US" b="1">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a:solidFill>
                  <a:srgbClr val="C00000"/>
                </a:solidFill>
                <a:latin typeface="微软雅黑" panose="020B0503020204020204" charset="-122"/>
                <a:ea typeface="微软雅黑" panose="020B0503020204020204" charset="-122"/>
                <a:cs typeface="微软雅黑" panose="020B0503020204020204" charset="-122"/>
              </a:rPr>
              <a:t>存取控制信息：</a:t>
            </a:r>
            <a:r>
              <a:rPr lang="zh-CN" altLang="en-US" b="1">
                <a:latin typeface="微软雅黑" panose="020B0503020204020204" charset="-122"/>
                <a:ea typeface="微软雅黑" panose="020B0503020204020204" charset="-122"/>
                <a:cs typeface="微软雅黑" panose="020B0503020204020204" charset="-122"/>
              </a:rPr>
              <a:t>是否可读/可写、禁止访问的用户名单等</a:t>
            </a:r>
            <a:endParaRPr lang="zh-CN" altLang="en-US" b="1">
              <a:latin typeface="微软雅黑" panose="020B0503020204020204" charset="-122"/>
              <a:ea typeface="微软雅黑" panose="020B0503020204020204" charset="-122"/>
              <a:cs typeface="微软雅黑" panose="020B0503020204020204" charset="-122"/>
            </a:endParaRPr>
          </a:p>
          <a:p>
            <a:pPr marL="742950" lvl="1" indent="-285750">
              <a:buFont typeface="Arial" panose="020B0604020202020204" pitchFamily="34" charset="0"/>
              <a:buChar char="•"/>
            </a:pPr>
            <a:r>
              <a:rPr lang="zh-CN" altLang="en-US" b="1">
                <a:solidFill>
                  <a:srgbClr val="C00000"/>
                </a:solidFill>
                <a:latin typeface="微软雅黑" panose="020B0503020204020204" charset="-122"/>
                <a:ea typeface="微软雅黑" panose="020B0503020204020204" charset="-122"/>
                <a:cs typeface="微软雅黑" panose="020B0503020204020204" charset="-122"/>
              </a:rPr>
              <a:t>使用信息：</a:t>
            </a:r>
            <a:r>
              <a:rPr lang="zh-CN" altLang="en-US" b="1">
                <a:latin typeface="微软雅黑" panose="020B0503020204020204" charset="-122"/>
                <a:ea typeface="微软雅黑" panose="020B0503020204020204" charset="-122"/>
                <a:cs typeface="微软雅黑" panose="020B0503020204020204" charset="-122"/>
              </a:rPr>
              <a:t>如文件的建立时间、修改时间等</a:t>
            </a:r>
            <a:endParaRPr lang="zh-CN" altLang="en-US" b="1">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charset="0"/>
              <a:buChar char="Ø"/>
            </a:pPr>
            <a:r>
              <a:rPr lang="zh-CN" altLang="en-US" b="1">
                <a:latin typeface="微软雅黑" panose="020B0503020204020204" charset="-122"/>
                <a:ea typeface="微软雅黑" panose="020B0503020204020204" charset="-122"/>
                <a:cs typeface="微软雅黑" panose="020B0503020204020204" charset="-122"/>
              </a:rPr>
              <a:t>最重要、最基本的还是文件名、文件存放的物理地址</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85725" y="33655"/>
            <a:ext cx="1026223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7.3.1 </a:t>
            </a:r>
            <a:r>
              <a:rPr lang="zh-CN" altLang="en-US" sz="4400" b="1" dirty="0">
                <a:latin typeface="Times New Roman" panose="02020603050405020304" pitchFamily="18" charset="0"/>
                <a:ea typeface="微软雅黑" panose="020B0503020204020204" charset="-122"/>
                <a:cs typeface="Times New Roman" panose="02020603050405020304" pitchFamily="18" charset="0"/>
              </a:rPr>
              <a:t> 文件控制块</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932180" y="990600"/>
            <a:ext cx="10546715" cy="552196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51435" y="0"/>
            <a:ext cx="12313285" cy="6734810"/>
            <a:chOff x="-28419" y="1"/>
            <a:chExt cx="9227243" cy="6734729"/>
          </a:xfrm>
        </p:grpSpPr>
        <p:pic>
          <p:nvPicPr>
            <p:cNvPr id="3076" name="Picture 4" descr="Types of Operating System - Top 10 Popular Operat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1656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8943" y="2521951"/>
              <a:ext cx="4412121" cy="2068057"/>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文本框 10"/>
          <p:cNvSpPr txBox="1"/>
          <p:nvPr/>
        </p:nvSpPr>
        <p:spPr>
          <a:xfrm>
            <a:off x="3796937" y="2427187"/>
            <a:ext cx="4865914" cy="2122805"/>
          </a:xfrm>
          <a:prstGeom prst="rect">
            <a:avLst/>
          </a:prstGeom>
          <a:noFill/>
        </p:spPr>
        <p:txBody>
          <a:bodyPr wrap="square">
            <a:spAutoFit/>
          </a:bodyPr>
          <a:lstStyle/>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第八章</a:t>
            </a:r>
            <a:endParaRPr lang="en-US" altLang="zh-CN"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磁盘存储器的管理</a:t>
            </a:r>
            <a:endPar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b="24292"/>
          <a:stretch>
            <a:fillRect/>
          </a:stretch>
        </p:blipFill>
        <p:spPr>
          <a:xfrm>
            <a:off x="2396169" y="0"/>
            <a:ext cx="7399661" cy="2578932"/>
          </a:xfrm>
          <a:prstGeom prst="rect">
            <a:avLst/>
          </a:prstGeom>
        </p:spPr>
      </p:pic>
      <p:pic>
        <p:nvPicPr>
          <p:cNvPr id="3" name="图片 2"/>
          <p:cNvPicPr>
            <a:picLocks noChangeAspect="1"/>
          </p:cNvPicPr>
          <p:nvPr/>
        </p:nvPicPr>
        <p:blipFill>
          <a:blip r:embed="rId2"/>
          <a:stretch>
            <a:fillRect/>
          </a:stretch>
        </p:blipFill>
        <p:spPr>
          <a:xfrm>
            <a:off x="1524000" y="2696034"/>
            <a:ext cx="9144000" cy="3829305"/>
          </a:xfrm>
          <a:prstGeom prst="rect">
            <a:avLst/>
          </a:prstGeom>
        </p:spPr>
      </p:pic>
      <p:sp>
        <p:nvSpPr>
          <p:cNvPr id="2" name="矩形 1"/>
          <p:cNvSpPr/>
          <p:nvPr>
            <p:custDataLst>
              <p:tags r:id="rId3"/>
            </p:custDataLst>
          </p:nvPr>
        </p:nvSpPr>
        <p:spPr>
          <a:xfrm>
            <a:off x="2173605" y="2195195"/>
            <a:ext cx="2978150" cy="38354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620" y="87630"/>
            <a:ext cx="8564880"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8.1.1 </a:t>
            </a:r>
            <a:r>
              <a:rPr lang="zh-CN" altLang="en-US" sz="3200" b="1" dirty="0">
                <a:latin typeface="微软雅黑" panose="020B0503020204020204" charset="-122"/>
                <a:ea typeface="微软雅黑" panose="020B0503020204020204" charset="-122"/>
              </a:rPr>
              <a:t>连续组织方式</a:t>
            </a:r>
            <a:r>
              <a:rPr lang="en-US" altLang="zh-CN" sz="3200" b="1" dirty="0">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连续分配方式</a:t>
            </a:r>
            <a:endParaRPr lang="zh-CN" altLang="en-US" sz="3200" b="1"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1524000" y="781871"/>
            <a:ext cx="9144000" cy="5294258"/>
          </a:xfrm>
          <a:prstGeom prst="rect">
            <a:avLst/>
          </a:prstGeom>
        </p:spPr>
      </p:pic>
      <p:sp>
        <p:nvSpPr>
          <p:cNvPr id="3" name="矩形 2"/>
          <p:cNvSpPr/>
          <p:nvPr/>
        </p:nvSpPr>
        <p:spPr>
          <a:xfrm>
            <a:off x="7241540" y="3519170"/>
            <a:ext cx="3427095" cy="262572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标注 4"/>
          <p:cNvSpPr/>
          <p:nvPr/>
        </p:nvSpPr>
        <p:spPr>
          <a:xfrm>
            <a:off x="7394575" y="3582670"/>
            <a:ext cx="3221355" cy="3128645"/>
          </a:xfrm>
          <a:prstGeom prst="wedgeRoundRectCallout">
            <a:avLst>
              <a:gd name="adj1" fmla="val -61393"/>
              <a:gd name="adj2" fmla="val -53998"/>
              <a:gd name="adj3" fmla="val 16667"/>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b="1">
                <a:latin typeface="微软雅黑" panose="020B0503020204020204" charset="-122"/>
                <a:ea typeface="微软雅黑" panose="020B0503020204020204" charset="-122"/>
                <a:cs typeface="微软雅黑" panose="020B0503020204020204" charset="-122"/>
                <a:sym typeface="+mn-ea"/>
              </a:rPr>
              <a:t>用户给出要访问的逻辑块号，操作系统找到该文件对应的目录项(FCB)</a:t>
            </a:r>
            <a:endParaRPr lang="zh-CN" altLang="en-US" b="1">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solidFill>
                  <a:srgbClr val="FFFF00"/>
                </a:solidFill>
                <a:latin typeface="微软雅黑" panose="020B0503020204020204" charset="-122"/>
                <a:ea typeface="微软雅黑" panose="020B0503020204020204" charset="-122"/>
                <a:cs typeface="微软雅黑" panose="020B0503020204020204" charset="-122"/>
                <a:sym typeface="+mn-ea"/>
              </a:rPr>
              <a:t>物理块号=</a:t>
            </a:r>
            <a:endParaRPr lang="zh-CN" altLang="en-US" b="1">
              <a:solidFill>
                <a:srgbClr val="FFFF00"/>
              </a:solidFill>
              <a:latin typeface="微软雅黑" panose="020B0503020204020204" charset="-122"/>
              <a:ea typeface="微软雅黑" panose="020B0503020204020204" charset="-122"/>
              <a:cs typeface="微软雅黑" panose="020B0503020204020204" charset="-122"/>
              <a:sym typeface="+mn-ea"/>
            </a:endParaRPr>
          </a:p>
          <a:p>
            <a:pPr algn="l"/>
            <a:r>
              <a:rPr lang="zh-CN" altLang="en-US" b="1">
                <a:solidFill>
                  <a:srgbClr val="FFFF00"/>
                </a:solidFill>
                <a:latin typeface="微软雅黑" panose="020B0503020204020204" charset="-122"/>
                <a:ea typeface="微软雅黑" panose="020B0503020204020204" charset="-122"/>
                <a:cs typeface="微软雅黑" panose="020B0503020204020204" charset="-122"/>
                <a:sym typeface="+mn-ea"/>
              </a:rPr>
              <a:t>起始块号+逻辑块号</a:t>
            </a:r>
            <a:endParaRPr lang="zh-CN" altLang="en-US" b="1">
              <a:solidFill>
                <a:srgbClr val="FFFF00"/>
              </a:solidFill>
              <a:latin typeface="微软雅黑" panose="020B0503020204020204" charset="-122"/>
              <a:ea typeface="微软雅黑" panose="020B0503020204020204" charset="-122"/>
              <a:cs typeface="微软雅黑" panose="020B0503020204020204" charset="-122"/>
              <a:sym typeface="+mn-ea"/>
            </a:endParaRPr>
          </a:p>
          <a:p>
            <a:pPr algn="l"/>
            <a:endParaRPr lang="zh-CN" altLang="en-US" b="1">
              <a:latin typeface="微软雅黑" panose="020B0503020204020204" charset="-122"/>
              <a:ea typeface="微软雅黑" panose="020B0503020204020204" charset="-122"/>
              <a:cs typeface="微软雅黑" panose="020B0503020204020204" charset="-122"/>
              <a:sym typeface="+mn-ea"/>
            </a:endParaRPr>
          </a:p>
          <a:p>
            <a:pPr algn="l"/>
            <a:r>
              <a:rPr lang="zh-CN" altLang="en-US" b="1">
                <a:latin typeface="微软雅黑" panose="020B0503020204020204" charset="-122"/>
                <a:ea typeface="微软雅黑" panose="020B0503020204020204" charset="-122"/>
                <a:cs typeface="微软雅黑" panose="020B0503020204020204" charset="-122"/>
                <a:sym typeface="+mn-ea"/>
              </a:rPr>
              <a:t>还需要检查用户提供的逻辑块号是否合法(逻辑块号&gt;长度 就不合法)</a:t>
            </a:r>
            <a:endParaRPr lang="zh-CN" altLang="en-US"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9880" y="87630"/>
            <a:ext cx="8389620" cy="58356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rPr>
              <a:t>8.1.1 </a:t>
            </a:r>
            <a:r>
              <a:rPr lang="zh-CN" altLang="en-US" sz="3200" b="1" dirty="0">
                <a:latin typeface="微软雅黑" panose="020B0503020204020204" charset="-122"/>
                <a:ea typeface="微软雅黑" panose="020B0503020204020204" charset="-122"/>
              </a:rPr>
              <a:t>连续组织方式</a:t>
            </a:r>
            <a:r>
              <a:rPr lang="en-US" altLang="zh-CN" sz="3200" b="1" dirty="0">
                <a:latin typeface="微软雅黑" panose="020B0503020204020204" charset="-122"/>
                <a:ea typeface="微软雅黑" panose="020B0503020204020204" charset="-122"/>
              </a:rPr>
              <a:t>/</a:t>
            </a:r>
            <a:r>
              <a:rPr lang="zh-CN" altLang="en-US" sz="3200" b="1" dirty="0">
                <a:latin typeface="微软雅黑" panose="020B0503020204020204" charset="-122"/>
                <a:ea typeface="微软雅黑" panose="020B0503020204020204" charset="-122"/>
              </a:rPr>
              <a:t>连续分配方式</a:t>
            </a:r>
            <a:endParaRPr lang="zh-CN" altLang="en-US" sz="3200" b="1" dirty="0">
              <a:latin typeface="微软雅黑" panose="020B0503020204020204" charset="-122"/>
              <a:ea typeface="微软雅黑" panose="020B0503020204020204" charset="-122"/>
            </a:endParaRPr>
          </a:p>
        </p:txBody>
      </p:sp>
      <p:sp>
        <p:nvSpPr>
          <p:cNvPr id="5" name="TextBox 4"/>
          <p:cNvSpPr txBox="1"/>
          <p:nvPr/>
        </p:nvSpPr>
        <p:spPr>
          <a:xfrm>
            <a:off x="1091354" y="3316605"/>
            <a:ext cx="10467340" cy="3415030"/>
          </a:xfrm>
          <a:prstGeom prst="rect">
            <a:avLst/>
          </a:prstGeom>
          <a:noFill/>
        </p:spPr>
        <p:txBody>
          <a:bodyPr wrap="square" rtlCol="0">
            <a:spAutoFit/>
          </a:bodyPr>
          <a:lstStyle/>
          <a:p>
            <a:pPr marL="285750" indent="-285750">
              <a:lnSpc>
                <a:spcPct val="150000"/>
              </a:lnSpc>
              <a:buClr>
                <a:srgbClr val="0070C0"/>
              </a:buClr>
              <a:buFont typeface="Wingdings" panose="05000000000000000000" pitchFamily="2" charset="2"/>
              <a:buChar char="n"/>
            </a:pPr>
            <a:r>
              <a:rPr lang="zh-CN" altLang="en-US" sz="2400" b="1" dirty="0">
                <a:solidFill>
                  <a:srgbClr val="FF0000"/>
                </a:solidFill>
                <a:latin typeface="微软雅黑" panose="020B0503020204020204" charset="-122"/>
                <a:ea typeface="微软雅黑" panose="020B0503020204020204" charset="-122"/>
              </a:rPr>
              <a:t>缺点</a:t>
            </a:r>
            <a:endParaRPr lang="en-US" altLang="zh-CN" sz="2400" b="1" dirty="0">
              <a:solidFill>
                <a:srgbClr val="FF0000"/>
              </a:solidFill>
              <a:latin typeface="微软雅黑" panose="020B0503020204020204" charset="-122"/>
              <a:ea typeface="微软雅黑" panose="020B0503020204020204" charset="-122"/>
            </a:endParaRPr>
          </a:p>
          <a:p>
            <a:pPr marL="720090" indent="-457200">
              <a:lnSpc>
                <a:spcPct val="150000"/>
              </a:lnSpc>
              <a:buFont typeface="+mj-ea"/>
              <a:buAutoNum type="circleNumDbPlain"/>
            </a:pPr>
            <a:r>
              <a:rPr lang="zh-CN" altLang="en-US" sz="2400" dirty="0">
                <a:latin typeface="微软雅黑" panose="020B0503020204020204" charset="-122"/>
                <a:ea typeface="微软雅黑" panose="020B0503020204020204" charset="-122"/>
              </a:rPr>
              <a:t>必须事先知道文件的长度，</a:t>
            </a:r>
            <a:r>
              <a:rPr lang="zh-CN" altLang="en-US" sz="2400" dirty="0">
                <a:solidFill>
                  <a:srgbClr val="FF0000"/>
                </a:solidFill>
                <a:latin typeface="微软雅黑" panose="020B0503020204020204" charset="-122"/>
                <a:ea typeface="微软雅黑" panose="020B0503020204020204" charset="-122"/>
              </a:rPr>
              <a:t>如果是不定长记录怎么访问？</a:t>
            </a:r>
            <a:endParaRPr lang="zh-CN" altLang="en-US" sz="2400" dirty="0">
              <a:latin typeface="微软雅黑" panose="020B0503020204020204" charset="-122"/>
              <a:ea typeface="微软雅黑" panose="020B0503020204020204" charset="-122"/>
            </a:endParaRPr>
          </a:p>
          <a:p>
            <a:pPr marL="720090" indent="-457200">
              <a:lnSpc>
                <a:spcPct val="150000"/>
              </a:lnSpc>
              <a:buFont typeface="+mj-ea"/>
              <a:buAutoNum type="circleNumDbPlain"/>
            </a:pPr>
            <a:r>
              <a:rPr lang="zh-CN" altLang="en-US" sz="2400" dirty="0">
                <a:latin typeface="微软雅黑" panose="020B0503020204020204" charset="-122"/>
                <a:ea typeface="微软雅黑" panose="020B0503020204020204" charset="-122"/>
              </a:rPr>
              <a:t>要求为一个文件分配连续的存储空间 </a:t>
            </a:r>
            <a:r>
              <a:rPr lang="en-US" altLang="zh-CN" sz="2400" dirty="0">
                <a:latin typeface="微软雅黑" panose="020B0503020204020204" charset="-122"/>
                <a:ea typeface="微软雅黑" panose="020B0503020204020204" charset="-122"/>
                <a:sym typeface="Wingdings" panose="05000000000000000000" pitchFamily="2" charset="2"/>
              </a:rPr>
              <a:t> </a:t>
            </a:r>
            <a:r>
              <a:rPr lang="zh-CN" altLang="en-US" sz="2400" dirty="0">
                <a:solidFill>
                  <a:srgbClr val="FF0000"/>
                </a:solidFill>
                <a:latin typeface="微软雅黑" panose="020B0503020204020204" charset="-122"/>
                <a:ea typeface="微软雅黑" panose="020B0503020204020204" charset="-122"/>
                <a:sym typeface="Wingdings" panose="05000000000000000000" pitchFamily="2" charset="2"/>
              </a:rPr>
              <a:t>外部碎片</a:t>
            </a:r>
            <a:r>
              <a:rPr lang="en-US" altLang="zh-CN" sz="2400" dirty="0">
                <a:solidFill>
                  <a:srgbClr val="FF0000"/>
                </a:solidFill>
                <a:latin typeface="微软雅黑" panose="020B0503020204020204" charset="-122"/>
                <a:ea typeface="微软雅黑" panose="020B0503020204020204" charset="-122"/>
                <a:sym typeface="Wingdings" panose="05000000000000000000" pitchFamily="2" charset="2"/>
              </a:rPr>
              <a:t></a:t>
            </a:r>
            <a:r>
              <a:rPr lang="zh-CN" altLang="en-US" sz="2400" dirty="0">
                <a:solidFill>
                  <a:srgbClr val="FF0000"/>
                </a:solidFill>
                <a:latin typeface="微软雅黑" panose="020B0503020204020204" charset="-122"/>
                <a:ea typeface="微软雅黑" panose="020B0503020204020204" charset="-122"/>
                <a:sym typeface="Wingdings" panose="05000000000000000000" pitchFamily="2" charset="2"/>
              </a:rPr>
              <a:t>紧凑 </a:t>
            </a:r>
            <a:r>
              <a:rPr lang="en-US" altLang="zh-CN" sz="2400" dirty="0">
                <a:solidFill>
                  <a:srgbClr val="FF0000"/>
                </a:solidFill>
                <a:latin typeface="微软雅黑" panose="020B0503020204020204" charset="-122"/>
                <a:ea typeface="微软雅黑" panose="020B0503020204020204" charset="-122"/>
                <a:sym typeface="Wingdings" panose="05000000000000000000" pitchFamily="2" charset="2"/>
              </a:rPr>
              <a:t> </a:t>
            </a:r>
            <a:r>
              <a:rPr lang="zh-CN" altLang="en-US" sz="2400" dirty="0">
                <a:solidFill>
                  <a:srgbClr val="FF0000"/>
                </a:solidFill>
                <a:latin typeface="微软雅黑" panose="020B0503020204020204" charset="-122"/>
                <a:ea typeface="微软雅黑" panose="020B0503020204020204" charset="-122"/>
                <a:sym typeface="Wingdings" panose="05000000000000000000" pitchFamily="2" charset="2"/>
              </a:rPr>
              <a:t>代价大</a:t>
            </a:r>
            <a:endParaRPr lang="en-US" altLang="zh-CN" sz="2400" dirty="0">
              <a:solidFill>
                <a:srgbClr val="FF0000"/>
              </a:solidFill>
              <a:latin typeface="微软雅黑" panose="020B0503020204020204" charset="-122"/>
              <a:ea typeface="微软雅黑" panose="020B0503020204020204" charset="-122"/>
              <a:sym typeface="Wingdings" panose="05000000000000000000" pitchFamily="2" charset="2"/>
            </a:endParaRPr>
          </a:p>
          <a:p>
            <a:pPr marL="720090" indent="-457200">
              <a:lnSpc>
                <a:spcPct val="150000"/>
              </a:lnSpc>
              <a:buFont typeface="+mj-ea"/>
              <a:buAutoNum type="circleNumDbPlain"/>
            </a:pPr>
            <a:r>
              <a:rPr lang="zh-CN" altLang="en-US" sz="2400" dirty="0">
                <a:latin typeface="微软雅黑" panose="020B0503020204020204" charset="-122"/>
                <a:ea typeface="微软雅黑" panose="020B0503020204020204" charset="-122"/>
              </a:rPr>
              <a:t>存储空间利用率低</a:t>
            </a:r>
            <a:endParaRPr lang="zh-CN" altLang="en-US" sz="2400" dirty="0">
              <a:latin typeface="微软雅黑" panose="020B0503020204020204" charset="-122"/>
              <a:ea typeface="微软雅黑" panose="020B0503020204020204" charset="-122"/>
            </a:endParaRPr>
          </a:p>
          <a:p>
            <a:pPr marL="720090" indent="-457200">
              <a:lnSpc>
                <a:spcPct val="150000"/>
              </a:lnSpc>
              <a:buFont typeface="+mj-ea"/>
              <a:buAutoNum type="circleNumDbPlain"/>
            </a:pPr>
            <a:r>
              <a:rPr lang="en-US" altLang="zh-CN" sz="2400" dirty="0">
                <a:latin typeface="微软雅黑" panose="020B0503020204020204" charset="-122"/>
                <a:ea typeface="微软雅黑" panose="020B0503020204020204" charset="-122"/>
              </a:rPr>
              <a:t>不能灵活地删除和插入记录；</a:t>
            </a:r>
            <a:endParaRPr lang="en-US" altLang="zh-CN" sz="2400" dirty="0">
              <a:latin typeface="微软雅黑" panose="020B0503020204020204" charset="-122"/>
              <a:ea typeface="微软雅黑" panose="020B0503020204020204" charset="-122"/>
            </a:endParaRPr>
          </a:p>
          <a:p>
            <a:pPr marL="720090" indent="-457200">
              <a:lnSpc>
                <a:spcPct val="150000"/>
              </a:lnSpc>
              <a:buFont typeface="+mj-ea"/>
              <a:buAutoNum type="circleNumDbPlain"/>
            </a:pPr>
            <a:r>
              <a:rPr lang="en-US" altLang="zh-CN" sz="2400" dirty="0">
                <a:latin typeface="微软雅黑" panose="020B0503020204020204" charset="-122"/>
                <a:ea typeface="微软雅黑" panose="020B0503020204020204" charset="-122"/>
              </a:rPr>
              <a:t>很难为动态增长的文件分配空间</a:t>
            </a:r>
            <a:endParaRPr lang="en-US" altLang="zh-CN" sz="2400" dirty="0">
              <a:latin typeface="微软雅黑" panose="020B0503020204020204" charset="-122"/>
              <a:ea typeface="微软雅黑" panose="020B0503020204020204" charset="-122"/>
            </a:endParaRPr>
          </a:p>
        </p:txBody>
      </p:sp>
      <p:sp>
        <p:nvSpPr>
          <p:cNvPr id="6" name="TextBox 4"/>
          <p:cNvSpPr txBox="1"/>
          <p:nvPr/>
        </p:nvSpPr>
        <p:spPr>
          <a:xfrm>
            <a:off x="1091354" y="925957"/>
            <a:ext cx="7776864" cy="2306955"/>
          </a:xfrm>
          <a:prstGeom prst="rect">
            <a:avLst/>
          </a:prstGeom>
          <a:noFill/>
        </p:spPr>
        <p:txBody>
          <a:bodyPr wrap="square" rtlCol="0">
            <a:spAutoFit/>
          </a:bodyPr>
          <a:p>
            <a:pPr marL="285750" indent="-285750">
              <a:lnSpc>
                <a:spcPct val="150000"/>
              </a:lnSpc>
              <a:buClr>
                <a:srgbClr val="0070C0"/>
              </a:buClr>
              <a:buFont typeface="Wingdings" panose="05000000000000000000" pitchFamily="2" charset="2"/>
              <a:buChar char="n"/>
            </a:pPr>
            <a:r>
              <a:rPr lang="zh-CN" altLang="en-US" sz="2400" b="1" dirty="0">
                <a:solidFill>
                  <a:srgbClr val="FF0000"/>
                </a:solidFill>
                <a:latin typeface="微软雅黑" panose="020B0503020204020204" charset="-122"/>
                <a:ea typeface="微软雅黑" panose="020B0503020204020204" charset="-122"/>
              </a:rPr>
              <a:t>优点</a:t>
            </a:r>
            <a:endParaRPr lang="en-US" altLang="zh-CN" sz="2400" b="1" dirty="0">
              <a:solidFill>
                <a:srgbClr val="FF0000"/>
              </a:solidFill>
              <a:latin typeface="微软雅黑" panose="020B0503020204020204" charset="-122"/>
              <a:ea typeface="微软雅黑" panose="020B0503020204020204" charset="-122"/>
            </a:endParaRPr>
          </a:p>
          <a:p>
            <a:pPr marL="720090" indent="-457200">
              <a:lnSpc>
                <a:spcPct val="150000"/>
              </a:lnSpc>
              <a:buFont typeface="+mj-ea"/>
              <a:buAutoNum type="circleNumDbPlain"/>
            </a:pPr>
            <a:r>
              <a:rPr lang="zh-CN" altLang="en-US" sz="2400" dirty="0">
                <a:latin typeface="微软雅黑" panose="020B0503020204020204" charset="-122"/>
                <a:ea typeface="微软雅黑" panose="020B0503020204020204" charset="-122"/>
              </a:rPr>
              <a:t>支持顺序访问和定长记录的直接访问（即</a:t>
            </a:r>
            <a:r>
              <a:rPr lang="zh-CN" altLang="en-US" sz="2400" b="1" u="sng" dirty="0">
                <a:solidFill>
                  <a:srgbClr val="FF0000"/>
                </a:solidFill>
                <a:latin typeface="微软雅黑" panose="020B0503020204020204" charset="-122"/>
                <a:ea typeface="微软雅黑" panose="020B0503020204020204" charset="-122"/>
              </a:rPr>
              <a:t>随机访问</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marL="720090" indent="-457200">
              <a:lnSpc>
                <a:spcPct val="150000"/>
              </a:lnSpc>
              <a:buFont typeface="+mj-ea"/>
              <a:buAutoNum type="circleNumDbPlain"/>
            </a:pPr>
            <a:r>
              <a:rPr lang="zh-CN" altLang="en-US" sz="2400" dirty="0">
                <a:latin typeface="微软雅黑" panose="020B0503020204020204" charset="-122"/>
                <a:ea typeface="微软雅黑" panose="020B0503020204020204" charset="-122"/>
              </a:rPr>
              <a:t>连续分配的文件在顺序访问时速度最快</a:t>
            </a:r>
            <a:endParaRPr lang="en-US" altLang="zh-CN" sz="2400" dirty="0">
              <a:latin typeface="微软雅黑" panose="020B0503020204020204" charset="-122"/>
              <a:ea typeface="微软雅黑" panose="020B0503020204020204" charset="-122"/>
            </a:endParaRPr>
          </a:p>
          <a:p>
            <a:pPr marL="720090" indent="-457200">
              <a:lnSpc>
                <a:spcPct val="150000"/>
              </a:lnSpc>
              <a:buFont typeface="+mj-ea"/>
              <a:buAutoNum type="circleNumDbPlain"/>
            </a:pPr>
            <a:r>
              <a:rPr lang="zh-CN" altLang="en-US" sz="2400" dirty="0">
                <a:latin typeface="微软雅黑" panose="020B0503020204020204" charset="-122"/>
                <a:ea typeface="微软雅黑" panose="020B0503020204020204" charset="-122"/>
              </a:rPr>
              <a:t>顺序访问容易</a:t>
            </a:r>
            <a:endParaRPr lang="en-US" altLang="zh-CN" sz="2400" dirty="0">
              <a:latin typeface="微软雅黑" panose="020B0503020204020204" charset="-122"/>
              <a:ea typeface="微软雅黑" panose="020B050302020402020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710" y="131445"/>
            <a:ext cx="8674100" cy="553085"/>
          </a:xfrm>
          <a:prstGeom prst="rect">
            <a:avLst/>
          </a:prstGeom>
          <a:noFill/>
        </p:spPr>
        <p:txBody>
          <a:bodyPr wrap="square" rtlCol="0">
            <a:spAutoFit/>
          </a:bodyPr>
          <a:lstStyle/>
          <a:p>
            <a:r>
              <a:rPr lang="en-US" altLang="zh-CN" sz="2800" b="1" dirty="0">
                <a:latin typeface="Times New Roman" panose="02020603050405020304" pitchFamily="18" charset="0"/>
                <a:ea typeface="微软雅黑" panose="020B0503020204020204" charset="-122"/>
                <a:cs typeface="Times New Roman" panose="02020603050405020304" pitchFamily="18" charset="0"/>
              </a:rPr>
              <a:t>8.1.2  </a:t>
            </a:r>
            <a:r>
              <a:rPr lang="zh-CN" altLang="en-US" sz="3000" b="1" dirty="0">
                <a:latin typeface="Times New Roman" panose="02020603050405020304" pitchFamily="18" charset="0"/>
                <a:ea typeface="微软雅黑" panose="020B0503020204020204" charset="-122"/>
                <a:cs typeface="Times New Roman" panose="02020603050405020304" pitchFamily="18" charset="0"/>
              </a:rPr>
              <a:t>链接</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组织方式</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TextBox 4"/>
          <p:cNvSpPr txBox="1"/>
          <p:nvPr/>
        </p:nvSpPr>
        <p:spPr>
          <a:xfrm>
            <a:off x="748030" y="863600"/>
            <a:ext cx="10551160" cy="5292725"/>
          </a:xfrm>
          <a:prstGeom prst="rect">
            <a:avLst/>
          </a:prstGeom>
          <a:noFill/>
        </p:spPr>
        <p:txBody>
          <a:bodyPr wrap="square" rtlCol="0">
            <a:spAutoFit/>
          </a:bodyPr>
          <a:lstStyle/>
          <a:p>
            <a:pPr marL="342900" indent="-342900">
              <a:lnSpc>
                <a:spcPct val="150000"/>
              </a:lnSpc>
              <a:spcBef>
                <a:spcPts val="600"/>
              </a:spcBef>
              <a:spcAft>
                <a:spcPts val="600"/>
              </a:spcAft>
              <a:buFont typeface="Wingdings" panose="05000000000000000000" pitchFamily="2" charset="2"/>
              <a:buChar char="u"/>
            </a:pPr>
            <a:r>
              <a:rPr lang="zh-CN" altLang="en-US" sz="2400" dirty="0">
                <a:latin typeface="微软雅黑" panose="020B0503020204020204" charset="-122"/>
                <a:ea typeface="微软雅黑" panose="020B0503020204020204" charset="-122"/>
              </a:rPr>
              <a:t>采用</a:t>
            </a:r>
            <a:r>
              <a:rPr lang="zh-CN" altLang="en-US" sz="2400" dirty="0">
                <a:solidFill>
                  <a:srgbClr val="0070C0"/>
                </a:solidFill>
                <a:latin typeface="微软雅黑" panose="020B0503020204020204" charset="-122"/>
                <a:ea typeface="微软雅黑" panose="020B0503020204020204" charset="-122"/>
              </a:rPr>
              <a:t>链接组织</a:t>
            </a:r>
            <a:r>
              <a:rPr lang="zh-CN" altLang="en-US" sz="2400" dirty="0">
                <a:latin typeface="微软雅黑" panose="020B0503020204020204" charset="-122"/>
                <a:ea typeface="微软雅黑" panose="020B0503020204020204" charset="-122"/>
              </a:rPr>
              <a:t>方式，可为文件分配多个</a:t>
            </a:r>
            <a:r>
              <a:rPr lang="zh-CN" altLang="en-US" sz="2400" dirty="0">
                <a:solidFill>
                  <a:srgbClr val="0070C0"/>
                </a:solidFill>
                <a:latin typeface="微软雅黑" panose="020B0503020204020204" charset="-122"/>
                <a:ea typeface="微软雅黑" panose="020B0503020204020204" charset="-122"/>
              </a:rPr>
              <a:t>不连续</a:t>
            </a:r>
            <a:r>
              <a:rPr lang="zh-CN" altLang="en-US" sz="2400" dirty="0">
                <a:latin typeface="微软雅黑" panose="020B0503020204020204" charset="-122"/>
                <a:ea typeface="微软雅黑" panose="020B0503020204020204" charset="-122"/>
              </a:rPr>
              <a:t>的盘块，再通过每个盘块上的</a:t>
            </a:r>
            <a:r>
              <a:rPr lang="zh-CN" altLang="en-US" sz="2400" dirty="0">
                <a:solidFill>
                  <a:srgbClr val="0070C0"/>
                </a:solidFill>
                <a:latin typeface="微软雅黑" panose="020B0503020204020204" charset="-122"/>
                <a:ea typeface="微软雅黑" panose="020B0503020204020204" charset="-122"/>
              </a:rPr>
              <a:t>链接指针</a:t>
            </a:r>
            <a:r>
              <a:rPr lang="zh-CN" altLang="en-US" sz="2400" dirty="0">
                <a:latin typeface="微软雅黑" panose="020B0503020204020204" charset="-122"/>
                <a:ea typeface="微软雅黑" panose="020B0503020204020204" charset="-122"/>
              </a:rPr>
              <a:t>，将同属于一个文件的多个</a:t>
            </a:r>
            <a:r>
              <a:rPr lang="zh-CN" altLang="en-US" sz="2400" dirty="0">
                <a:solidFill>
                  <a:srgbClr val="0070C0"/>
                </a:solidFill>
                <a:latin typeface="微软雅黑" panose="020B0503020204020204" charset="-122"/>
                <a:ea typeface="微软雅黑" panose="020B0503020204020204" charset="-122"/>
              </a:rPr>
              <a:t>离散</a:t>
            </a:r>
            <a:r>
              <a:rPr lang="zh-CN" altLang="en-US" sz="2400" dirty="0">
                <a:latin typeface="微软雅黑" panose="020B0503020204020204" charset="-122"/>
                <a:ea typeface="微软雅黑" panose="020B0503020204020204" charset="-122"/>
              </a:rPr>
              <a:t>的盘块链接成一个链表，由此所形成的物理文件称为链接文件。</a:t>
            </a:r>
            <a:endParaRPr lang="en-US" altLang="zh-CN" sz="2400" dirty="0">
              <a:latin typeface="微软雅黑" panose="020B0503020204020204" charset="-122"/>
              <a:ea typeface="微软雅黑" panose="020B0503020204020204" charset="-122"/>
            </a:endParaRPr>
          </a:p>
          <a:p>
            <a:pPr marL="342900" indent="-342900">
              <a:lnSpc>
                <a:spcPct val="150000"/>
              </a:lnSpc>
              <a:spcBef>
                <a:spcPts val="600"/>
              </a:spcBef>
              <a:spcAft>
                <a:spcPts val="600"/>
              </a:spcAft>
              <a:buFont typeface="Wingdings" panose="05000000000000000000" pitchFamily="2" charset="2"/>
              <a:buChar char="u"/>
            </a:pPr>
            <a:r>
              <a:rPr lang="zh-CN" altLang="en-US" sz="2400" dirty="0">
                <a:solidFill>
                  <a:srgbClr val="FF0000"/>
                </a:solidFill>
                <a:latin typeface="微软雅黑" panose="020B0503020204020204" charset="-122"/>
                <a:ea typeface="微软雅黑" panose="020B0503020204020204" charset="-122"/>
              </a:rPr>
              <a:t>优点：</a:t>
            </a:r>
            <a:endParaRPr lang="en-US" altLang="zh-CN" sz="2400" dirty="0">
              <a:solidFill>
                <a:srgbClr val="FF0000"/>
              </a:solidFill>
              <a:latin typeface="微软雅黑" panose="020B0503020204020204" charset="-122"/>
              <a:ea typeface="微软雅黑" panose="020B0503020204020204" charset="-122"/>
            </a:endParaRPr>
          </a:p>
          <a:p>
            <a:pPr marL="720090" indent="-342900">
              <a:lnSpc>
                <a:spcPct val="150000"/>
              </a:lnSpc>
              <a:spcBef>
                <a:spcPts val="600"/>
              </a:spcBef>
              <a:spcAft>
                <a:spcPts val="600"/>
              </a:spcAft>
              <a:buClr>
                <a:srgbClr val="0070C0"/>
              </a:buClr>
              <a:buFont typeface="Wingdings" panose="05000000000000000000" pitchFamily="2" charset="2"/>
              <a:buChar char="n"/>
            </a:pPr>
            <a:r>
              <a:rPr lang="zh-CN" altLang="en-US" sz="2400" dirty="0">
                <a:latin typeface="微软雅黑" panose="020B0503020204020204" charset="-122"/>
                <a:ea typeface="微软雅黑" panose="020B0503020204020204" charset="-122"/>
              </a:rPr>
              <a:t>消除了磁盘的</a:t>
            </a:r>
            <a:r>
              <a:rPr lang="zh-CN" altLang="en-US" sz="2400" dirty="0">
                <a:solidFill>
                  <a:srgbClr val="0070C0"/>
                </a:solidFill>
                <a:latin typeface="微软雅黑" panose="020B0503020204020204" charset="-122"/>
                <a:ea typeface="微软雅黑" panose="020B0503020204020204" charset="-122"/>
              </a:rPr>
              <a:t>外部碎片</a:t>
            </a:r>
            <a:r>
              <a:rPr lang="zh-CN" altLang="en-US" sz="2400" dirty="0">
                <a:latin typeface="微软雅黑" panose="020B0503020204020204" charset="-122"/>
                <a:ea typeface="微软雅黑" panose="020B0503020204020204" charset="-122"/>
              </a:rPr>
              <a:t>，提高了外存的利用率；</a:t>
            </a:r>
            <a:endParaRPr lang="en-US" altLang="zh-CN" sz="2400" dirty="0">
              <a:latin typeface="微软雅黑" panose="020B0503020204020204" charset="-122"/>
              <a:ea typeface="微软雅黑" panose="020B0503020204020204" charset="-122"/>
            </a:endParaRPr>
          </a:p>
          <a:p>
            <a:pPr marL="720090" indent="-342900">
              <a:lnSpc>
                <a:spcPct val="150000"/>
              </a:lnSpc>
              <a:spcBef>
                <a:spcPts val="600"/>
              </a:spcBef>
              <a:spcAft>
                <a:spcPts val="600"/>
              </a:spcAft>
              <a:buClr>
                <a:srgbClr val="0070C0"/>
              </a:buClr>
              <a:buFont typeface="Wingdings" panose="05000000000000000000" pitchFamily="2" charset="2"/>
              <a:buChar char="n"/>
            </a:pPr>
            <a:r>
              <a:rPr lang="zh-CN" altLang="en-US" sz="2400" dirty="0">
                <a:latin typeface="微软雅黑" panose="020B0503020204020204" charset="-122"/>
                <a:ea typeface="微软雅黑" panose="020B0503020204020204" charset="-122"/>
              </a:rPr>
              <a:t>对插入、删除和修改记录都非常容易；</a:t>
            </a:r>
            <a:endParaRPr lang="en-US" altLang="zh-CN" sz="2400" dirty="0">
              <a:latin typeface="微软雅黑" panose="020B0503020204020204" charset="-122"/>
              <a:ea typeface="微软雅黑" panose="020B0503020204020204" charset="-122"/>
            </a:endParaRPr>
          </a:p>
          <a:p>
            <a:pPr marL="720090" indent="-342900">
              <a:lnSpc>
                <a:spcPct val="150000"/>
              </a:lnSpc>
              <a:spcBef>
                <a:spcPts val="600"/>
              </a:spcBef>
              <a:spcAft>
                <a:spcPts val="600"/>
              </a:spcAft>
              <a:buClr>
                <a:srgbClr val="0070C0"/>
              </a:buClr>
              <a:buFont typeface="Wingdings" panose="05000000000000000000" pitchFamily="2" charset="2"/>
              <a:buChar char="n"/>
            </a:pPr>
            <a:r>
              <a:rPr lang="zh-CN" altLang="en-US" sz="2400" dirty="0">
                <a:latin typeface="微软雅黑" panose="020B0503020204020204" charset="-122"/>
                <a:ea typeface="微软雅黑" panose="020B0503020204020204" charset="-122"/>
              </a:rPr>
              <a:t>能适应文件的动态增长，无需事先知道文件的大小。</a:t>
            </a:r>
            <a:endParaRPr lang="en-US" altLang="zh-CN" sz="2400" dirty="0">
              <a:latin typeface="微软雅黑" panose="020B0503020204020204" charset="-122"/>
              <a:ea typeface="微软雅黑" panose="020B0503020204020204" charset="-122"/>
            </a:endParaRPr>
          </a:p>
          <a:p>
            <a:pPr marL="342900" indent="-342900">
              <a:lnSpc>
                <a:spcPct val="150000"/>
              </a:lnSpc>
              <a:spcBef>
                <a:spcPts val="600"/>
              </a:spcBef>
              <a:spcAft>
                <a:spcPts val="600"/>
              </a:spcAft>
              <a:buFont typeface="Wingdings" panose="05000000000000000000" pitchFamily="2" charset="2"/>
              <a:buChar char="u"/>
            </a:pPr>
            <a:r>
              <a:rPr lang="zh-CN" altLang="en-US" sz="2400" dirty="0">
                <a:latin typeface="微软雅黑" panose="020B0503020204020204" charset="-122"/>
                <a:ea typeface="微软雅黑" panose="020B0503020204020204" charset="-122"/>
              </a:rPr>
              <a:t>链接方式又可分为</a:t>
            </a:r>
            <a:r>
              <a:rPr lang="zh-CN" altLang="en-US" sz="2400" dirty="0">
                <a:solidFill>
                  <a:srgbClr val="0070C0"/>
                </a:solidFill>
                <a:latin typeface="微软雅黑" panose="020B0503020204020204" charset="-122"/>
                <a:ea typeface="微软雅黑" panose="020B0503020204020204" charset="-122"/>
              </a:rPr>
              <a:t>隐式链接</a:t>
            </a:r>
            <a:r>
              <a:rPr lang="zh-CN" altLang="en-US" sz="2400" dirty="0">
                <a:latin typeface="微软雅黑" panose="020B0503020204020204" charset="-122"/>
                <a:ea typeface="微软雅黑" panose="020B0503020204020204" charset="-122"/>
              </a:rPr>
              <a:t>和</a:t>
            </a:r>
            <a:r>
              <a:rPr lang="zh-CN" altLang="en-US" sz="2400" dirty="0">
                <a:solidFill>
                  <a:srgbClr val="0070C0"/>
                </a:solidFill>
                <a:latin typeface="微软雅黑" panose="020B0503020204020204" charset="-122"/>
                <a:ea typeface="微软雅黑" panose="020B0503020204020204" charset="-122"/>
              </a:rPr>
              <a:t>显式链接</a:t>
            </a:r>
            <a:r>
              <a:rPr lang="zh-CN" altLang="en-US" sz="2400" dirty="0">
                <a:latin typeface="微软雅黑" panose="020B0503020204020204" charset="-122"/>
                <a:ea typeface="微软雅黑" panose="020B0503020204020204" charset="-122"/>
              </a:rPr>
              <a:t>两种形式。</a:t>
            </a:r>
            <a:endParaRPr lang="zh-CN" altLang="en-US" sz="2400" dirty="0">
              <a:latin typeface="微软雅黑" panose="020B0503020204020204" charset="-122"/>
              <a:ea typeface="微软雅黑" panose="020B050302020402020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524000" y="1006346"/>
            <a:ext cx="9144000" cy="4845308"/>
          </a:xfrm>
          <a:prstGeom prst="rect">
            <a:avLst/>
          </a:prstGeom>
        </p:spPr>
      </p:pic>
      <p:sp>
        <p:nvSpPr>
          <p:cNvPr id="2" name="矩形 1"/>
          <p:cNvSpPr/>
          <p:nvPr/>
        </p:nvSpPr>
        <p:spPr>
          <a:xfrm>
            <a:off x="6680982" y="1610751"/>
            <a:ext cx="3847514" cy="47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79070" y="131445"/>
            <a:ext cx="8841740" cy="553085"/>
          </a:xfrm>
          <a:prstGeom prst="rect">
            <a:avLst/>
          </a:prstGeom>
          <a:noFill/>
        </p:spPr>
        <p:txBody>
          <a:bodyPr wrap="square" rtlCol="0">
            <a:spAutoFit/>
          </a:bodyPr>
          <a:lstStyle/>
          <a:p>
            <a:r>
              <a:rPr lang="en-US" altLang="zh-CN" sz="2800" b="1" dirty="0">
                <a:latin typeface="Times New Roman" panose="02020603050405020304" pitchFamily="18" charset="0"/>
                <a:ea typeface="微软雅黑" panose="020B0503020204020204" charset="-122"/>
                <a:cs typeface="Times New Roman" panose="02020603050405020304" pitchFamily="18" charset="0"/>
              </a:rPr>
              <a:t>8.1.2  </a:t>
            </a:r>
            <a:r>
              <a:rPr lang="zh-CN" altLang="en-US" sz="3000" b="1" dirty="0">
                <a:latin typeface="Times New Roman" panose="02020603050405020304" pitchFamily="18" charset="0"/>
                <a:ea typeface="微软雅黑" panose="020B0503020204020204" charset="-122"/>
                <a:cs typeface="Times New Roman" panose="02020603050405020304" pitchFamily="18" charset="0"/>
              </a:rPr>
              <a:t>链接</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组织方式</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隐式链接</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6" name="表格 22"/>
          <p:cNvGraphicFramePr>
            <a:graphicFrameLocks noGrp="1"/>
          </p:cNvGraphicFramePr>
          <p:nvPr/>
        </p:nvGraphicFramePr>
        <p:xfrm>
          <a:off x="6822394" y="2081299"/>
          <a:ext cx="1348105" cy="3291840"/>
        </p:xfrm>
        <a:graphic>
          <a:graphicData uri="http://schemas.openxmlformats.org/drawingml/2006/table">
            <a:tbl>
              <a:tblPr firstRow="1" bandRow="1">
                <a:tableStyleId>{5940675A-B579-460E-94D1-54222C63F5DA}</a:tableStyleId>
              </a:tblPr>
              <a:tblGrid>
                <a:gridCol w="1348105"/>
              </a:tblGrid>
              <a:tr h="33589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335898">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bl>
          </a:graphicData>
        </a:graphic>
      </p:graphicFrame>
      <p:sp>
        <p:nvSpPr>
          <p:cNvPr id="15" name="文本框 14"/>
          <p:cNvSpPr txBox="1"/>
          <p:nvPr/>
        </p:nvSpPr>
        <p:spPr>
          <a:xfrm>
            <a:off x="6528363" y="5482322"/>
            <a:ext cx="1936652" cy="368300"/>
          </a:xfrm>
          <a:prstGeom prst="rect">
            <a:avLst/>
          </a:prstGeom>
          <a:solidFill>
            <a:schemeClr val="bg1"/>
          </a:solidFill>
        </p:spPr>
        <p:txBody>
          <a:bodyPr wrap="square" rtlCol="0">
            <a:spAutoFit/>
          </a:bodyPr>
          <a:lstStyle/>
          <a:p>
            <a:pPr algn="ct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号磁盘块</a:t>
            </a:r>
            <a:endParaRPr lang="zh-CN" altLang="en-US" dirty="0">
              <a:latin typeface="微软雅黑" panose="020B0503020204020204" charset="-122"/>
              <a:ea typeface="微软雅黑" panose="020B0503020204020204" charset="-122"/>
            </a:endParaRPr>
          </a:p>
        </p:txBody>
      </p:sp>
      <p:sp>
        <p:nvSpPr>
          <p:cNvPr id="16" name="文本框 15"/>
          <p:cNvSpPr txBox="1"/>
          <p:nvPr/>
        </p:nvSpPr>
        <p:spPr>
          <a:xfrm>
            <a:off x="7222846" y="2081299"/>
            <a:ext cx="547686"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0</a:t>
            </a:r>
            <a:endParaRPr lang="zh-CN" altLang="en-US" b="1"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7222846" y="2468683"/>
            <a:ext cx="547686"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1</a:t>
            </a:r>
            <a:endParaRPr lang="zh-CN" altLang="en-US"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7043982" y="3919119"/>
            <a:ext cx="905414"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508</a:t>
            </a:r>
            <a:endParaRPr lang="zh-CN" altLang="en-US" b="1"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7501890" y="2667635"/>
            <a:ext cx="174625" cy="1183005"/>
          </a:xfrm>
          <a:prstGeom prst="rect">
            <a:avLst/>
          </a:prstGeom>
          <a:noFill/>
        </p:spPr>
        <p:txBody>
          <a:bodyPr wrap="square" rtlCol="0">
            <a:noAutofit/>
          </a:bodyPr>
          <a:lstStyle/>
          <a:p>
            <a:pPr algn="ctr"/>
            <a:r>
              <a:rPr lang="zh-CN" altLang="en-US" b="1" dirty="0">
                <a:solidFill>
                  <a:schemeClr val="bg1"/>
                </a:solidFill>
                <a:latin typeface="微软雅黑" panose="020B0503020204020204" charset="-122"/>
                <a:ea typeface="微软雅黑" panose="020B0503020204020204" charset="-122"/>
              </a:rPr>
              <a:t>。</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a:t>
            </a:r>
            <a:endParaRPr lang="zh-CN" altLang="en-US" b="1" dirty="0">
              <a:solidFill>
                <a:schemeClr val="bg1"/>
              </a:solidFill>
              <a:latin typeface="微软雅黑" panose="020B0503020204020204" charset="-122"/>
              <a:ea typeface="微软雅黑" panose="020B0503020204020204" charset="-122"/>
            </a:endParaRPr>
          </a:p>
          <a:p>
            <a:pPr algn="ctr"/>
            <a:r>
              <a:rPr lang="zh-CN" altLang="en-US" b="1" dirty="0">
                <a:solidFill>
                  <a:schemeClr val="bg1"/>
                </a:solidFill>
                <a:latin typeface="微软雅黑" panose="020B0503020204020204" charset="-122"/>
                <a:ea typeface="微软雅黑" panose="020B0503020204020204" charset="-122"/>
              </a:rPr>
              <a:t>。</a:t>
            </a:r>
            <a:endParaRPr lang="zh-CN" altLang="en-US" b="1"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7103603" y="5003807"/>
            <a:ext cx="786173"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511</a:t>
            </a:r>
            <a:endParaRPr lang="zh-CN" altLang="en-US" b="1" dirty="0">
              <a:solidFill>
                <a:schemeClr val="bg1"/>
              </a:solidFill>
              <a:latin typeface="微软雅黑" panose="020B0503020204020204" charset="-122"/>
              <a:ea typeface="微软雅黑" panose="020B0503020204020204" charset="-122"/>
            </a:endParaRPr>
          </a:p>
        </p:txBody>
      </p:sp>
      <p:sp>
        <p:nvSpPr>
          <p:cNvPr id="21" name="文本框 20"/>
          <p:cNvSpPr txBox="1"/>
          <p:nvPr/>
        </p:nvSpPr>
        <p:spPr>
          <a:xfrm>
            <a:off x="7043982" y="4290912"/>
            <a:ext cx="905414"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509</a:t>
            </a:r>
            <a:endParaRPr lang="zh-CN" altLang="en-US" b="1" dirty="0">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7103603" y="4660244"/>
            <a:ext cx="786173"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510</a:t>
            </a:r>
            <a:endParaRPr lang="zh-CN" altLang="en-US" b="1" dirty="0">
              <a:solidFill>
                <a:schemeClr val="bg1"/>
              </a:solidFill>
              <a:latin typeface="微软雅黑" panose="020B0503020204020204" charset="-122"/>
              <a:ea typeface="微软雅黑" panose="020B0503020204020204" charset="-122"/>
            </a:endParaRPr>
          </a:p>
        </p:txBody>
      </p:sp>
      <p:sp>
        <p:nvSpPr>
          <p:cNvPr id="23" name="文本框 22"/>
          <p:cNvSpPr txBox="1"/>
          <p:nvPr/>
        </p:nvSpPr>
        <p:spPr>
          <a:xfrm>
            <a:off x="7043982" y="3558669"/>
            <a:ext cx="905414" cy="368300"/>
          </a:xfrm>
          <a:prstGeom prst="rect">
            <a:avLst/>
          </a:prstGeom>
          <a:noFill/>
        </p:spPr>
        <p:txBody>
          <a:bodyPr wrap="square" rtlCol="0">
            <a:spAutoFit/>
          </a:bodyPr>
          <a:lstStyle/>
          <a:p>
            <a:pPr algn="ctr"/>
            <a:r>
              <a:rPr lang="en-US" altLang="zh-CN" b="1" dirty="0">
                <a:solidFill>
                  <a:schemeClr val="bg1"/>
                </a:solidFill>
                <a:latin typeface="微软雅黑" panose="020B0503020204020204" charset="-122"/>
                <a:ea typeface="微软雅黑" panose="020B0503020204020204" charset="-122"/>
              </a:rPr>
              <a:t>507</a:t>
            </a:r>
            <a:endParaRPr lang="zh-CN" altLang="en-US" b="1" dirty="0">
              <a:solidFill>
                <a:schemeClr val="bg1"/>
              </a:solidFill>
              <a:latin typeface="微软雅黑" panose="020B0503020204020204" charset="-122"/>
              <a:ea typeface="微软雅黑" panose="020B0503020204020204" charset="-122"/>
            </a:endParaRPr>
          </a:p>
        </p:txBody>
      </p:sp>
      <p:sp>
        <p:nvSpPr>
          <p:cNvPr id="5" name="右大括号 4"/>
          <p:cNvSpPr/>
          <p:nvPr/>
        </p:nvSpPr>
        <p:spPr>
          <a:xfrm>
            <a:off x="8170985" y="3919117"/>
            <a:ext cx="654147" cy="145402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右大括号 23"/>
          <p:cNvSpPr/>
          <p:nvPr/>
        </p:nvSpPr>
        <p:spPr>
          <a:xfrm>
            <a:off x="8211101" y="2104648"/>
            <a:ext cx="654147" cy="1814467"/>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8851508" y="4214039"/>
            <a:ext cx="1758462" cy="92202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rPr>
              <a:t>存放指向下一个盘块（</a:t>
            </a:r>
            <a:r>
              <a:rPr lang="en-US" altLang="zh-CN" dirty="0">
                <a:latin typeface="微软雅黑" panose="020B0503020204020204" charset="-122"/>
                <a:ea typeface="微软雅黑" panose="020B0503020204020204" charset="-122"/>
              </a:rPr>
              <a:t>23</a:t>
            </a:r>
            <a:r>
              <a:rPr lang="zh-CN" altLang="en-US" dirty="0">
                <a:latin typeface="微软雅黑" panose="020B0503020204020204" charset="-122"/>
                <a:ea typeface="微软雅黑" panose="020B0503020204020204" charset="-122"/>
              </a:rPr>
              <a:t>号）的指针</a:t>
            </a:r>
            <a:endParaRPr lang="zh-CN" altLang="en-US" dirty="0">
              <a:latin typeface="微软雅黑" panose="020B0503020204020204" charset="-122"/>
              <a:ea typeface="微软雅黑" panose="020B0503020204020204" charset="-122"/>
            </a:endParaRPr>
          </a:p>
        </p:txBody>
      </p:sp>
      <p:sp>
        <p:nvSpPr>
          <p:cNvPr id="26" name="文本框 25"/>
          <p:cNvSpPr txBox="1"/>
          <p:nvPr/>
        </p:nvSpPr>
        <p:spPr>
          <a:xfrm>
            <a:off x="8593343" y="2667870"/>
            <a:ext cx="1758462" cy="922020"/>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rPr>
              <a:t>供用户使用（</a:t>
            </a:r>
            <a:r>
              <a:rPr lang="en-US" altLang="zh-CN" dirty="0">
                <a:latin typeface="微软雅黑" panose="020B0503020204020204" charset="-122"/>
                <a:ea typeface="微软雅黑" panose="020B0503020204020204" charset="-122"/>
              </a:rPr>
              <a:t>512-4=508</a:t>
            </a:r>
            <a:r>
              <a:rPr lang="zh-CN" altLang="en-US" dirty="0">
                <a:latin typeface="微软雅黑" panose="020B0503020204020204" charset="-122"/>
                <a:ea typeface="微软雅黑" panose="020B0503020204020204" charset="-122"/>
              </a:rPr>
              <a:t>个字节）</a:t>
            </a:r>
            <a:endParaRPr lang="zh-CN" altLang="en-US" dirty="0">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60350" y="33655"/>
            <a:ext cx="1008761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Times New Roman" panose="02020603050405020304" pitchFamily="18" charset="0"/>
                <a:ea typeface="微软雅黑" panose="020B0503020204020204" charset="-122"/>
                <a:cs typeface="Times New Roman" panose="02020603050405020304" pitchFamily="18" charset="0"/>
              </a:rPr>
              <a:t>1.2.4 </a:t>
            </a:r>
            <a:r>
              <a:rPr lang="zh-CN" altLang="en-US" b="1" dirty="0">
                <a:latin typeface="Times New Roman" panose="02020603050405020304" pitchFamily="18" charset="0"/>
                <a:ea typeface="微软雅黑" panose="020B0503020204020204" charset="-122"/>
                <a:cs typeface="Times New Roman" panose="02020603050405020304" pitchFamily="18" charset="0"/>
              </a:rPr>
              <a:t>分时系统 </a:t>
            </a:r>
            <a:r>
              <a:rPr lang="en-US" altLang="zh-CN" b="1" dirty="0">
                <a:latin typeface="Times New Roman" panose="02020603050405020304" pitchFamily="18" charset="0"/>
                <a:ea typeface="微软雅黑" panose="020B0503020204020204" charset="-122"/>
                <a:cs typeface="Times New Roman" panose="02020603050405020304" pitchFamily="18" charset="0"/>
              </a:rPr>
              <a:t>Time-Sharing System</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33" name="矩形 32"/>
          <p:cNvSpPr/>
          <p:nvPr/>
        </p:nvSpPr>
        <p:spPr>
          <a:xfrm>
            <a:off x="-236855" y="1052830"/>
            <a:ext cx="12428855" cy="5292725"/>
          </a:xfrm>
          <a:prstGeom prst="rect">
            <a:avLst/>
          </a:prstGeom>
        </p:spPr>
        <p:txBody>
          <a:bodyPr wrap="square">
            <a:spAutoFit/>
          </a:bodyPr>
          <a:lstStyle/>
          <a:p>
            <a:pPr marL="800100" lvl="1" indent="-342900" algn="just">
              <a:lnSpc>
                <a:spcPct val="150000"/>
              </a:lnSpc>
              <a:spcBef>
                <a:spcPts val="600"/>
              </a:spcBef>
              <a:spcAft>
                <a:spcPts val="600"/>
              </a:spcAft>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“分时”指多个用户分享使用同一台计算机，也指多个程序分时共享硬件和软件资源</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600"/>
              </a:spcBef>
              <a:spcAft>
                <a:spcPts val="600"/>
              </a:spcAft>
              <a:buFont typeface="Wingdings" panose="05000000000000000000" pitchFamily="2" charset="2"/>
              <a:buChar char="Ø"/>
            </a:pPr>
            <a:r>
              <a:rPr lang="zh-CN" altLang="en-US"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多个用户分时</a:t>
            </a:r>
            <a:r>
              <a:rPr lang="zh-CN" altLang="en-US" sz="2400" dirty="0">
                <a:latin typeface="Times New Roman" panose="02020603050405020304" pitchFamily="18" charset="0"/>
                <a:ea typeface="微软雅黑" panose="020B0503020204020204" charset="-122"/>
                <a:cs typeface="Times New Roman" panose="02020603050405020304" pitchFamily="18" charset="0"/>
              </a:rPr>
              <a:t>：多个应用程序同时在内存中，分别服务于不同用户，有用户输入时由</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charset="-122"/>
                <a:cs typeface="Times New Roman" panose="02020603050405020304" pitchFamily="18" charset="0"/>
              </a:rPr>
              <a:t>执行，处理完一次用户输入后程序暂停，等待下一次用户输入</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时走时停</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600"/>
              </a:spcBef>
              <a:spcAft>
                <a:spcPts val="600"/>
              </a:spcAft>
              <a:buFont typeface="Wingdings" panose="05000000000000000000" pitchFamily="2" charset="2"/>
              <a:buChar char="Ø"/>
            </a:pPr>
            <a:r>
              <a:rPr lang="zh-CN" altLang="en-US"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前台和后台程序分时</a:t>
            </a:r>
            <a:r>
              <a:rPr lang="zh-CN" altLang="en-US" sz="2400" dirty="0">
                <a:latin typeface="Times New Roman" panose="02020603050405020304" pitchFamily="18" charset="0"/>
                <a:ea typeface="微软雅黑" panose="020B0503020204020204" charset="-122"/>
                <a:cs typeface="Times New Roman" panose="02020603050405020304" pitchFamily="18" charset="0"/>
              </a:rPr>
              <a:t>：后台程序不占用终端输入输出，不与用户交互；现在的图形用户界面</a:t>
            </a:r>
            <a:r>
              <a:rPr lang="en-US" altLang="zh-CN" sz="2400" dirty="0">
                <a:latin typeface="Times New Roman" panose="02020603050405020304" pitchFamily="18" charset="0"/>
                <a:ea typeface="微软雅黑" panose="020B0503020204020204" charset="-122"/>
                <a:cs typeface="Times New Roman" panose="02020603050405020304" pitchFamily="18" charset="0"/>
              </a:rPr>
              <a:t>(GUI)</a:t>
            </a:r>
            <a:r>
              <a:rPr lang="zh-CN" altLang="en-US" sz="2400" dirty="0">
                <a:latin typeface="Times New Roman" panose="02020603050405020304" pitchFamily="18" charset="0"/>
                <a:ea typeface="微软雅黑" panose="020B0503020204020204" charset="-122"/>
                <a:cs typeface="Times New Roman" panose="02020603050405020304" pitchFamily="18" charset="0"/>
              </a:rPr>
              <a:t>，除当前交互的程序</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输入焦点</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之外，其他程序均作为后台</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600"/>
              </a:spcBef>
              <a:spcAft>
                <a:spcPts val="600"/>
              </a:spcAft>
              <a:buFont typeface="Wingdings" panose="05000000000000000000" pitchFamily="2" charset="2"/>
              <a:buChar char="Ø"/>
            </a:pPr>
            <a:r>
              <a:rPr lang="zh-CN" altLang="en-US"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时间片</a:t>
            </a:r>
            <a:r>
              <a:rPr lang="en-US" altLang="zh-CN"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(time slice)</a:t>
            </a:r>
            <a:r>
              <a:rPr lang="zh-CN" altLang="en-US"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分配</a:t>
            </a:r>
            <a:r>
              <a:rPr lang="zh-CN" altLang="en-US" sz="2400" dirty="0">
                <a:latin typeface="Times New Roman" panose="02020603050405020304" pitchFamily="18" charset="0"/>
                <a:ea typeface="微软雅黑" panose="020B0503020204020204" charset="-122"/>
                <a:cs typeface="Times New Roman" panose="02020603050405020304" pitchFamily="18" charset="0"/>
              </a:rPr>
              <a:t>：各个程序在</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charset="-122"/>
                <a:cs typeface="Times New Roman" panose="02020603050405020304" pitchFamily="18" charset="0"/>
              </a:rPr>
              <a:t>上执行的轮换时间</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600"/>
              </a:spcBef>
              <a:spcAft>
                <a:spcPts val="600"/>
              </a:spcAft>
              <a:buFont typeface="Wingdings" panose="05000000000000000000" pitchFamily="2" charset="2"/>
              <a:buChar char="Ø"/>
            </a:pPr>
            <a:r>
              <a:rPr lang="zh-CN" altLang="en-US"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抢先式 </a:t>
            </a:r>
            <a:r>
              <a:rPr lang="en-US" altLang="zh-CN"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preemptive </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charset="-122"/>
                <a:cs typeface="Times New Roman" panose="02020603050405020304" pitchFamily="18" charset="0"/>
              </a:rPr>
              <a:t>OS</a:t>
            </a:r>
            <a:r>
              <a:rPr lang="zh-CN" altLang="en-US" sz="2400" dirty="0">
                <a:latin typeface="Times New Roman" panose="02020603050405020304" pitchFamily="18" charset="0"/>
                <a:ea typeface="微软雅黑" panose="020B0503020204020204" charset="-122"/>
                <a:cs typeface="Times New Roman" panose="02020603050405020304" pitchFamily="18" charset="0"/>
              </a:rPr>
              <a:t>强迫出让</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600"/>
              </a:spcBef>
              <a:spcAft>
                <a:spcPts val="600"/>
              </a:spcAft>
              <a:buFont typeface="Wingdings" panose="05000000000000000000" pitchFamily="2" charset="2"/>
              <a:buChar char="Ø"/>
            </a:pPr>
            <a:r>
              <a:rPr lang="zh-CN" altLang="en-US"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非抢先式 </a:t>
            </a:r>
            <a:r>
              <a:rPr lang="en-US" altLang="zh-CN" sz="2400" b="1" dirty="0">
                <a:solidFill>
                  <a:srgbClr val="E54C4E"/>
                </a:solidFill>
                <a:latin typeface="Times New Roman" panose="02020603050405020304" pitchFamily="18" charset="0"/>
                <a:ea typeface="微软雅黑" panose="020B0503020204020204" charset="-122"/>
                <a:cs typeface="Times New Roman" panose="02020603050405020304" pitchFamily="18" charset="0"/>
              </a:rPr>
              <a:t>non-preemptive </a:t>
            </a:r>
            <a:r>
              <a:rPr lang="zh-CN" altLang="en-US" sz="2400" dirty="0">
                <a:latin typeface="Times New Roman" panose="02020603050405020304" pitchFamily="18" charset="0"/>
                <a:ea typeface="微软雅黑" panose="020B0503020204020204" charset="-122"/>
                <a:cs typeface="Times New Roman" panose="02020603050405020304" pitchFamily="18" charset="0"/>
              </a:rPr>
              <a:t>：程序主动出让</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7979" y="131479"/>
            <a:ext cx="7272808" cy="553085"/>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cs typeface="微软雅黑" panose="020B0503020204020204" charset="-122"/>
              </a:rPr>
              <a:t>8.1.2  </a:t>
            </a:r>
            <a:r>
              <a:rPr lang="zh-CN" altLang="en-US" sz="3000" b="1" dirty="0">
                <a:latin typeface="微软雅黑" panose="020B0503020204020204" charset="-122"/>
                <a:ea typeface="微软雅黑" panose="020B0503020204020204" charset="-122"/>
                <a:cs typeface="微软雅黑" panose="020B0503020204020204" charset="-122"/>
              </a:rPr>
              <a:t>链接</a:t>
            </a:r>
            <a:r>
              <a:rPr lang="zh-CN" altLang="en-US" sz="2800" b="1" dirty="0">
                <a:latin typeface="微软雅黑" panose="020B0503020204020204" charset="-122"/>
                <a:ea typeface="微软雅黑" panose="020B0503020204020204" charset="-122"/>
                <a:cs typeface="微软雅黑" panose="020B0503020204020204" charset="-122"/>
              </a:rPr>
              <a:t>组织方式</a:t>
            </a:r>
            <a:r>
              <a:rPr lang="en-US" altLang="zh-CN" sz="2800" b="1" dirty="0">
                <a:latin typeface="微软雅黑" panose="020B0503020204020204" charset="-122"/>
                <a:ea typeface="微软雅黑" panose="020B0503020204020204" charset="-122"/>
                <a:cs typeface="微软雅黑" panose="020B0503020204020204" charset="-122"/>
              </a:rPr>
              <a:t>——</a:t>
            </a:r>
            <a:r>
              <a:rPr lang="zh-CN" altLang="en-US" sz="2800" b="1" dirty="0">
                <a:latin typeface="微软雅黑" panose="020B0503020204020204" charset="-122"/>
                <a:ea typeface="微软雅黑" panose="020B0503020204020204" charset="-122"/>
                <a:cs typeface="微软雅黑" panose="020B0503020204020204" charset="-122"/>
              </a:rPr>
              <a:t>隐式链接</a:t>
            </a:r>
            <a:endParaRPr lang="zh-CN" altLang="en-US" sz="2800" b="1"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1"/>
          <a:stretch>
            <a:fillRect/>
          </a:stretch>
        </p:blipFill>
        <p:spPr>
          <a:xfrm>
            <a:off x="7235037" y="679536"/>
            <a:ext cx="3236016" cy="3503824"/>
          </a:xfrm>
          <a:prstGeom prst="rect">
            <a:avLst/>
          </a:prstGeom>
        </p:spPr>
      </p:pic>
      <p:pic>
        <p:nvPicPr>
          <p:cNvPr id="9" name="图片 8"/>
          <p:cNvPicPr>
            <a:picLocks noChangeAspect="1"/>
          </p:cNvPicPr>
          <p:nvPr/>
        </p:nvPicPr>
        <p:blipFill>
          <a:blip r:embed="rId2"/>
          <a:stretch>
            <a:fillRect/>
          </a:stretch>
        </p:blipFill>
        <p:spPr>
          <a:xfrm>
            <a:off x="1532252" y="685477"/>
            <a:ext cx="3048264" cy="3406435"/>
          </a:xfrm>
          <a:prstGeom prst="rect">
            <a:avLst/>
          </a:prstGeom>
        </p:spPr>
      </p:pic>
      <p:sp>
        <p:nvSpPr>
          <p:cNvPr id="10" name="矩形 9"/>
          <p:cNvSpPr/>
          <p:nvPr/>
        </p:nvSpPr>
        <p:spPr>
          <a:xfrm>
            <a:off x="7581368" y="2295406"/>
            <a:ext cx="478301" cy="253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8</a:t>
            </a:r>
            <a:endParaRPr lang="zh-CN" altLang="en-US" b="1" dirty="0">
              <a:solidFill>
                <a:srgbClr val="FF0000"/>
              </a:solidFill>
            </a:endParaRPr>
          </a:p>
        </p:txBody>
      </p:sp>
      <p:pic>
        <p:nvPicPr>
          <p:cNvPr id="12" name="图片 11"/>
          <p:cNvPicPr>
            <a:picLocks noChangeAspect="1"/>
          </p:cNvPicPr>
          <p:nvPr/>
        </p:nvPicPr>
        <p:blipFill>
          <a:blip r:embed="rId3"/>
          <a:stretch>
            <a:fillRect/>
          </a:stretch>
        </p:blipFill>
        <p:spPr>
          <a:xfrm>
            <a:off x="1532252" y="4091912"/>
            <a:ext cx="3048264" cy="644705"/>
          </a:xfrm>
          <a:prstGeom prst="rect">
            <a:avLst/>
          </a:prstGeom>
        </p:spPr>
      </p:pic>
      <p:pic>
        <p:nvPicPr>
          <p:cNvPr id="14" name="图片 13"/>
          <p:cNvPicPr>
            <a:picLocks noChangeAspect="1"/>
          </p:cNvPicPr>
          <p:nvPr/>
        </p:nvPicPr>
        <p:blipFill>
          <a:blip r:embed="rId4"/>
          <a:stretch>
            <a:fillRect/>
          </a:stretch>
        </p:blipFill>
        <p:spPr>
          <a:xfrm>
            <a:off x="7235036" y="4091912"/>
            <a:ext cx="3314987" cy="714098"/>
          </a:xfrm>
          <a:prstGeom prst="rect">
            <a:avLst/>
          </a:prstGeom>
        </p:spPr>
      </p:pic>
      <p:sp>
        <p:nvSpPr>
          <p:cNvPr id="17" name="箭头: 右 16"/>
          <p:cNvSpPr/>
          <p:nvPr/>
        </p:nvSpPr>
        <p:spPr>
          <a:xfrm>
            <a:off x="4724983" y="1946571"/>
            <a:ext cx="2434653" cy="4135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文本框 17"/>
          <p:cNvSpPr txBox="1"/>
          <p:nvPr/>
        </p:nvSpPr>
        <p:spPr>
          <a:xfrm>
            <a:off x="4983954" y="1577239"/>
            <a:ext cx="1936652" cy="368300"/>
          </a:xfrm>
          <a:prstGeom prst="rect">
            <a:avLst/>
          </a:prstGeom>
          <a:solidFill>
            <a:schemeClr val="bg1"/>
          </a:solidFill>
        </p:spPr>
        <p:txBody>
          <a:bodyPr wrap="square" rtlCol="0">
            <a:spAutoFit/>
          </a:bodyPr>
          <a:lstStyle/>
          <a:p>
            <a:pPr algn="ctr"/>
            <a:r>
              <a:rPr lang="zh-CN" altLang="en-US" dirty="0">
                <a:latin typeface="微软雅黑" panose="020B0503020204020204" charset="-122"/>
                <a:ea typeface="微软雅黑" panose="020B0503020204020204" charset="-122"/>
              </a:rPr>
              <a:t>拓展文件</a:t>
            </a:r>
            <a:endParaRPr lang="zh-CN" altLang="en-US" dirty="0">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5">
            <a:clrChange>
              <a:clrFrom>
                <a:srgbClr val="FFFFFF"/>
              </a:clrFrom>
              <a:clrTo>
                <a:srgbClr val="FFFFFF">
                  <a:alpha val="0"/>
                </a:srgbClr>
              </a:clrTo>
            </a:clrChange>
          </a:blip>
          <a:stretch>
            <a:fillRect/>
          </a:stretch>
        </p:blipFill>
        <p:spPr>
          <a:xfrm>
            <a:off x="4179738" y="2818862"/>
            <a:ext cx="3314986" cy="1063774"/>
          </a:xfrm>
          <a:prstGeom prst="rect">
            <a:avLst/>
          </a:prstGeom>
        </p:spPr>
      </p:pic>
      <p:sp>
        <p:nvSpPr>
          <p:cNvPr id="21" name="箭头: 右 20"/>
          <p:cNvSpPr/>
          <p:nvPr/>
        </p:nvSpPr>
        <p:spPr>
          <a:xfrm>
            <a:off x="4724982" y="4323036"/>
            <a:ext cx="2434653" cy="4135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TextBox 4"/>
          <p:cNvSpPr txBox="1"/>
          <p:nvPr/>
        </p:nvSpPr>
        <p:spPr>
          <a:xfrm>
            <a:off x="1198245" y="4946015"/>
            <a:ext cx="10031730" cy="1783715"/>
          </a:xfrm>
          <a:prstGeom prst="rect">
            <a:avLst/>
          </a:prstGeom>
          <a:noFill/>
        </p:spPr>
        <p:txBody>
          <a:bodyPr wrap="square" rtlCol="0">
            <a:spAutoFit/>
          </a:bodyPr>
          <a:lstStyle/>
          <a:p>
            <a:pPr marL="342900" indent="-342900">
              <a:lnSpc>
                <a:spcPct val="100000"/>
              </a:lnSpc>
              <a:spcBef>
                <a:spcPts val="600"/>
              </a:spcBef>
              <a:spcAft>
                <a:spcPts val="600"/>
              </a:spcAft>
              <a:buFont typeface="Wingdings" panose="05000000000000000000" pitchFamily="2" charset="2"/>
              <a:buChar char="u"/>
            </a:pPr>
            <a:r>
              <a:rPr lang="zh-CN" altLang="en-US" sz="2000" dirty="0">
                <a:latin typeface="微软雅黑" panose="020B0503020204020204" charset="-122"/>
                <a:ea typeface="微软雅黑" panose="020B0503020204020204" charset="-122"/>
              </a:rPr>
              <a:t>采用隐式链接的链接分配方式，很</a:t>
            </a:r>
            <a:r>
              <a:rPr lang="zh-CN" altLang="en-US" sz="2000" dirty="0">
                <a:solidFill>
                  <a:srgbClr val="C00000"/>
                </a:solidFill>
                <a:latin typeface="微软雅黑" panose="020B0503020204020204" charset="-122"/>
                <a:ea typeface="微软雅黑" panose="020B0503020204020204" charset="-122"/>
              </a:rPr>
              <a:t>方便文件拓展</a:t>
            </a:r>
            <a:endParaRPr lang="en-US" altLang="zh-CN" sz="2000" dirty="0">
              <a:solidFill>
                <a:srgbClr val="C00000"/>
              </a:solidFill>
              <a:latin typeface="微软雅黑" panose="020B0503020204020204" charset="-122"/>
              <a:ea typeface="微软雅黑" panose="020B0503020204020204" charset="-122"/>
            </a:endParaRPr>
          </a:p>
          <a:p>
            <a:pPr marL="342900" indent="-342900" algn="l">
              <a:lnSpc>
                <a:spcPct val="100000"/>
              </a:lnSpc>
              <a:spcBef>
                <a:spcPts val="600"/>
              </a:spcBef>
              <a:spcAft>
                <a:spcPts val="600"/>
              </a:spcAft>
              <a:buClrTx/>
              <a:buSzTx/>
              <a:buFont typeface="Wingdings" panose="05000000000000000000" pitchFamily="2" charset="2"/>
              <a:buChar char="u"/>
            </a:pPr>
            <a:r>
              <a:rPr lang="zh-CN" altLang="en-US" sz="2000" dirty="0">
                <a:latin typeface="微软雅黑" panose="020B0503020204020204" charset="-122"/>
                <a:ea typeface="微软雅黑" panose="020B0503020204020204" charset="-122"/>
              </a:rPr>
              <a:t>所有的空闲磁盘块都可被利用，不会有碎片问题，</a:t>
            </a:r>
            <a:r>
              <a:rPr lang="zh-CN" altLang="en-US" sz="2000" dirty="0">
                <a:solidFill>
                  <a:srgbClr val="C00000"/>
                </a:solidFill>
                <a:latin typeface="微软雅黑" panose="020B0503020204020204" charset="-122"/>
                <a:ea typeface="微软雅黑" panose="020B0503020204020204" charset="-122"/>
              </a:rPr>
              <a:t>外存利用率高</a:t>
            </a:r>
            <a:endParaRPr lang="zh-CN" altLang="en-US" sz="2000" dirty="0">
              <a:solidFill>
                <a:srgbClr val="C00000"/>
              </a:solidFill>
              <a:latin typeface="微软雅黑" panose="020B0503020204020204" charset="-122"/>
              <a:ea typeface="微软雅黑" panose="020B0503020204020204" charset="-122"/>
            </a:endParaRPr>
          </a:p>
          <a:p>
            <a:pPr marL="342900" indent="-342900">
              <a:lnSpc>
                <a:spcPct val="100000"/>
              </a:lnSpc>
              <a:spcBef>
                <a:spcPts val="600"/>
              </a:spcBef>
              <a:spcAft>
                <a:spcPts val="600"/>
              </a:spcAft>
              <a:buFont typeface="Wingdings" panose="05000000000000000000" pitchFamily="2" charset="2"/>
              <a:buChar char="u"/>
            </a:pPr>
            <a:r>
              <a:rPr lang="zh-CN" altLang="en-US" sz="2000" dirty="0">
                <a:latin typeface="微软雅黑" panose="020B0503020204020204" charset="-122"/>
                <a:ea typeface="微软雅黑" panose="020B0503020204020204" charset="-122"/>
              </a:rPr>
              <a:t>它</a:t>
            </a:r>
            <a:r>
              <a:rPr lang="zh-CN" altLang="en-US" sz="2000" dirty="0">
                <a:solidFill>
                  <a:srgbClr val="C00000"/>
                </a:solidFill>
                <a:latin typeface="微软雅黑" panose="020B0503020204020204" charset="-122"/>
                <a:ea typeface="微软雅黑" panose="020B0503020204020204" charset="-122"/>
              </a:rPr>
              <a:t>只适合于顺序访问</a:t>
            </a:r>
            <a:r>
              <a:rPr lang="zh-CN" altLang="en-US" sz="2000" dirty="0">
                <a:latin typeface="微软雅黑" panose="020B0503020204020204" charset="-122"/>
                <a:ea typeface="微软雅黑" panose="020B0503020204020204" charset="-122"/>
              </a:rPr>
              <a:t>，对随机访问是极其低效的。</a:t>
            </a:r>
            <a:endParaRPr lang="zh-CN" altLang="en-US" sz="2000" dirty="0">
              <a:latin typeface="微软雅黑" panose="020B0503020204020204" charset="-122"/>
              <a:ea typeface="微软雅黑" panose="020B0503020204020204" charset="-122"/>
            </a:endParaRPr>
          </a:p>
          <a:p>
            <a:pPr marL="342900" indent="-342900">
              <a:lnSpc>
                <a:spcPct val="100000"/>
              </a:lnSpc>
              <a:spcBef>
                <a:spcPts val="600"/>
              </a:spcBef>
              <a:spcAft>
                <a:spcPts val="600"/>
              </a:spcAft>
              <a:buFont typeface="Wingdings" panose="05000000000000000000" pitchFamily="2" charset="2"/>
              <a:buChar char="u"/>
            </a:pPr>
            <a:r>
              <a:rPr lang="zh-CN" altLang="en-US" sz="2000" dirty="0">
                <a:solidFill>
                  <a:srgbClr val="C00000"/>
                </a:solidFill>
                <a:latin typeface="微软雅黑" panose="020B0503020204020204" charset="-122"/>
                <a:ea typeface="微软雅黑" panose="020B0503020204020204" charset="-122"/>
              </a:rPr>
              <a:t>可靠性较差</a:t>
            </a:r>
            <a:r>
              <a:rPr lang="zh-CN" altLang="en-US" sz="2000" dirty="0">
                <a:latin typeface="微软雅黑" panose="020B0503020204020204" charset="-122"/>
                <a:ea typeface="微软雅黑" panose="020B0503020204020204" charset="-122"/>
              </a:rPr>
              <a:t>，其中任何一个指针出现问题，都会导致整个链的断开。</a:t>
            </a:r>
            <a:endParaRPr lang="zh-CN" altLang="en-US" sz="2000" dirty="0">
              <a:latin typeface="微软雅黑" panose="020B0503020204020204" charset="-122"/>
              <a:ea typeface="微软雅黑" panose="020B050302020402020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1950" y="131445"/>
            <a:ext cx="8658860" cy="553085"/>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8.1.2  </a:t>
            </a:r>
            <a:r>
              <a:rPr lang="zh-CN" altLang="en-US" sz="3000" b="1" dirty="0">
                <a:latin typeface="微软雅黑" panose="020B0503020204020204" charset="-122"/>
                <a:ea typeface="微软雅黑" panose="020B0503020204020204" charset="-122"/>
              </a:rPr>
              <a:t>链接</a:t>
            </a:r>
            <a:r>
              <a:rPr lang="zh-CN" altLang="en-US" sz="2800" b="1" dirty="0">
                <a:latin typeface="微软雅黑" panose="020B0503020204020204" charset="-122"/>
                <a:ea typeface="微软雅黑" panose="020B0503020204020204" charset="-122"/>
              </a:rPr>
              <a:t>组织方式</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显示链接</a:t>
            </a:r>
            <a:endParaRPr lang="zh-CN" altLang="en-US" sz="2800"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1524000" y="776327"/>
            <a:ext cx="9144000" cy="5305345"/>
          </a:xfrm>
          <a:prstGeom prst="rect">
            <a:avLst/>
          </a:prstGeom>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7235" y="4195710"/>
            <a:ext cx="2874561" cy="2047197"/>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328117" y="3200400"/>
            <a:ext cx="450166"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14049" y="3817034"/>
            <a:ext cx="450166"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7" idx="3"/>
          </p:cNvCxnSpPr>
          <p:nvPr/>
        </p:nvCxnSpPr>
        <p:spPr>
          <a:xfrm flipV="1">
            <a:off x="6778283" y="3200400"/>
            <a:ext cx="3327009" cy="114300"/>
          </a:xfrm>
          <a:prstGeom prst="straightConnector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箭头连接符 11"/>
          <p:cNvCxnSpPr>
            <a:stCxn id="8" idx="3"/>
          </p:cNvCxnSpPr>
          <p:nvPr/>
        </p:nvCxnSpPr>
        <p:spPr>
          <a:xfrm>
            <a:off x="6764215" y="3931334"/>
            <a:ext cx="3108960" cy="0"/>
          </a:xfrm>
          <a:prstGeom prst="straightConnector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文本框 14"/>
          <p:cNvSpPr txBox="1"/>
          <p:nvPr/>
        </p:nvSpPr>
        <p:spPr>
          <a:xfrm>
            <a:off x="8052461" y="6264661"/>
            <a:ext cx="1936652" cy="368300"/>
          </a:xfrm>
          <a:prstGeom prst="rect">
            <a:avLst/>
          </a:prstGeom>
          <a:solidFill>
            <a:schemeClr val="bg1"/>
          </a:solidFill>
          <a:ln w="38100">
            <a:solidFill>
              <a:schemeClr val="accent2"/>
            </a:solidFill>
            <a:miter lim="800000"/>
          </a:ln>
          <a:effectLst/>
        </p:spPr>
        <p:txBody>
          <a:bodyPr wrap="square" rtlCol="0">
            <a:spAutoFit/>
          </a:bodyPr>
          <a:lstStyle/>
          <a:p>
            <a:pPr algn="ctr"/>
            <a:r>
              <a:rPr lang="en-US" altLang="zh-CN" dirty="0">
                <a:latin typeface="微软雅黑" panose="020B0503020204020204" charset="-122"/>
                <a:ea typeface="微软雅黑" panose="020B0503020204020204" charset="-122"/>
              </a:rPr>
              <a:t>2</a:t>
            </a:r>
            <a:r>
              <a:rPr lang="en-US" altLang="zh-CN" dirty="0">
                <a:latin typeface="微软雅黑" panose="020B0503020204020204" charset="-122"/>
                <a:ea typeface="微软雅黑" panose="020B0503020204020204" charset="-122"/>
                <a:sym typeface="Wingdings" panose="05000000000000000000" pitchFamily="2" charset="2"/>
              </a:rPr>
              <a:t>4510</a:t>
            </a:r>
            <a:endParaRPr lang="zh-CN" altLang="en-US" dirty="0">
              <a:latin typeface="微软雅黑" panose="020B0503020204020204" charset="-122"/>
              <a:ea typeface="微软雅黑" panose="020B0503020204020204" charset="-122"/>
            </a:endParaRPr>
          </a:p>
        </p:txBody>
      </p:sp>
      <p:sp>
        <p:nvSpPr>
          <p:cNvPr id="16" name="矩形 15"/>
          <p:cNvSpPr/>
          <p:nvPr/>
        </p:nvSpPr>
        <p:spPr>
          <a:xfrm>
            <a:off x="9951630" y="1545102"/>
            <a:ext cx="238068"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220152" y="1769274"/>
            <a:ext cx="444395"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610" y="131445"/>
            <a:ext cx="8712200" cy="553085"/>
          </a:xfrm>
          <a:prstGeom prst="rect">
            <a:avLst/>
          </a:prstGeom>
          <a:noFill/>
        </p:spPr>
        <p:txBody>
          <a:bodyPr wrap="square" rtlCol="0">
            <a:spAutoFit/>
          </a:bodyPr>
          <a:lstStyle/>
          <a:p>
            <a:r>
              <a:rPr lang="en-US" altLang="zh-CN" sz="2800" b="1" dirty="0">
                <a:latin typeface="微软雅黑" panose="020B0503020204020204" charset="-122"/>
                <a:ea typeface="微软雅黑" panose="020B0503020204020204" charset="-122"/>
              </a:rPr>
              <a:t>8.1.2  </a:t>
            </a:r>
            <a:r>
              <a:rPr lang="zh-CN" altLang="en-US" sz="3000" b="1" dirty="0">
                <a:latin typeface="微软雅黑" panose="020B0503020204020204" charset="-122"/>
                <a:ea typeface="微软雅黑" panose="020B0503020204020204" charset="-122"/>
              </a:rPr>
              <a:t>链接</a:t>
            </a:r>
            <a:r>
              <a:rPr lang="zh-CN" altLang="en-US" sz="2800" b="1" dirty="0">
                <a:latin typeface="微软雅黑" panose="020B0503020204020204" charset="-122"/>
                <a:ea typeface="微软雅黑" panose="020B0503020204020204" charset="-122"/>
              </a:rPr>
              <a:t>组织方式</a:t>
            </a:r>
            <a:r>
              <a:rPr lang="en-US" altLang="zh-CN" sz="2800" b="1" dirty="0">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rPr>
              <a:t>显示链接</a:t>
            </a:r>
            <a:endParaRPr lang="zh-CN" altLang="en-US" sz="2800" b="1"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429719" y="1036196"/>
            <a:ext cx="2872989" cy="5151566"/>
          </a:xfrm>
          <a:prstGeom prst="rect">
            <a:avLst/>
          </a:prstGeom>
        </p:spPr>
      </p:pic>
      <p:sp>
        <p:nvSpPr>
          <p:cNvPr id="7" name="TextBox 4"/>
          <p:cNvSpPr txBox="1"/>
          <p:nvPr/>
        </p:nvSpPr>
        <p:spPr>
          <a:xfrm>
            <a:off x="3540125" y="1088390"/>
            <a:ext cx="8503920" cy="5077460"/>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b="1" dirty="0">
                <a:latin typeface="微软雅黑" panose="020B0503020204020204" charset="-122"/>
                <a:ea typeface="微软雅黑" panose="020B0503020204020204" charset="-122"/>
              </a:rPr>
              <a:t>用户给出要访问的逻辑块号</a:t>
            </a:r>
            <a:r>
              <a:rPr lang="en-US" altLang="zh-CN" sz="2400" b="1" dirty="0" err="1">
                <a:latin typeface="微软雅黑" panose="020B0503020204020204" charset="-122"/>
                <a:ea typeface="微软雅黑" panose="020B0503020204020204" charset="-122"/>
              </a:rPr>
              <a:t>i</a:t>
            </a:r>
            <a:r>
              <a:rPr lang="zh-CN" altLang="en-US" sz="2400" b="1" dirty="0">
                <a:latin typeface="微软雅黑" panose="020B0503020204020204" charset="-122"/>
                <a:ea typeface="微软雅黑" panose="020B0503020204020204" charset="-122"/>
              </a:rPr>
              <a:t>，操作系统找到该文件对应的目录项（</a:t>
            </a:r>
            <a:r>
              <a:rPr lang="en-US" altLang="zh-CN" sz="2400" b="1" dirty="0">
                <a:latin typeface="微软雅黑" panose="020B0503020204020204" charset="-122"/>
                <a:ea typeface="微软雅黑" panose="020B0503020204020204" charset="-122"/>
              </a:rPr>
              <a:t>FCB</a:t>
            </a:r>
            <a:r>
              <a:rPr lang="zh-CN" altLang="en-US" sz="2400" b="1" dirty="0">
                <a:latin typeface="微软雅黑" panose="020B0503020204020204" charset="-122"/>
                <a:ea typeface="微软雅黑" panose="020B0503020204020204" charset="-122"/>
              </a:rPr>
              <a:t>）</a:t>
            </a:r>
            <a:endParaRPr lang="en-US" altLang="zh-CN" sz="2400" b="1"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u"/>
            </a:pPr>
            <a:r>
              <a:rPr lang="zh-CN" altLang="en-US" sz="2400" b="1" dirty="0">
                <a:latin typeface="微软雅黑" panose="020B0503020204020204" charset="-122"/>
                <a:ea typeface="微软雅黑" panose="020B0503020204020204" charset="-122"/>
              </a:rPr>
              <a:t>从目录项中找到起始块号，若</a:t>
            </a:r>
            <a:r>
              <a:rPr lang="en-US" altLang="zh-CN" sz="2400" b="1" dirty="0" err="1">
                <a:latin typeface="微软雅黑" panose="020B0503020204020204" charset="-122"/>
                <a:ea typeface="微软雅黑" panose="020B0503020204020204" charset="-122"/>
              </a:rPr>
              <a:t>i</a:t>
            </a:r>
            <a:r>
              <a:rPr lang="en-US" altLang="zh-CN" sz="2400" b="1" dirty="0">
                <a:latin typeface="微软雅黑" panose="020B0503020204020204" charset="-122"/>
                <a:ea typeface="微软雅黑" panose="020B0503020204020204" charset="-122"/>
              </a:rPr>
              <a:t>&gt;0,</a:t>
            </a:r>
            <a:r>
              <a:rPr lang="zh-CN" altLang="en-US" sz="2400" b="1" dirty="0">
                <a:latin typeface="微软雅黑" panose="020B0503020204020204" charset="-122"/>
                <a:ea typeface="微软雅黑" panose="020B0503020204020204" charset="-122"/>
              </a:rPr>
              <a:t>则查询内存中的文件分配表</a:t>
            </a:r>
            <a:r>
              <a:rPr lang="en-US" altLang="zh-CN" sz="2400" b="1" dirty="0">
                <a:latin typeface="微软雅黑" panose="020B0503020204020204" charset="-122"/>
                <a:ea typeface="微软雅黑" panose="020B0503020204020204" charset="-122"/>
              </a:rPr>
              <a:t>FAT</a:t>
            </a:r>
            <a:r>
              <a:rPr lang="zh-CN" altLang="en-US" sz="2400" b="1" dirty="0">
                <a:latin typeface="微软雅黑" panose="020B0503020204020204" charset="-122"/>
                <a:ea typeface="微软雅黑" panose="020B0503020204020204" charset="-122"/>
              </a:rPr>
              <a:t>，往后找到</a:t>
            </a:r>
            <a:r>
              <a:rPr lang="en-US" altLang="zh-CN" sz="2400" b="1" dirty="0">
                <a:latin typeface="微软雅黑" panose="020B0503020204020204" charset="-122"/>
                <a:ea typeface="微软雅黑" panose="020B0503020204020204" charset="-122"/>
              </a:rPr>
              <a:t>ⅰ</a:t>
            </a:r>
            <a:r>
              <a:rPr lang="zh-CN" altLang="en-US" sz="2400" b="1" dirty="0">
                <a:latin typeface="微软雅黑" panose="020B0503020204020204" charset="-122"/>
                <a:ea typeface="微软雅黑" panose="020B0503020204020204" charset="-122"/>
              </a:rPr>
              <a:t>号逻辑块对应的物理块号，</a:t>
            </a:r>
            <a:r>
              <a:rPr lang="zh-CN" altLang="en-US" sz="2400" b="1" dirty="0">
                <a:solidFill>
                  <a:srgbClr val="FF0000"/>
                </a:solidFill>
                <a:latin typeface="微软雅黑" panose="020B0503020204020204" charset="-122"/>
                <a:ea typeface="微软雅黑" panose="020B0503020204020204" charset="-122"/>
              </a:rPr>
              <a:t>逻辑块号转换成物理块号的过程不需要读磁盘操作</a:t>
            </a:r>
            <a:endParaRPr lang="en-US" altLang="zh-CN" sz="2400" b="1"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u"/>
            </a:pPr>
            <a:r>
              <a:rPr lang="zh-CN" altLang="en-US" sz="2400" b="1" dirty="0">
                <a:solidFill>
                  <a:srgbClr val="FF0000"/>
                </a:solidFill>
                <a:latin typeface="微软雅黑" panose="020B0503020204020204" charset="-122"/>
                <a:ea typeface="微软雅黑" panose="020B0503020204020204" charset="-122"/>
              </a:rPr>
              <a:t>结论</a:t>
            </a:r>
            <a:endParaRPr lang="en-US" altLang="zh-CN" sz="2400" b="1" dirty="0">
              <a:solidFill>
                <a:srgbClr val="FF0000"/>
              </a:solidFill>
              <a:latin typeface="微软雅黑" panose="020B0503020204020204" charset="-122"/>
              <a:ea typeface="微软雅黑" panose="020B0503020204020204" charset="-122"/>
            </a:endParaRPr>
          </a:p>
          <a:p>
            <a:pPr marL="800100" lvl="1" indent="-342900">
              <a:lnSpc>
                <a:spcPct val="150000"/>
              </a:lnSpc>
              <a:buFont typeface="Wingdings" panose="05000000000000000000" pitchFamily="2" charset="2"/>
              <a:buChar char="Ø"/>
            </a:pPr>
            <a:r>
              <a:rPr lang="zh-CN" altLang="en-US" sz="2400" b="1" dirty="0">
                <a:latin typeface="微软雅黑" panose="020B0503020204020204" charset="-122"/>
                <a:ea typeface="微软雅黑" panose="020B0503020204020204" charset="-122"/>
              </a:rPr>
              <a:t>支持顺序访问，也支持</a:t>
            </a:r>
            <a:r>
              <a:rPr lang="zh-CN" altLang="en-US" sz="2400" b="1" dirty="0">
                <a:solidFill>
                  <a:srgbClr val="FF0000"/>
                </a:solidFill>
                <a:latin typeface="微软雅黑" panose="020B0503020204020204" charset="-122"/>
                <a:ea typeface="微软雅黑" panose="020B0503020204020204" charset="-122"/>
              </a:rPr>
              <a:t>随机访问</a:t>
            </a:r>
            <a:endParaRPr lang="en-US" altLang="zh-CN" sz="2400" b="1" dirty="0">
              <a:latin typeface="微软雅黑" panose="020B0503020204020204" charset="-122"/>
              <a:ea typeface="微软雅黑" panose="020B0503020204020204" charset="-122"/>
            </a:endParaRPr>
          </a:p>
          <a:p>
            <a:pPr marL="800100" lvl="1" indent="-342900">
              <a:lnSpc>
                <a:spcPct val="150000"/>
              </a:lnSpc>
              <a:buFont typeface="Wingdings" panose="05000000000000000000" pitchFamily="2" charset="2"/>
              <a:buChar char="Ø"/>
            </a:pPr>
            <a:r>
              <a:rPr lang="zh-CN" altLang="en-US" sz="2400" b="1" dirty="0">
                <a:latin typeface="微软雅黑" panose="020B0503020204020204" charset="-122"/>
                <a:ea typeface="微软雅黑" panose="020B0503020204020204" charset="-122"/>
              </a:rPr>
              <a:t>访问速度快很多</a:t>
            </a:r>
            <a:endParaRPr lang="en-US" altLang="zh-CN" sz="2400" b="1" dirty="0">
              <a:latin typeface="微软雅黑" panose="020B0503020204020204" charset="-122"/>
              <a:ea typeface="微软雅黑" panose="020B0503020204020204" charset="-122"/>
            </a:endParaRPr>
          </a:p>
          <a:p>
            <a:pPr marL="800100" lvl="1" indent="-342900">
              <a:lnSpc>
                <a:spcPct val="150000"/>
              </a:lnSpc>
              <a:buFont typeface="Wingdings" panose="05000000000000000000" pitchFamily="2" charset="2"/>
              <a:buChar char="Ø"/>
            </a:pPr>
            <a:r>
              <a:rPr lang="zh-CN" altLang="en-US" sz="2400" b="1" dirty="0">
                <a:latin typeface="微软雅黑" panose="020B0503020204020204" charset="-122"/>
                <a:ea typeface="微软雅黑" panose="020B0503020204020204" charset="-122"/>
              </a:rPr>
              <a:t>不会产生外部碎片</a:t>
            </a:r>
            <a:r>
              <a:rPr lang="en-US" altLang="zh-CN" sz="2400" b="1" dirty="0">
                <a:latin typeface="微软雅黑" panose="020B0503020204020204" charset="-122"/>
                <a:ea typeface="微软雅黑" panose="020B0503020204020204" charset="-122"/>
              </a:rPr>
              <a:t>,</a:t>
            </a:r>
            <a:r>
              <a:rPr lang="zh-CN" altLang="en-US" sz="2400" b="1" dirty="0">
                <a:latin typeface="微软雅黑" panose="020B0503020204020204" charset="-122"/>
                <a:ea typeface="微软雅黑" panose="020B0503020204020204" charset="-122"/>
              </a:rPr>
              <a:t>也可以很方便地对文件进行拓展</a:t>
            </a:r>
            <a:endParaRPr lang="zh-CN" altLang="en-US" sz="2400" b="1" dirty="0">
              <a:latin typeface="微软雅黑" panose="020B0503020204020204" charset="-122"/>
              <a:ea typeface="微软雅黑" panose="020B050302020402020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695" y="260350"/>
            <a:ext cx="8658860" cy="553085"/>
          </a:xfrm>
          <a:prstGeom prst="rect">
            <a:avLst/>
          </a:prstGeom>
          <a:noFill/>
        </p:spPr>
        <p:txBody>
          <a:bodyPr wrap="square" rtlCol="0">
            <a:spAutoFit/>
          </a:bodyPr>
          <a:lstStyle/>
          <a:p>
            <a:r>
              <a:rPr lang="en-US" altLang="zh-CN" sz="3000" b="1" dirty="0">
                <a:latin typeface="+mj-ea"/>
                <a:ea typeface="+mj-ea"/>
              </a:rPr>
              <a:t>8.1.5 </a:t>
            </a:r>
            <a:r>
              <a:rPr lang="zh-CN" altLang="en-US" sz="3000" b="1" dirty="0">
                <a:latin typeface="+mj-ea"/>
                <a:ea typeface="+mj-ea"/>
              </a:rPr>
              <a:t>索引组织方式</a:t>
            </a:r>
            <a:endParaRPr lang="zh-CN" altLang="en-US" sz="3000" b="1" dirty="0">
              <a:latin typeface="+mj-ea"/>
              <a:ea typeface="+mj-ea"/>
            </a:endParaRPr>
          </a:p>
        </p:txBody>
      </p:sp>
      <p:sp>
        <p:nvSpPr>
          <p:cNvPr id="6" name="TextBox 5"/>
          <p:cNvSpPr txBox="1"/>
          <p:nvPr/>
        </p:nvSpPr>
        <p:spPr>
          <a:xfrm>
            <a:off x="925650" y="5148881"/>
            <a:ext cx="5471047" cy="119888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dirty="0"/>
              <a:t>索引表存放的磁盘块称为</a:t>
            </a:r>
            <a:r>
              <a:rPr lang="zh-CN" altLang="en-US" sz="2400" dirty="0">
                <a:solidFill>
                  <a:srgbClr val="FF0000"/>
                </a:solidFill>
              </a:rPr>
              <a:t>索引块</a:t>
            </a:r>
            <a:r>
              <a:rPr lang="zh-CN" altLang="en-US" sz="2400" dirty="0"/>
              <a:t>。</a:t>
            </a:r>
            <a:endParaRPr lang="en-US" altLang="zh-CN" sz="2400" dirty="0"/>
          </a:p>
          <a:p>
            <a:pPr marL="457200" indent="-457200">
              <a:buFont typeface="Wingdings" panose="05000000000000000000" pitchFamily="2" charset="2"/>
              <a:buChar char="u"/>
            </a:pPr>
            <a:endParaRPr lang="en-US" altLang="zh-CN" sz="2400" dirty="0"/>
          </a:p>
          <a:p>
            <a:pPr marL="457200" indent="-457200">
              <a:buFont typeface="Wingdings" panose="05000000000000000000" pitchFamily="2" charset="2"/>
              <a:buChar char="u"/>
            </a:pPr>
            <a:r>
              <a:rPr lang="zh-CN" altLang="en-US" sz="2400" dirty="0"/>
              <a:t>文件数据存放的磁盘块称为</a:t>
            </a:r>
            <a:r>
              <a:rPr lang="zh-CN" altLang="en-US" sz="2400" dirty="0">
                <a:solidFill>
                  <a:srgbClr val="FF0000"/>
                </a:solidFill>
              </a:rPr>
              <a:t>数据块。</a:t>
            </a:r>
            <a:endParaRPr lang="zh-CN" altLang="en-US" sz="2400" dirty="0">
              <a:solidFill>
                <a:srgbClr val="FF0000"/>
              </a:solidFill>
            </a:endParaRPr>
          </a:p>
        </p:txBody>
      </p:sp>
      <p:pic>
        <p:nvPicPr>
          <p:cNvPr id="3" name="图片 2"/>
          <p:cNvPicPr>
            <a:picLocks noChangeAspect="1"/>
          </p:cNvPicPr>
          <p:nvPr/>
        </p:nvPicPr>
        <p:blipFill rotWithShape="1">
          <a:blip r:embed="rId1"/>
          <a:srcRect r="38861"/>
          <a:stretch>
            <a:fillRect/>
          </a:stretch>
        </p:blipFill>
        <p:spPr>
          <a:xfrm>
            <a:off x="806133" y="1146622"/>
            <a:ext cx="5590564" cy="3825828"/>
          </a:xfrm>
          <a:prstGeom prst="rect">
            <a:avLst/>
          </a:prstGeom>
        </p:spPr>
      </p:pic>
      <p:sp>
        <p:nvSpPr>
          <p:cNvPr id="7" name="文本框 6"/>
          <p:cNvSpPr txBox="1"/>
          <p:nvPr/>
        </p:nvSpPr>
        <p:spPr>
          <a:xfrm>
            <a:off x="7016115" y="948690"/>
            <a:ext cx="4926965" cy="5399405"/>
          </a:xfrm>
          <a:prstGeom prst="wedgeRoundRectCallout">
            <a:avLst>
              <a:gd name="adj1" fmla="val -65620"/>
              <a:gd name="adj2" fmla="val -3263"/>
              <a:gd name="adj3" fmla="val 16667"/>
            </a:avLst>
          </a:prstGeom>
          <a:noFill/>
          <a:ln w="28575">
            <a:solidFill>
              <a:srgbClr val="558ED5"/>
            </a:solidFill>
          </a:ln>
        </p:spPr>
        <p:txBody>
          <a:bodyPr wrap="square">
            <a:noAutofit/>
          </a:bodyPr>
          <a:lstStyle/>
          <a:p>
            <a:r>
              <a:rPr lang="zh-CN" altLang="en-US" sz="2000" b="1" dirty="0">
                <a:solidFill>
                  <a:srgbClr val="FF0000"/>
                </a:solidFill>
                <a:effectLst/>
                <a:latin typeface="微软雅黑" panose="020B0503020204020204" charset="-122"/>
                <a:ea typeface="微软雅黑" panose="020B0503020204020204" charset="-122"/>
                <a:cs typeface="微软雅黑" panose="020B0503020204020204" charset="-122"/>
              </a:rPr>
              <a:t>如何实现文件的逻辑块号到物理块号的转换？</a:t>
            </a:r>
            <a:endParaRPr lang="en-US" altLang="zh-CN" sz="2000" b="1" dirty="0">
              <a:solidFill>
                <a:srgbClr val="FF0000"/>
              </a:solidFill>
              <a:effectLst/>
              <a:latin typeface="微软雅黑" panose="020B0503020204020204" charset="-122"/>
              <a:ea typeface="微软雅黑" panose="020B0503020204020204" charset="-122"/>
              <a:cs typeface="微软雅黑" panose="020B0503020204020204" charset="-122"/>
            </a:endParaRPr>
          </a:p>
          <a:p>
            <a:endParaRPr lang="en-US" altLang="zh-CN" sz="2000" dirty="0">
              <a:solidFill>
                <a:srgbClr val="FF0000"/>
              </a:solidFill>
              <a:effectLst/>
              <a:latin typeface="微软雅黑" panose="020B0503020204020204" charset="-122"/>
              <a:ea typeface="微软雅黑" panose="020B0503020204020204" charset="-122"/>
              <a:cs typeface="微软雅黑" panose="020B0503020204020204" charset="-122"/>
            </a:endParaRPr>
          </a:p>
          <a:p>
            <a:r>
              <a:rPr lang="zh-CN" altLang="en-US" sz="2000" dirty="0">
                <a:effectLst/>
                <a:latin typeface="微软雅黑" panose="020B0503020204020204" charset="-122"/>
                <a:ea typeface="微软雅黑" panose="020B0503020204020204" charset="-122"/>
                <a:cs typeface="微软雅黑" panose="020B0503020204020204" charset="-122"/>
              </a:rPr>
              <a:t>用户给出要访问的逻辑块号 </a:t>
            </a:r>
            <a:r>
              <a:rPr lang="en-US" altLang="zh-CN" sz="2000" dirty="0" err="1">
                <a:effectLst/>
                <a:latin typeface="微软雅黑" panose="020B0503020204020204" charset="-122"/>
                <a:ea typeface="微软雅黑" panose="020B0503020204020204" charset="-122"/>
                <a:cs typeface="微软雅黑" panose="020B0503020204020204" charset="-122"/>
              </a:rPr>
              <a:t>i</a:t>
            </a:r>
            <a:r>
              <a:rPr lang="zh-CN" altLang="en-US" sz="2000" dirty="0">
                <a:effectLst/>
                <a:latin typeface="微软雅黑" panose="020B0503020204020204" charset="-122"/>
                <a:ea typeface="微软雅黑" panose="020B0503020204020204" charset="-122"/>
                <a:cs typeface="微软雅黑" panose="020B0503020204020204" charset="-122"/>
              </a:rPr>
              <a:t>，操作系统找到该文件对应的目录项（</a:t>
            </a:r>
            <a:r>
              <a:rPr lang="en-US" altLang="zh-CN" sz="2000" dirty="0">
                <a:effectLst/>
                <a:latin typeface="微软雅黑" panose="020B0503020204020204" charset="-122"/>
                <a:ea typeface="微软雅黑" panose="020B0503020204020204" charset="-122"/>
                <a:cs typeface="微软雅黑" panose="020B0503020204020204" charset="-122"/>
              </a:rPr>
              <a:t>FCB</a:t>
            </a:r>
            <a:r>
              <a:rPr lang="zh-CN" altLang="en-US" sz="2000" dirty="0">
                <a:effectLst/>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endParaRPr lang="en-US" altLang="zh-CN" sz="2000" dirty="0">
              <a:effectLst/>
              <a:latin typeface="微软雅黑" panose="020B0503020204020204" charset="-122"/>
              <a:ea typeface="微软雅黑" panose="020B0503020204020204" charset="-122"/>
              <a:cs typeface="微软雅黑" panose="020B0503020204020204" charset="-122"/>
            </a:endParaRPr>
          </a:p>
          <a:p>
            <a:r>
              <a:rPr lang="zh-CN" altLang="en-US" sz="2000" dirty="0">
                <a:effectLst/>
                <a:latin typeface="微软雅黑" panose="020B0503020204020204" charset="-122"/>
                <a:ea typeface="微软雅黑" panose="020B0503020204020204" charset="-122"/>
                <a:cs typeface="微软雅黑" panose="020B0503020204020204" charset="-122"/>
              </a:rPr>
              <a:t>从目录项中可知索引表存放位置，将索引表从外存读入内存，并查找索引表，即可指导</a:t>
            </a:r>
            <a:r>
              <a:rPr lang="en-US" altLang="zh-CN" sz="2000" dirty="0" err="1">
                <a:effectLst/>
                <a:latin typeface="微软雅黑" panose="020B0503020204020204" charset="-122"/>
                <a:ea typeface="微软雅黑" panose="020B0503020204020204" charset="-122"/>
                <a:cs typeface="微软雅黑" panose="020B0503020204020204" charset="-122"/>
              </a:rPr>
              <a:t>i</a:t>
            </a:r>
            <a:r>
              <a:rPr lang="zh-CN" altLang="en-US" sz="2000" dirty="0">
                <a:effectLst/>
                <a:latin typeface="微软雅黑" panose="020B0503020204020204" charset="-122"/>
                <a:ea typeface="微软雅黑" panose="020B0503020204020204" charset="-122"/>
                <a:cs typeface="微软雅黑" panose="020B0503020204020204" charset="-122"/>
              </a:rPr>
              <a:t>号逻辑块在外存中的存放位置。 </a:t>
            </a:r>
            <a:endParaRPr lang="en-US" altLang="zh-CN" sz="2000" dirty="0">
              <a:effectLst/>
              <a:latin typeface="微软雅黑" panose="020B0503020204020204" charset="-122"/>
              <a:ea typeface="微软雅黑" panose="020B0503020204020204" charset="-122"/>
              <a:cs typeface="微软雅黑" panose="020B0503020204020204" charset="-122"/>
            </a:endParaRPr>
          </a:p>
          <a:p>
            <a:endParaRPr lang="en-US" altLang="zh-CN" sz="2000" dirty="0">
              <a:effectLst/>
              <a:latin typeface="微软雅黑" panose="020B0503020204020204" charset="-122"/>
              <a:ea typeface="微软雅黑" panose="020B0503020204020204" charset="-122"/>
              <a:cs typeface="微软雅黑" panose="020B0503020204020204" charset="-122"/>
            </a:endParaRPr>
          </a:p>
          <a:p>
            <a:r>
              <a:rPr lang="zh-CN" altLang="en-US" sz="2000" dirty="0">
                <a:effectLst/>
                <a:latin typeface="微软雅黑" panose="020B0503020204020204" charset="-122"/>
                <a:ea typeface="微软雅黑" panose="020B0503020204020204" charset="-122"/>
                <a:cs typeface="微软雅黑" panose="020B0503020204020204" charset="-122"/>
              </a:rPr>
              <a:t>可见，索引分配方式可以支持</a:t>
            </a:r>
            <a:r>
              <a:rPr lang="zh-CN" altLang="en-US" sz="2000" b="1" dirty="0">
                <a:solidFill>
                  <a:srgbClr val="FF0000"/>
                </a:solidFill>
                <a:effectLst/>
                <a:latin typeface="微软雅黑" panose="020B0503020204020204" charset="-122"/>
                <a:ea typeface="微软雅黑" panose="020B0503020204020204" charset="-122"/>
                <a:cs typeface="微软雅黑" panose="020B0503020204020204" charset="-122"/>
              </a:rPr>
              <a:t>随机访问</a:t>
            </a:r>
            <a:r>
              <a:rPr lang="zh-CN" altLang="en-US" sz="2000" dirty="0">
                <a:effectLst/>
                <a:latin typeface="微软雅黑" panose="020B0503020204020204" charset="-122"/>
                <a:ea typeface="微软雅黑" panose="020B0503020204020204" charset="-122"/>
                <a:cs typeface="微软雅黑" panose="020B0503020204020204" charset="-122"/>
              </a:rPr>
              <a:t>。</a:t>
            </a:r>
            <a:r>
              <a:rPr lang="zh-CN" altLang="en-US" sz="2000" b="1" dirty="0">
                <a:solidFill>
                  <a:srgbClr val="FF0000"/>
                </a:solidFill>
                <a:effectLst/>
                <a:latin typeface="微软雅黑" panose="020B0503020204020204" charset="-122"/>
                <a:ea typeface="微软雅黑" panose="020B0503020204020204" charset="-122"/>
                <a:cs typeface="微软雅黑" panose="020B0503020204020204" charset="-122"/>
              </a:rPr>
              <a:t>文件拓展</a:t>
            </a:r>
            <a:r>
              <a:rPr lang="zh-CN" altLang="en-US" sz="2000" dirty="0">
                <a:effectLst/>
                <a:latin typeface="微软雅黑" panose="020B0503020204020204" charset="-122"/>
                <a:ea typeface="微软雅黑" panose="020B0503020204020204" charset="-122"/>
                <a:cs typeface="微软雅黑" panose="020B0503020204020204" charset="-122"/>
              </a:rPr>
              <a:t>也很容易实现（只需要给文件分配一个空闲块，并增加一个索引表项即可）但是索引表需要占用一定的存储空间</a:t>
            </a:r>
            <a:endParaRPr lang="zh-CN" altLang="en-US" sz="2000" dirty="0">
              <a:effectLst/>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3934851" y="1996948"/>
            <a:ext cx="2117187" cy="2234045"/>
          </a:xfrm>
          <a:prstGeom prst="rect">
            <a:avLst/>
          </a:prstGeom>
        </p:spPr>
      </p:pic>
      <p:cxnSp>
        <p:nvCxnSpPr>
          <p:cNvPr id="9" name="直接箭头连接符 8"/>
          <p:cNvCxnSpPr/>
          <p:nvPr/>
        </p:nvCxnSpPr>
        <p:spPr>
          <a:xfrm flipH="1" flipV="1">
            <a:off x="2113036" y="2676916"/>
            <a:ext cx="492369" cy="34465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2021645" y="2965939"/>
            <a:ext cx="1125415" cy="5627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021645" y="3022209"/>
            <a:ext cx="1125415" cy="34465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2113085" y="3022209"/>
            <a:ext cx="1033975" cy="62601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3835" y="260350"/>
            <a:ext cx="11539220" cy="553085"/>
          </a:xfrm>
          <a:prstGeom prst="rect">
            <a:avLst/>
          </a:prstGeom>
          <a:noFill/>
        </p:spPr>
        <p:txBody>
          <a:bodyPr wrap="square" rtlCol="0">
            <a:spAutoFit/>
          </a:bodyPr>
          <a:lstStyle/>
          <a:p>
            <a:r>
              <a:rPr lang="en-US" altLang="zh-CN" sz="3000" b="1" dirty="0">
                <a:latin typeface="微软雅黑" panose="020B0503020204020204" charset="-122"/>
                <a:ea typeface="微软雅黑" panose="020B0503020204020204" charset="-122"/>
                <a:cs typeface="微软雅黑" panose="020B0503020204020204" charset="-122"/>
              </a:rPr>
              <a:t>8.1.5 </a:t>
            </a:r>
            <a:r>
              <a:rPr lang="zh-CN" altLang="en-US" sz="3000" b="1" dirty="0">
                <a:latin typeface="微软雅黑" panose="020B0503020204020204" charset="-122"/>
                <a:ea typeface="微软雅黑" panose="020B0503020204020204" charset="-122"/>
                <a:cs typeface="微软雅黑" panose="020B0503020204020204" charset="-122"/>
              </a:rPr>
              <a:t>索引组织方式</a:t>
            </a:r>
            <a:r>
              <a:rPr lang="en-US" altLang="zh-CN" sz="3000" b="1" dirty="0">
                <a:latin typeface="微软雅黑" panose="020B0503020204020204" charset="-122"/>
                <a:ea typeface="微软雅黑" panose="020B0503020204020204" charset="-122"/>
                <a:cs typeface="微软雅黑" panose="020B0503020204020204" charset="-122"/>
              </a:rPr>
              <a:t>——</a:t>
            </a:r>
            <a:r>
              <a:rPr lang="zh-CN" altLang="en-US" sz="3000" b="1" dirty="0">
                <a:latin typeface="微软雅黑" panose="020B0503020204020204" charset="-122"/>
                <a:ea typeface="微软雅黑" panose="020B0503020204020204" charset="-122"/>
                <a:cs typeface="微软雅黑" panose="020B0503020204020204" charset="-122"/>
              </a:rPr>
              <a:t>多层索引</a:t>
            </a:r>
            <a:endParaRPr lang="zh-CN" altLang="en-US" sz="3000" b="1"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584960" y="2594490"/>
            <a:ext cx="9144000" cy="3970849"/>
          </a:xfrm>
          <a:prstGeom prst="rect">
            <a:avLst/>
          </a:prstGeom>
        </p:spPr>
      </p:pic>
      <p:sp>
        <p:nvSpPr>
          <p:cNvPr id="6" name="TextBox 1"/>
          <p:cNvSpPr txBox="1"/>
          <p:nvPr/>
        </p:nvSpPr>
        <p:spPr>
          <a:xfrm>
            <a:off x="530860" y="978535"/>
            <a:ext cx="11022330" cy="1568450"/>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cs typeface="微软雅黑" panose="020B0503020204020204" charset="-122"/>
              </a:rPr>
              <a:t>当文件太大，其索引块太多时，应为这些索引块建立一级索引，称为第一级索引，即系统再分配一个索引块，作为第一级索引的索引块，将第一块、第二块、</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等索引块的盘块号填入到此索引表中，形成两级索引分配方式。如果文件非常大，还可用三级、四级索引分配方式。</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矩形 2"/>
          <p:cNvSpPr/>
          <p:nvPr>
            <p:custDataLst>
              <p:tags r:id="rId2"/>
            </p:custDataLst>
          </p:nvPr>
        </p:nvSpPr>
        <p:spPr>
          <a:xfrm>
            <a:off x="8334375" y="6612890"/>
            <a:ext cx="2329815" cy="27559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010" y="961390"/>
            <a:ext cx="11594465" cy="5374640"/>
          </a:xfrm>
          <a:prstGeom prst="rect">
            <a:avLst/>
          </a:prstGeom>
          <a:noFill/>
        </p:spPr>
        <p:txBody>
          <a:bodyPr wrap="square" rtlCol="0">
            <a:noAutofit/>
          </a:bodyPr>
          <a:lstStyle/>
          <a:p>
            <a:pPr marL="342900" indent="-342900">
              <a:lnSpc>
                <a:spcPct val="150000"/>
              </a:lnSpc>
              <a:buClr>
                <a:srgbClr val="0070C0"/>
              </a:buClr>
              <a:buFont typeface="Wingdings" panose="05000000000000000000" pitchFamily="2" charset="2"/>
              <a:buChar char="n"/>
            </a:pPr>
            <a:r>
              <a:rPr lang="zh-CN" altLang="en-US" sz="2800" b="1" dirty="0">
                <a:solidFill>
                  <a:schemeClr val="tx1"/>
                </a:solidFill>
                <a:latin typeface="微软雅黑" panose="020B0503020204020204" charset="-122"/>
                <a:ea typeface="微软雅黑" panose="020B0503020204020204" charset="-122"/>
              </a:rPr>
              <a:t> 增量式索引组织方式</a:t>
            </a:r>
            <a:r>
              <a:rPr lang="en-US" altLang="zh-CN" sz="2800" b="1" dirty="0">
                <a:solidFill>
                  <a:schemeClr val="tx1"/>
                </a:solidFill>
                <a:latin typeface="微软雅黑" panose="020B0503020204020204" charset="-122"/>
                <a:ea typeface="微软雅黑" panose="020B0503020204020204" charset="-122"/>
              </a:rPr>
              <a:t>=</a:t>
            </a:r>
            <a:r>
              <a:rPr lang="zh-CN" altLang="en-US" sz="2800" b="1" dirty="0">
                <a:latin typeface="微软雅黑" panose="020B0503020204020204" charset="-122"/>
                <a:ea typeface="微软雅黑" panose="020B0503020204020204" charset="-122"/>
                <a:sym typeface="+mn-ea"/>
              </a:rPr>
              <a:t>混合组织方式</a:t>
            </a:r>
            <a:endParaRPr lang="zh-CN" altLang="en-US" sz="2800" b="1" dirty="0">
              <a:latin typeface="微软雅黑" panose="020B0503020204020204" charset="-122"/>
              <a:ea typeface="微软雅黑" panose="020B0503020204020204" charset="-122"/>
              <a:sym typeface="+mn-ea"/>
            </a:endParaRPr>
          </a:p>
          <a:p>
            <a:pPr marL="800100" lvl="1" indent="-342900">
              <a:lnSpc>
                <a:spcPct val="150000"/>
              </a:lnSpc>
              <a:buClr>
                <a:srgbClr val="0070C0"/>
              </a:buClr>
              <a:buFont typeface="Wingdings" panose="05000000000000000000" charset="0"/>
              <a:buChar char="Ø"/>
            </a:pPr>
            <a:r>
              <a:rPr lang="zh-CN" altLang="en-US" sz="2400" b="1" dirty="0">
                <a:solidFill>
                  <a:schemeClr val="tx1"/>
                </a:solidFill>
                <a:latin typeface="微软雅黑" panose="020B0503020204020204" charset="-122"/>
                <a:ea typeface="微软雅黑" panose="020B0503020204020204" charset="-122"/>
              </a:rPr>
              <a:t>既采用</a:t>
            </a:r>
            <a:r>
              <a:rPr lang="zh-CN" altLang="en-US" sz="2400" b="1" dirty="0">
                <a:solidFill>
                  <a:srgbClr val="FF0000"/>
                </a:solidFill>
                <a:latin typeface="微软雅黑" panose="020B0503020204020204" charset="-122"/>
                <a:ea typeface="微软雅黑" panose="020B0503020204020204" charset="-122"/>
              </a:rPr>
              <a:t>直接</a:t>
            </a:r>
            <a:r>
              <a:rPr lang="zh-CN" altLang="en-US" sz="2400" b="1" dirty="0">
                <a:solidFill>
                  <a:schemeClr val="tx1"/>
                </a:solidFill>
                <a:latin typeface="微软雅黑" panose="020B0503020204020204" charset="-122"/>
                <a:ea typeface="微软雅黑" panose="020B0503020204020204" charset="-122"/>
              </a:rPr>
              <a:t>寻址，又采用了单级和多级索引组织方式（</a:t>
            </a:r>
            <a:r>
              <a:rPr lang="zh-CN" altLang="en-US" sz="2400" b="1" dirty="0">
                <a:solidFill>
                  <a:srgbClr val="FF0000"/>
                </a:solidFill>
                <a:latin typeface="微软雅黑" panose="020B0503020204020204" charset="-122"/>
                <a:ea typeface="微软雅黑" panose="020B0503020204020204" charset="-122"/>
              </a:rPr>
              <a:t>间接</a:t>
            </a:r>
            <a:r>
              <a:rPr lang="zh-CN" altLang="en-US" sz="2400" b="1" dirty="0">
                <a:solidFill>
                  <a:schemeClr val="tx1"/>
                </a:solidFill>
                <a:latin typeface="微软雅黑" panose="020B0503020204020204" charset="-122"/>
                <a:ea typeface="微软雅黑" panose="020B0503020204020204" charset="-122"/>
              </a:rPr>
              <a:t>寻址）</a:t>
            </a:r>
            <a:endParaRPr lang="zh-CN" altLang="en-US" sz="2400" b="1" dirty="0">
              <a:solidFill>
                <a:schemeClr val="tx1"/>
              </a:solidFill>
              <a:latin typeface="微软雅黑" panose="020B0503020204020204" charset="-122"/>
              <a:ea typeface="微软雅黑" panose="020B0503020204020204" charset="-122"/>
            </a:endParaRPr>
          </a:p>
          <a:p>
            <a:pPr marL="800100" lvl="1" indent="-342900">
              <a:lnSpc>
                <a:spcPct val="150000"/>
              </a:lnSpc>
              <a:buClr>
                <a:srgbClr val="0070C0"/>
              </a:buClr>
              <a:buFont typeface="Wingdings" panose="05000000000000000000" charset="0"/>
              <a:buChar char="Ø"/>
            </a:pPr>
            <a:r>
              <a:rPr lang="zh-CN" altLang="en-US" sz="2400" b="1" dirty="0">
                <a:solidFill>
                  <a:schemeClr val="tx1"/>
                </a:solidFill>
                <a:latin typeface="微软雅黑" panose="020B0503020204020204" charset="-122"/>
                <a:ea typeface="微软雅黑" panose="020B0503020204020204" charset="-122"/>
              </a:rPr>
              <a:t>UNIX系统中采用的就是这种组织方式</a:t>
            </a:r>
            <a:endParaRPr lang="zh-CN" altLang="en-US" sz="2400" b="1" dirty="0">
              <a:solidFill>
                <a:schemeClr val="tx1"/>
              </a:solidFill>
              <a:latin typeface="微软雅黑" panose="020B0503020204020204" charset="-122"/>
              <a:ea typeface="微软雅黑" panose="020B0503020204020204" charset="-122"/>
            </a:endParaRPr>
          </a:p>
          <a:p>
            <a:pPr marL="1257300" lvl="2" indent="-342900">
              <a:lnSpc>
                <a:spcPct val="150000"/>
              </a:lnSpc>
              <a:buClr>
                <a:srgbClr val="0070C0"/>
              </a:buClr>
              <a:buFont typeface="Arial" panose="020B0604020202020204" pitchFamily="34" charset="0"/>
              <a:buChar char="•"/>
            </a:pPr>
            <a:r>
              <a:rPr lang="zh-CN" altLang="en-US" sz="2000" b="1" dirty="0">
                <a:solidFill>
                  <a:srgbClr val="FF0000"/>
                </a:solidFill>
                <a:latin typeface="微软雅黑" panose="020B0503020204020204" charset="-122"/>
                <a:ea typeface="微软雅黑" panose="020B0503020204020204" charset="-122"/>
              </a:rPr>
              <a:t>直接地址：</a:t>
            </a:r>
            <a:r>
              <a:rPr lang="zh-CN" altLang="en-US" sz="2000" b="1" dirty="0">
                <a:solidFill>
                  <a:schemeClr val="tx1"/>
                </a:solidFill>
                <a:latin typeface="微软雅黑" panose="020B0503020204020204" charset="-122"/>
                <a:ea typeface="微软雅黑" panose="020B0503020204020204" charset="-122"/>
              </a:rPr>
              <a:t>为了提高检索速度，在索引结点中可设置10个直接地址项，用i.addr(0)~i.addr(9)来存放直接地址，也称为直接盘块号(direct blocks)。</a:t>
            </a:r>
            <a:endParaRPr lang="zh-CN" altLang="en-US" sz="2000" b="1" dirty="0">
              <a:solidFill>
                <a:schemeClr val="tx1"/>
              </a:solidFill>
              <a:latin typeface="微软雅黑" panose="020B0503020204020204" charset="-122"/>
              <a:ea typeface="微软雅黑" panose="020B0503020204020204" charset="-122"/>
            </a:endParaRPr>
          </a:p>
          <a:p>
            <a:pPr marL="1257300" lvl="2" indent="-342900">
              <a:lnSpc>
                <a:spcPct val="150000"/>
              </a:lnSpc>
              <a:buClr>
                <a:srgbClr val="0070C0"/>
              </a:buClr>
              <a:buFont typeface="Arial" panose="020B0604020202020204" pitchFamily="34" charset="0"/>
              <a:buChar char="•"/>
            </a:pPr>
            <a:r>
              <a:rPr lang="zh-CN" altLang="en-US" sz="2000" b="1" dirty="0">
                <a:solidFill>
                  <a:srgbClr val="FF0000"/>
                </a:solidFill>
                <a:latin typeface="微软雅黑" panose="020B0503020204020204" charset="-122"/>
                <a:ea typeface="微软雅黑" panose="020B0503020204020204" charset="-122"/>
              </a:rPr>
              <a:t>一次间接地址：</a:t>
            </a:r>
            <a:r>
              <a:rPr lang="zh-CN" altLang="en-US" sz="2000" b="1" dirty="0">
                <a:solidFill>
                  <a:schemeClr val="tx1"/>
                </a:solidFill>
                <a:latin typeface="微软雅黑" panose="020B0503020204020204" charset="-122"/>
                <a:ea typeface="微软雅黑" panose="020B0503020204020204" charset="-122"/>
              </a:rPr>
              <a:t>利用索引结点中的地址项i.addr(10)来提供一次间接地址(single indirect)，实质就是一级索引分配方式。一次间接址块可存放1K个盘块号，允许文件长达4MB。</a:t>
            </a:r>
            <a:endParaRPr lang="zh-CN" altLang="en-US" sz="2000" b="1" dirty="0">
              <a:solidFill>
                <a:schemeClr val="tx1"/>
              </a:solidFill>
              <a:latin typeface="微软雅黑" panose="020B0503020204020204" charset="-122"/>
              <a:ea typeface="微软雅黑" panose="020B0503020204020204" charset="-122"/>
            </a:endParaRPr>
          </a:p>
          <a:p>
            <a:pPr marL="1257300" lvl="2" indent="-342900">
              <a:lnSpc>
                <a:spcPct val="150000"/>
              </a:lnSpc>
              <a:buClr>
                <a:srgbClr val="0070C0"/>
              </a:buClr>
              <a:buFont typeface="Arial" panose="020B0604020202020204" pitchFamily="34" charset="0"/>
              <a:buChar char="•"/>
            </a:pPr>
            <a:r>
              <a:rPr lang="zh-CN" altLang="en-US" sz="2000" b="1" dirty="0">
                <a:solidFill>
                  <a:srgbClr val="FF0000"/>
                </a:solidFill>
                <a:latin typeface="微软雅黑" panose="020B0503020204020204" charset="-122"/>
                <a:ea typeface="微软雅黑" panose="020B0503020204020204" charset="-122"/>
              </a:rPr>
              <a:t>多次间接地址：</a:t>
            </a:r>
            <a:r>
              <a:rPr lang="zh-CN" altLang="en-US" sz="2000" b="1" dirty="0">
                <a:solidFill>
                  <a:schemeClr val="tx1"/>
                </a:solidFill>
                <a:latin typeface="微软雅黑" panose="020B0503020204020204" charset="-122"/>
                <a:ea typeface="微软雅黑" panose="020B0503020204020204" charset="-122"/>
              </a:rPr>
              <a:t>用地址项i.addr(11)提供二次间接地址(double indirect)，实质是两级索引分配方式。采用二次间址方式，文件最大长度可达4GB</a:t>
            </a:r>
            <a:endParaRPr lang="zh-CN" altLang="en-US" sz="2000" b="1" dirty="0">
              <a:solidFill>
                <a:schemeClr val="tx1"/>
              </a:solidFill>
              <a:latin typeface="微软雅黑" panose="020B0503020204020204" charset="-122"/>
              <a:ea typeface="微软雅黑" panose="020B0503020204020204" charset="-122"/>
            </a:endParaRPr>
          </a:p>
          <a:p>
            <a:pPr marL="1257300" lvl="2" indent="-342900">
              <a:lnSpc>
                <a:spcPct val="150000"/>
              </a:lnSpc>
              <a:buClr>
                <a:srgbClr val="0070C0"/>
              </a:buClr>
              <a:buFont typeface="Arial" panose="020B0604020202020204" pitchFamily="34" charset="0"/>
              <a:buChar char="•"/>
            </a:pPr>
            <a:r>
              <a:rPr lang="zh-CN" altLang="en-US" sz="2000" b="1" dirty="0">
                <a:solidFill>
                  <a:srgbClr val="FF0000"/>
                </a:solidFill>
                <a:latin typeface="微软雅黑" panose="020B0503020204020204" charset="-122"/>
                <a:ea typeface="微软雅黑" panose="020B0503020204020204" charset="-122"/>
              </a:rPr>
              <a:t>三次间址</a:t>
            </a:r>
            <a:r>
              <a:rPr lang="zh-CN" altLang="en-US" sz="2000" b="1" dirty="0">
                <a:solidFill>
                  <a:schemeClr val="tx1"/>
                </a:solidFill>
                <a:latin typeface="微软雅黑" panose="020B0503020204020204" charset="-122"/>
                <a:ea typeface="微软雅黑" panose="020B0503020204020204" charset="-122"/>
              </a:rPr>
              <a:t>方式最大可达4TB</a:t>
            </a:r>
            <a:endParaRPr lang="zh-CN" altLang="en-US" sz="2000" b="1" dirty="0">
              <a:solidFill>
                <a:schemeClr val="tx1"/>
              </a:solidFill>
              <a:latin typeface="微软雅黑" panose="020B0503020204020204" charset="-122"/>
              <a:ea typeface="微软雅黑" panose="020B0503020204020204" charset="-122"/>
            </a:endParaRPr>
          </a:p>
        </p:txBody>
      </p:sp>
      <p:sp>
        <p:nvSpPr>
          <p:cNvPr id="3" name="TextBox 3"/>
          <p:cNvSpPr txBox="1"/>
          <p:nvPr>
            <p:custDataLst>
              <p:tags r:id="rId1"/>
            </p:custDataLst>
          </p:nvPr>
        </p:nvSpPr>
        <p:spPr>
          <a:xfrm>
            <a:off x="279400" y="260350"/>
            <a:ext cx="10177780" cy="553085"/>
          </a:xfrm>
          <a:prstGeom prst="rect">
            <a:avLst/>
          </a:prstGeom>
          <a:noFill/>
        </p:spPr>
        <p:txBody>
          <a:bodyPr wrap="square" rtlCol="0">
            <a:spAutoFit/>
          </a:bodyPr>
          <a:p>
            <a:r>
              <a:rPr lang="en-US" altLang="zh-CN" sz="3000" b="1" dirty="0">
                <a:latin typeface="微软雅黑" panose="020B0503020204020204" charset="-122"/>
                <a:ea typeface="微软雅黑" panose="020B0503020204020204" charset="-122"/>
                <a:cs typeface="微软雅黑" panose="020B0503020204020204" charset="-122"/>
              </a:rPr>
              <a:t>8.1.5 </a:t>
            </a:r>
            <a:r>
              <a:rPr lang="zh-CN" altLang="en-US" sz="3000" b="1" dirty="0">
                <a:latin typeface="微软雅黑" panose="020B0503020204020204" charset="-122"/>
                <a:ea typeface="微软雅黑" panose="020B0503020204020204" charset="-122"/>
                <a:cs typeface="微软雅黑" panose="020B0503020204020204" charset="-122"/>
              </a:rPr>
              <a:t>索引组织方式</a:t>
            </a:r>
            <a:r>
              <a:rPr lang="en-US" altLang="zh-CN" sz="3000" b="1" dirty="0">
                <a:latin typeface="微软雅黑" panose="020B0503020204020204" charset="-122"/>
                <a:ea typeface="微软雅黑" panose="020B0503020204020204" charset="-122"/>
                <a:cs typeface="微软雅黑" panose="020B0503020204020204" charset="-122"/>
              </a:rPr>
              <a:t>——</a:t>
            </a:r>
            <a:r>
              <a:rPr lang="zh-CN" altLang="en-US" sz="3000" b="1" dirty="0">
                <a:latin typeface="微软雅黑" panose="020B0503020204020204" charset="-122"/>
                <a:ea typeface="微软雅黑" panose="020B0503020204020204" charset="-122"/>
                <a:cs typeface="微软雅黑" panose="020B0503020204020204" charset="-122"/>
              </a:rPr>
              <a:t>增量式索引组织方式</a:t>
            </a:r>
            <a:endParaRPr lang="zh-CN" altLang="en-US" sz="30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24000" y="735761"/>
            <a:ext cx="9144000" cy="5386477"/>
          </a:xfrm>
          <a:prstGeom prst="rect">
            <a:avLst/>
          </a:prstGeom>
        </p:spPr>
      </p:pic>
      <p:sp>
        <p:nvSpPr>
          <p:cNvPr id="3" name="矩形 2"/>
          <p:cNvSpPr/>
          <p:nvPr>
            <p:custDataLst>
              <p:tags r:id="rId2"/>
            </p:custDataLst>
          </p:nvPr>
        </p:nvSpPr>
        <p:spPr>
          <a:xfrm>
            <a:off x="8251825" y="5776595"/>
            <a:ext cx="2329815" cy="38354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custDataLst>
              <p:tags r:id="rId3"/>
            </p:custDataLst>
          </p:nvPr>
        </p:nvSpPr>
        <p:spPr>
          <a:xfrm>
            <a:off x="1524000" y="352425"/>
            <a:ext cx="2155190" cy="82232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stretch>
            <a:fillRect/>
          </a:stretch>
        </p:blipFill>
        <p:spPr>
          <a:xfrm>
            <a:off x="1903827" y="300701"/>
            <a:ext cx="8185532" cy="916153"/>
          </a:xfrm>
          <a:prstGeom prst="rect">
            <a:avLst/>
          </a:prstGeom>
        </p:spPr>
      </p:pic>
      <p:pic>
        <p:nvPicPr>
          <p:cNvPr id="2050" name="Picture 2" descr="在这里插入图片描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476302"/>
            <a:ext cx="9144000" cy="5437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33" name="矩形 32"/>
          <p:cNvSpPr/>
          <p:nvPr/>
        </p:nvSpPr>
        <p:spPr>
          <a:xfrm>
            <a:off x="-213360" y="938530"/>
            <a:ext cx="11855450" cy="5631180"/>
          </a:xfrm>
          <a:prstGeom prst="rect">
            <a:avLst/>
          </a:prstGeom>
        </p:spPr>
        <p:txBody>
          <a:bodyPr wrap="square">
            <a:spAutoFit/>
          </a:bodyPr>
          <a:lstStyle/>
          <a:p>
            <a:pPr marL="1257300" lvl="2" indent="-342900" algn="just">
              <a:lnSpc>
                <a:spcPct val="15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多路性</a:t>
            </a:r>
            <a:r>
              <a:rPr lang="zh-CN" altLang="en-US" sz="24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允许在一台主机上同时联接多台联机终端，系统按分时原则为每个用户服务。宏观上是多个用户同时工作，共享系统资源，而微观上则是每个用户作业轮流运行一个时间片。多路性即同时性，它提高了资源利用率，从而促进了计算机更广泛的应用。</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独立性</a:t>
            </a:r>
            <a:r>
              <a:rPr lang="zh-CN" altLang="en-US" sz="2400" dirty="0">
                <a:latin typeface="Times New Roman" panose="02020603050405020304" pitchFamily="18" charset="0"/>
                <a:ea typeface="微软雅黑" panose="020B0503020204020204" charset="-122"/>
                <a:cs typeface="Times New Roman" panose="02020603050405020304" pitchFamily="18" charset="0"/>
              </a:rPr>
              <a:t>：每个用户各占一个终端，彼此独立操作，互不干扰。因此用户会感觉到就象他一人独占主机。</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交互性：</a:t>
            </a:r>
            <a:r>
              <a:rPr lang="zh-CN" altLang="en-US" sz="2400" dirty="0">
                <a:latin typeface="Times New Roman" panose="02020603050405020304" pitchFamily="18" charset="0"/>
                <a:ea typeface="微软雅黑" panose="020B0503020204020204" charset="-122"/>
                <a:cs typeface="Times New Roman" panose="02020603050405020304" pitchFamily="18" charset="0"/>
              </a:rPr>
              <a:t>用户可通过终端与系统进行广泛的人机对话。用户可以请求系统提供多方面服务，如文件编辑，数据处理和资源共享等。</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及时性：</a:t>
            </a:r>
            <a:r>
              <a:rPr lang="zh-CN" altLang="en-US" sz="2400" dirty="0">
                <a:latin typeface="Times New Roman" panose="02020603050405020304" pitchFamily="18" charset="0"/>
                <a:ea typeface="微软雅黑" panose="020B0503020204020204" charset="-122"/>
                <a:cs typeface="Times New Roman" panose="02020603050405020304" pitchFamily="18" charset="0"/>
              </a:rPr>
              <a:t>用户的请求能在很短时间内获得响应，此时间间隔是以人们所能接受的等待时间来确定的，通常为</a:t>
            </a:r>
            <a:r>
              <a:rPr lang="en-US" altLang="zh-CN" sz="2400" dirty="0">
                <a:latin typeface="Times New Roman" panose="02020603050405020304" pitchFamily="18" charset="0"/>
                <a:ea typeface="微软雅黑" panose="020B0503020204020204" charset="-122"/>
                <a:cs typeface="Times New Roman" panose="02020603050405020304" pitchFamily="18" charset="0"/>
              </a:rPr>
              <a:t>1-2</a:t>
            </a:r>
            <a:r>
              <a:rPr lang="zh-CN" altLang="en-US" sz="2400" dirty="0">
                <a:latin typeface="Times New Roman" panose="02020603050405020304" pitchFamily="18" charset="0"/>
                <a:ea typeface="微软雅黑" panose="020B0503020204020204" charset="-122"/>
                <a:cs typeface="Times New Roman" panose="02020603050405020304" pitchFamily="18" charset="0"/>
              </a:rPr>
              <a:t>秒。</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168275" y="33655"/>
            <a:ext cx="1017968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Times New Roman" panose="02020603050405020304" pitchFamily="18" charset="0"/>
                <a:ea typeface="微软雅黑" panose="020B0503020204020204" charset="-122"/>
                <a:cs typeface="Times New Roman" panose="02020603050405020304" pitchFamily="18" charset="0"/>
              </a:rPr>
              <a:t>1.2.4 </a:t>
            </a:r>
            <a:r>
              <a:rPr lang="zh-CN" altLang="en-US" b="1" dirty="0">
                <a:latin typeface="Times New Roman" panose="02020603050405020304" pitchFamily="18" charset="0"/>
                <a:ea typeface="微软雅黑" panose="020B0503020204020204" charset="-122"/>
                <a:cs typeface="Times New Roman" panose="02020603050405020304" pitchFamily="18" charset="0"/>
              </a:rPr>
              <a:t>分时系统 </a:t>
            </a:r>
            <a:r>
              <a:rPr lang="en-US" altLang="zh-CN" b="1" dirty="0">
                <a:latin typeface="Times New Roman" panose="02020603050405020304" pitchFamily="18" charset="0"/>
                <a:ea typeface="微软雅黑" panose="020B0503020204020204" charset="-122"/>
                <a:cs typeface="Times New Roman" panose="02020603050405020304" pitchFamily="18" charset="0"/>
              </a:rPr>
              <a:t>Time-Sharing System</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83515" y="33655"/>
            <a:ext cx="1016444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Times New Roman" panose="02020603050405020304" pitchFamily="18" charset="0"/>
                <a:ea typeface="微软雅黑" panose="020B0503020204020204" charset="-122"/>
                <a:cs typeface="Times New Roman" panose="02020603050405020304" pitchFamily="18" charset="0"/>
              </a:rPr>
              <a:t>1.4 OS</a:t>
            </a:r>
            <a:r>
              <a:rPr lang="zh-CN" altLang="en-US" b="1" dirty="0">
                <a:latin typeface="Times New Roman" panose="02020603050405020304" pitchFamily="18" charset="0"/>
                <a:ea typeface="微软雅黑" panose="020B0503020204020204" charset="-122"/>
                <a:cs typeface="Times New Roman" panose="02020603050405020304" pitchFamily="18" charset="0"/>
              </a:rPr>
              <a:t>的主要功能</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33" name="矩形 32"/>
          <p:cNvSpPr/>
          <p:nvPr/>
        </p:nvSpPr>
        <p:spPr>
          <a:xfrm>
            <a:off x="10795" y="938530"/>
            <a:ext cx="11530330" cy="1691640"/>
          </a:xfrm>
          <a:prstGeom prst="rect">
            <a:avLst/>
          </a:prstGeom>
        </p:spPr>
        <p:txBody>
          <a:bodyPr wrap="square">
            <a:spAutoFit/>
          </a:bodyPr>
          <a:lstStyle/>
          <a:p>
            <a:pPr marL="800100" lvl="1" indent="-342900">
              <a:lnSpc>
                <a:spcPct val="150000"/>
              </a:lnSpc>
              <a:spcBef>
                <a:spcPts val="600"/>
              </a:spcBef>
              <a:spcAft>
                <a:spcPts val="600"/>
              </a:spcAft>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引入</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OS</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的目的：管理资源、提供接口</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有条不紊地、高效地运行，提高系统资源的利用率和吞吐量</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方便用户的使用</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5" name="组合 4"/>
          <p:cNvGrpSpPr/>
          <p:nvPr/>
        </p:nvGrpSpPr>
        <p:grpSpPr>
          <a:xfrm>
            <a:off x="8229862" y="184665"/>
            <a:ext cx="3649718" cy="611540"/>
            <a:chOff x="5494282" y="112021"/>
            <a:chExt cx="3649718" cy="611540"/>
          </a:xfrm>
        </p:grpSpPr>
        <p:pic>
          <p:nvPicPr>
            <p:cNvPr id="6"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9" name="图示 8"/>
          <p:cNvGraphicFramePr/>
          <p:nvPr/>
        </p:nvGraphicFramePr>
        <p:xfrm>
          <a:off x="2351599" y="2389519"/>
          <a:ext cx="7819747" cy="439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p:cNvSpPr txBox="1"/>
          <p:nvPr/>
        </p:nvSpPr>
        <p:spPr>
          <a:xfrm>
            <a:off x="5443385" y="4036892"/>
            <a:ext cx="1636172" cy="954107"/>
          </a:xfrm>
          <a:prstGeom prst="rect">
            <a:avLst/>
          </a:prstGeom>
          <a:noFill/>
        </p:spPr>
        <p:txBody>
          <a:bodyPr wrap="square">
            <a:spAutoFit/>
          </a:bodyPr>
          <a:lstStyle/>
          <a:p>
            <a:pPr algn="ctr"/>
            <a:r>
              <a:rPr lang="en-US" altLang="zh-CN" sz="2800" b="1" dirty="0">
                <a:latin typeface="Times New Roman" panose="02020603050405020304" pitchFamily="18" charset="0"/>
                <a:ea typeface="微软雅黑" panose="020B0503020204020204" charset="-122"/>
                <a:cs typeface="Times New Roman" panose="02020603050405020304" pitchFamily="18" charset="0"/>
              </a:rPr>
              <a:t>OS</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2800" b="1" dirty="0">
                <a:latin typeface="Times New Roman" panose="02020603050405020304" pitchFamily="18" charset="0"/>
                <a:ea typeface="微软雅黑" panose="020B0503020204020204" charset="-122"/>
                <a:cs typeface="Times New Roman" panose="02020603050405020304" pitchFamily="18" charset="0"/>
              </a:rPr>
              <a:t>功能</a:t>
            </a:r>
            <a:endParaRPr lang="zh-CN" altLang="en-US" sz="28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14630" y="33655"/>
            <a:ext cx="1013333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600" b="1" dirty="0">
                <a:latin typeface="Times New Roman" panose="02020603050405020304" pitchFamily="18" charset="0"/>
                <a:ea typeface="微软雅黑" panose="020B0503020204020204" charset="-122"/>
                <a:cs typeface="Times New Roman" panose="02020603050405020304" pitchFamily="18" charset="0"/>
              </a:rPr>
              <a:t>1.5.4</a:t>
            </a:r>
            <a:r>
              <a:rPr lang="zh-CN" altLang="en-US" sz="3600" b="1" dirty="0">
                <a:latin typeface="Times New Roman" panose="02020603050405020304" pitchFamily="18" charset="0"/>
                <a:ea typeface="微软雅黑" panose="020B0503020204020204" charset="-122"/>
                <a:cs typeface="Times New Roman" panose="02020603050405020304" pitchFamily="18" charset="0"/>
              </a:rPr>
              <a:t> 微内核</a:t>
            </a:r>
            <a:r>
              <a:rPr lang="en-US" altLang="zh-CN" sz="3600" b="1" dirty="0">
                <a:latin typeface="Times New Roman" panose="02020603050405020304" pitchFamily="18" charset="0"/>
                <a:ea typeface="微软雅黑" panose="020B0503020204020204" charset="-122"/>
                <a:cs typeface="Times New Roman" panose="02020603050405020304" pitchFamily="18" charset="0"/>
              </a:rPr>
              <a:t>OS</a:t>
            </a:r>
            <a:r>
              <a:rPr lang="zh-CN" altLang="en-US" sz="3600" b="1" dirty="0">
                <a:latin typeface="Times New Roman" panose="02020603050405020304" pitchFamily="18" charset="0"/>
                <a:ea typeface="微软雅黑" panose="020B0503020204020204" charset="-122"/>
                <a:cs typeface="Times New Roman" panose="02020603050405020304" pitchFamily="18" charset="0"/>
              </a:rPr>
              <a:t>结构</a:t>
            </a:r>
            <a:endParaRPr lang="zh-CN" altLang="en-US" sz="36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33" name="矩形 32"/>
          <p:cNvSpPr/>
          <p:nvPr/>
        </p:nvSpPr>
        <p:spPr>
          <a:xfrm>
            <a:off x="-584835" y="995680"/>
            <a:ext cx="12750165" cy="5614670"/>
          </a:xfrm>
          <a:prstGeom prst="rect">
            <a:avLst/>
          </a:prstGeom>
        </p:spPr>
        <p:txBody>
          <a:bodyPr wrap="square">
            <a:noAutofit/>
          </a:bodyPr>
          <a:lstStyle/>
          <a:p>
            <a:pPr marL="1257300" lvl="2" indent="-342900">
              <a:lnSpc>
                <a:spcPct val="100000"/>
              </a:lnSpc>
              <a:spcBef>
                <a:spcPts val="0"/>
              </a:spcBef>
              <a:spcAft>
                <a:spcPts val="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设计目的：</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100000"/>
              </a:lnSpc>
              <a:spcBef>
                <a:spcPts val="0"/>
              </a:spcBef>
              <a:spcAft>
                <a:spcPts val="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提高</a:t>
            </a:r>
            <a:r>
              <a:rPr lang="en-US" altLang="zh-CN" sz="2400" dirty="0">
                <a:latin typeface="Times New Roman" panose="02020603050405020304" pitchFamily="18" charset="0"/>
                <a:ea typeface="微软雅黑" panose="020B0503020204020204" charset="-122"/>
                <a:cs typeface="Times New Roman" panose="02020603050405020304" pitchFamily="18" charset="0"/>
              </a:rPr>
              <a:t>OS</a:t>
            </a:r>
            <a:r>
              <a:rPr lang="zh-CN" altLang="en-US" sz="2400" dirty="0">
                <a:latin typeface="Times New Roman" panose="02020603050405020304" pitchFamily="18" charset="0"/>
                <a:ea typeface="微软雅黑" panose="020B0503020204020204" charset="-122"/>
                <a:cs typeface="Times New Roman" panose="02020603050405020304" pitchFamily="18" charset="0"/>
              </a:rPr>
              <a:t>的正确性、灵活性、易维护性、可扩充性</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nSpc>
                <a:spcPct val="100000"/>
              </a:lnSpc>
              <a:spcBef>
                <a:spcPts val="0"/>
              </a:spcBef>
              <a:spcAft>
                <a:spcPts val="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基本概念</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10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足够小的内核</a:t>
            </a: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2171700" lvl="4" indent="-342900">
              <a:lnSpc>
                <a:spcPct val="100000"/>
              </a:lnSpc>
              <a:spcBef>
                <a:spcPts val="0"/>
              </a:spcBef>
              <a:spcAft>
                <a:spcPts val="0"/>
              </a:spcAft>
              <a:buFont typeface="Arial" panose="020B0604020202020204" pitchFamily="34" charset="0"/>
              <a:buChar char="•"/>
            </a:pPr>
            <a:r>
              <a:rPr lang="zh-CN" altLang="en-US" sz="2000" dirty="0">
                <a:latin typeface="Times New Roman" panose="02020603050405020304" pitchFamily="18" charset="0"/>
                <a:ea typeface="微软雅黑" panose="020B0503020204020204" charset="-122"/>
                <a:cs typeface="Times New Roman" panose="02020603050405020304" pitchFamily="18" charset="0"/>
              </a:rPr>
              <a:t>将操作系统中最基本的部分放入微内核，如与硬件处理紧密相关的部分、一些较基本的功能、客户和服务器之间的通信</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10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基于客户</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服务器模式</a:t>
            </a: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2171700" lvl="4" indent="-342900">
              <a:lnSpc>
                <a:spcPct val="100000"/>
              </a:lnSpc>
              <a:spcBef>
                <a:spcPts val="0"/>
              </a:spcBef>
              <a:spcAft>
                <a:spcPts val="0"/>
              </a:spcAft>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OS绝大部分功能都放在微内核外面的一组服务器(进程)中实现，运行在用户态</a:t>
            </a:r>
            <a:endPar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00000"/>
              </a:lnSpc>
              <a:spcBef>
                <a:spcPts val="0"/>
              </a:spcBef>
              <a:spcAft>
                <a:spcPts val="0"/>
              </a:spcAft>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客户与服务器之间借助微内核提供的消息传递机制来实现信息交互</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lnSpc>
                <a:spcPct val="100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应用</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“机制与策略分离”原理</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2171700" lvl="4" indent="-342900">
              <a:lnSpc>
                <a:spcPct val="100000"/>
              </a:lnSpc>
              <a:spcBef>
                <a:spcPts val="0"/>
              </a:spcBef>
              <a:spcAft>
                <a:spcPts val="0"/>
              </a:spcAft>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机制</a:t>
            </a:r>
            <a:r>
              <a:rPr lang="en-US" altLang="zh-CN" sz="2400" dirty="0">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实现某一功能具体执行机构；策略</a:t>
            </a:r>
            <a:r>
              <a:rPr lang="en-US" altLang="zh-CN" sz="2400" dirty="0">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机制基础上实现功能优化</a:t>
            </a:r>
            <a:endPar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00000"/>
              </a:lnSpc>
              <a:spcBef>
                <a:spcPts val="0"/>
              </a:spcBef>
              <a:spcAft>
                <a:spcPts val="0"/>
              </a:spcAft>
              <a:buFont typeface="Arial" panose="020B0604020202020204" pitchFamily="34" charset="0"/>
              <a:buChar char="•"/>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在微内核系统中，机制放在微内核中，内核足够小</a:t>
            </a:r>
            <a:endPar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00000"/>
              </a:lnSpc>
              <a:spcBef>
                <a:spcPts val="0"/>
              </a:spcBef>
              <a:spcAft>
                <a:spcPts val="0"/>
              </a:spcAft>
              <a:buFont typeface="Wingdings" panose="05000000000000000000" pitchFamily="2" charset="2"/>
              <a:buChar char="Ø"/>
            </a:pPr>
            <a:r>
              <a:rPr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面向对象技术</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2171700" lvl="4" indent="-342900">
              <a:lnSpc>
                <a:spcPct val="100000"/>
              </a:lnSpc>
              <a:spcBef>
                <a:spcPts val="0"/>
              </a:spcBef>
              <a:spcAft>
                <a:spcPts val="0"/>
              </a:spcAft>
              <a:buFont typeface="Arial" panose="020B0604020202020204" pitchFamily="34" charset="0"/>
              <a:buChar char="•"/>
            </a:pP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抽象</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隐蔽</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：控制系统复杂性</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2171700" lvl="4" indent="-342900">
              <a:lnSpc>
                <a:spcPct val="100000"/>
              </a:lnSpc>
              <a:spcBef>
                <a:spcPts val="0"/>
              </a:spcBef>
              <a:spcAft>
                <a:spcPts val="0"/>
              </a:spcAft>
              <a:buFont typeface="Arial" panose="020B0604020202020204" pitchFamily="34" charset="0"/>
              <a:buChar char="•"/>
            </a:pP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对象</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封装</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继承</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：确保系统正确性、可靠性、易修改性、易扩展性</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5584825" y="713105"/>
            <a:ext cx="6386195" cy="5954395"/>
          </a:xfrm>
          <a:prstGeom prst="rect">
            <a:avLst/>
          </a:prstGeom>
          <a:noFill/>
          <a:ln w="9525">
            <a:noFill/>
          </a:ln>
        </p:spPr>
      </p:pic>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3175" y="33655"/>
            <a:ext cx="1035113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600" b="1" dirty="0">
                <a:latin typeface="Times New Roman" panose="02020603050405020304" pitchFamily="18" charset="0"/>
                <a:ea typeface="微软雅黑" panose="020B0503020204020204" charset="-122"/>
                <a:cs typeface="Times New Roman" panose="02020603050405020304" pitchFamily="18" charset="0"/>
              </a:rPr>
              <a:t>1.5.4</a:t>
            </a:r>
            <a:r>
              <a:rPr lang="zh-CN" altLang="en-US" sz="3600" b="1" dirty="0">
                <a:latin typeface="Times New Roman" panose="02020603050405020304" pitchFamily="18" charset="0"/>
                <a:ea typeface="微软雅黑" panose="020B0503020204020204" charset="-122"/>
                <a:cs typeface="Times New Roman" panose="02020603050405020304" pitchFamily="18" charset="0"/>
              </a:rPr>
              <a:t> 微内核</a:t>
            </a:r>
            <a:r>
              <a:rPr lang="en-US" altLang="zh-CN" sz="3600" b="1" dirty="0">
                <a:latin typeface="Times New Roman" panose="02020603050405020304" pitchFamily="18" charset="0"/>
                <a:ea typeface="微软雅黑" panose="020B0503020204020204" charset="-122"/>
                <a:cs typeface="Times New Roman" panose="02020603050405020304" pitchFamily="18" charset="0"/>
              </a:rPr>
              <a:t>OS</a:t>
            </a:r>
            <a:r>
              <a:rPr lang="zh-CN" altLang="en-US" sz="3600" b="1" dirty="0">
                <a:latin typeface="Times New Roman" panose="02020603050405020304" pitchFamily="18" charset="0"/>
                <a:ea typeface="微软雅黑" panose="020B0503020204020204" charset="-122"/>
                <a:cs typeface="Times New Roman" panose="02020603050405020304" pitchFamily="18" charset="0"/>
              </a:rPr>
              <a:t>结构</a:t>
            </a:r>
            <a:endParaRPr lang="zh-CN" altLang="en-US" sz="36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33" name="矩形 32"/>
          <p:cNvSpPr/>
          <p:nvPr/>
        </p:nvSpPr>
        <p:spPr>
          <a:xfrm>
            <a:off x="-8255" y="1102360"/>
            <a:ext cx="10484485" cy="6216015"/>
          </a:xfrm>
          <a:prstGeom prst="rect">
            <a:avLst/>
          </a:prstGeom>
        </p:spPr>
        <p:txBody>
          <a:bodyPr wrap="square">
            <a:spAutoFit/>
          </a:bodyPr>
          <a:lstStyle/>
          <a:p>
            <a:pPr marL="1257300" lvl="2" indent="-342900">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基本功能：</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进程</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线程管理</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低级存储器管理</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中断和陷入处理</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优势分析：</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提高了系统的可扩展性 </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增强了系统的可靠性</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可移植性强</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提供了对分布式系统的支持</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714500" lvl="3" indent="-342900">
              <a:spcBef>
                <a:spcPts val="600"/>
              </a:spcBef>
              <a:spcAft>
                <a:spcPts val="600"/>
              </a:spcAft>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融入了面向对象技术</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存在问题分析：</a:t>
            </a:r>
            <a:r>
              <a:rPr lang="zh-CN" altLang="en-US" sz="2400" dirty="0">
                <a:latin typeface="Times New Roman" panose="02020603050405020304" pitchFamily="18" charset="0"/>
                <a:ea typeface="微软雅黑" panose="020B0503020204020204" charset="-122"/>
                <a:cs typeface="Times New Roman" panose="02020603050405020304" pitchFamily="18" charset="0"/>
              </a:rPr>
              <a:t>运行效率降低</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lvl="3">
              <a:spcBef>
                <a:spcPts val="600"/>
              </a:spcBef>
              <a:spcAft>
                <a:spcPts val="600"/>
              </a:spcAft>
            </a:pP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0"/>
            <a:ext cx="12192635" cy="6734810"/>
            <a:chOff x="-28419" y="1"/>
            <a:chExt cx="9227243" cy="6734729"/>
          </a:xfrm>
        </p:grpSpPr>
        <p:pic>
          <p:nvPicPr>
            <p:cNvPr id="3076" name="Picture 4" descr="Types of Operating System - Top 10 Popular Operat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6" y="1"/>
              <a:ext cx="9144000" cy="61656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8943" y="2521951"/>
              <a:ext cx="4412121" cy="2068057"/>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文本框 10"/>
          <p:cNvSpPr txBox="1"/>
          <p:nvPr/>
        </p:nvSpPr>
        <p:spPr>
          <a:xfrm>
            <a:off x="3796937" y="2427187"/>
            <a:ext cx="4865914" cy="2122805"/>
          </a:xfrm>
          <a:prstGeom prst="rect">
            <a:avLst/>
          </a:prstGeom>
          <a:noFill/>
        </p:spPr>
        <p:txBody>
          <a:bodyPr wrap="square">
            <a:spAutoFit/>
          </a:bodyPr>
          <a:lstStyle/>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第二章</a:t>
            </a:r>
            <a:endParaRPr lang="en-US" altLang="zh-CN"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进程的描述和控制</a:t>
            </a:r>
            <a:endPar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3020907" y="1001364"/>
          <a:ext cx="7335520" cy="56277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星形: 五角 9"/>
          <p:cNvSpPr/>
          <p:nvPr/>
        </p:nvSpPr>
        <p:spPr>
          <a:xfrm>
            <a:off x="9675470" y="3178831"/>
            <a:ext cx="535754" cy="500776"/>
          </a:xfrm>
          <a:prstGeom prst="star5">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星形: 五角 14"/>
          <p:cNvSpPr/>
          <p:nvPr/>
        </p:nvSpPr>
        <p:spPr>
          <a:xfrm>
            <a:off x="9675470" y="3886651"/>
            <a:ext cx="535754" cy="500776"/>
          </a:xfrm>
          <a:prstGeom prst="star5">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58875" y="1061085"/>
            <a:ext cx="1273175" cy="5507990"/>
          </a:xfrm>
          <a:prstGeom prst="rect">
            <a:avLst/>
          </a:prstGeom>
          <a:noFill/>
        </p:spPr>
        <p:txBody>
          <a:bodyPr wrap="square">
            <a:spAutoFit/>
          </a:bodyPr>
          <a:lstStyle/>
          <a:p>
            <a:pPr algn="ctr">
              <a:lnSpc>
                <a:spcPct val="100000"/>
              </a:lnSpc>
            </a:pPr>
            <a:r>
              <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进程的描述和控制</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4" name="组合 3"/>
          <p:cNvGrpSpPr/>
          <p:nvPr/>
        </p:nvGrpSpPr>
        <p:grpSpPr>
          <a:xfrm>
            <a:off x="222877" y="20323"/>
            <a:ext cx="11844509" cy="857103"/>
            <a:chOff x="222877" y="20323"/>
            <a:chExt cx="11844509" cy="857103"/>
          </a:xfrm>
        </p:grpSpPr>
        <p:sp>
          <p:nvSpPr>
            <p:cNvPr id="5" name="文本框 4"/>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6" name="组合 5"/>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p:cNvPicPr>
              <a:picLocks noChangeAspect="1"/>
            </p:cNvPicPr>
            <p:nvPr/>
          </p:nvPicPr>
          <p:blipFill rotWithShape="1">
            <a:blip r:embed="rId7"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
        <p:nvSpPr>
          <p:cNvPr id="11" name="星形: 五角 9"/>
          <p:cNvSpPr/>
          <p:nvPr/>
        </p:nvSpPr>
        <p:spPr>
          <a:xfrm>
            <a:off x="9675470" y="1782466"/>
            <a:ext cx="535754" cy="500776"/>
          </a:xfrm>
          <a:prstGeom prst="star5">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星形: 五角 14"/>
          <p:cNvSpPr/>
          <p:nvPr/>
        </p:nvSpPr>
        <p:spPr>
          <a:xfrm>
            <a:off x="9675470" y="2490286"/>
            <a:ext cx="535754" cy="500776"/>
          </a:xfrm>
          <a:prstGeom prst="star5">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星形: 五角 14"/>
          <p:cNvSpPr/>
          <p:nvPr/>
        </p:nvSpPr>
        <p:spPr>
          <a:xfrm>
            <a:off x="9675470" y="5990406"/>
            <a:ext cx="535754" cy="500776"/>
          </a:xfrm>
          <a:prstGeom prst="star5">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85776" y="928874"/>
            <a:ext cx="8540749" cy="629920"/>
          </a:xfrm>
          <a:prstGeom prst="rect">
            <a:avLst/>
          </a:prstGeom>
        </p:spPr>
        <p:txBody>
          <a:bodyPr wrap="square">
            <a:spAutoFit/>
          </a:bodyPr>
          <a:lstStyle/>
          <a:p>
            <a:pPr marL="285750" indent="-285750" algn="just">
              <a:lnSpc>
                <a:spcPct val="125000"/>
              </a:lnSpc>
              <a:spcAft>
                <a:spcPts val="600"/>
              </a:spcAft>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进程的特征</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 name="AutoShape 5"/>
          <p:cNvSpPr>
            <a:spLocks noChangeArrowheads="1"/>
          </p:cNvSpPr>
          <p:nvPr/>
        </p:nvSpPr>
        <p:spPr bwMode="blackWhite">
          <a:xfrm>
            <a:off x="485715" y="1696311"/>
            <a:ext cx="766513" cy="746339"/>
          </a:xfrm>
          <a:prstGeom prst="roundRect">
            <a:avLst>
              <a:gd name="adj" fmla="val 9106"/>
            </a:avLst>
          </a:prstGeom>
          <a:solidFill>
            <a:srgbClr val="C00000"/>
          </a:solidFill>
          <a:ln w="25400">
            <a:solidFill>
              <a:srgbClr val="C00000"/>
            </a:solidFill>
            <a:round/>
          </a:ln>
          <a:effectLst/>
        </p:spPr>
        <p:txBody>
          <a:bodyPr wrap="square" anchor="ctr" anchorCtr="0">
            <a:spAutoFit/>
          </a:bodyPr>
          <a:lstStyle/>
          <a:p>
            <a:pPr algn="ctr" eaLnBrk="0" hangingPunct="0">
              <a:spcBef>
                <a:spcPct val="0"/>
              </a:spcBef>
              <a:spcAft>
                <a:spcPct val="0"/>
              </a:spcAft>
              <a:buClrTx/>
              <a:buSzTx/>
              <a:buFontTx/>
              <a:buNone/>
            </a:pPr>
            <a:r>
              <a:rPr lang="zh-CN" altLang="en-US" sz="2000" b="1" dirty="0">
                <a:solidFill>
                  <a:schemeClr val="bg1"/>
                </a:solidFill>
                <a:ea typeface="楷体_GB2312" charset="0"/>
                <a:cs typeface="楷体_GB2312" charset="0"/>
              </a:rPr>
              <a:t>结构性</a:t>
            </a:r>
            <a:endParaRPr lang="en-US" altLang="zh-CN" sz="2000" b="1" dirty="0">
              <a:solidFill>
                <a:schemeClr val="bg1"/>
              </a:solidFill>
              <a:ea typeface="楷体_GB2312" charset="0"/>
              <a:cs typeface="楷体_GB2312" charset="0"/>
            </a:endParaRPr>
          </a:p>
        </p:txBody>
      </p:sp>
      <p:sp>
        <p:nvSpPr>
          <p:cNvPr id="10" name="AutoShape 5"/>
          <p:cNvSpPr>
            <a:spLocks noChangeArrowheads="1"/>
          </p:cNvSpPr>
          <p:nvPr/>
        </p:nvSpPr>
        <p:spPr bwMode="blackWhite">
          <a:xfrm>
            <a:off x="485715" y="3806725"/>
            <a:ext cx="766513" cy="746339"/>
          </a:xfrm>
          <a:prstGeom prst="roundRect">
            <a:avLst>
              <a:gd name="adj" fmla="val 9106"/>
            </a:avLst>
          </a:prstGeom>
          <a:solidFill>
            <a:srgbClr val="C00000"/>
          </a:solidFill>
          <a:ln w="25400">
            <a:solidFill>
              <a:srgbClr val="C00000"/>
            </a:solidFill>
            <a:round/>
          </a:ln>
          <a:effectLst/>
        </p:spPr>
        <p:txBody>
          <a:bodyPr wrap="square" anchor="ctr" anchorCtr="0">
            <a:spAutoFit/>
          </a:bodyPr>
          <a:lstStyle/>
          <a:p>
            <a:pPr algn="ctr" eaLnBrk="0" hangingPunct="0">
              <a:spcBef>
                <a:spcPct val="0"/>
              </a:spcBef>
              <a:spcAft>
                <a:spcPct val="0"/>
              </a:spcAft>
              <a:buClrTx/>
              <a:buSzTx/>
              <a:buFontTx/>
              <a:buNone/>
            </a:pPr>
            <a:r>
              <a:rPr lang="zh-CN" altLang="en-US" sz="2000" b="1" dirty="0">
                <a:solidFill>
                  <a:schemeClr val="bg1"/>
                </a:solidFill>
                <a:ea typeface="楷体_GB2312" charset="0"/>
                <a:cs typeface="楷体_GB2312" charset="0"/>
              </a:rPr>
              <a:t>并发性</a:t>
            </a:r>
            <a:endParaRPr lang="en-US" altLang="zh-CN" sz="2000" b="1" dirty="0">
              <a:solidFill>
                <a:schemeClr val="bg1"/>
              </a:solidFill>
              <a:ea typeface="楷体_GB2312" charset="0"/>
              <a:cs typeface="楷体_GB2312" charset="0"/>
            </a:endParaRPr>
          </a:p>
        </p:txBody>
      </p:sp>
      <p:sp>
        <p:nvSpPr>
          <p:cNvPr id="15" name="AutoShape 5"/>
          <p:cNvSpPr>
            <a:spLocks noChangeArrowheads="1"/>
          </p:cNvSpPr>
          <p:nvPr/>
        </p:nvSpPr>
        <p:spPr bwMode="blackWhite">
          <a:xfrm>
            <a:off x="485715" y="4861932"/>
            <a:ext cx="766513" cy="746339"/>
          </a:xfrm>
          <a:prstGeom prst="roundRect">
            <a:avLst>
              <a:gd name="adj" fmla="val 9106"/>
            </a:avLst>
          </a:prstGeom>
          <a:solidFill>
            <a:srgbClr val="C00000"/>
          </a:solidFill>
          <a:ln w="25400">
            <a:solidFill>
              <a:srgbClr val="C00000"/>
            </a:solidFill>
            <a:round/>
          </a:ln>
          <a:effectLst/>
        </p:spPr>
        <p:txBody>
          <a:bodyPr wrap="square" anchor="ctr" anchorCtr="0">
            <a:spAutoFit/>
          </a:bodyPr>
          <a:lstStyle/>
          <a:p>
            <a:pPr algn="ctr" eaLnBrk="0" hangingPunct="0">
              <a:spcBef>
                <a:spcPct val="0"/>
              </a:spcBef>
              <a:spcAft>
                <a:spcPct val="0"/>
              </a:spcAft>
              <a:buClrTx/>
              <a:buSzTx/>
              <a:buFontTx/>
              <a:buNone/>
            </a:pPr>
            <a:r>
              <a:rPr lang="zh-CN" altLang="en-US" sz="2000" b="1" dirty="0">
                <a:solidFill>
                  <a:schemeClr val="bg1"/>
                </a:solidFill>
                <a:ea typeface="楷体_GB2312" charset="0"/>
                <a:cs typeface="楷体_GB2312" charset="0"/>
              </a:rPr>
              <a:t>独立性</a:t>
            </a:r>
            <a:endParaRPr lang="en-US" altLang="zh-CN" sz="2000" b="1" dirty="0">
              <a:solidFill>
                <a:schemeClr val="bg1"/>
              </a:solidFill>
              <a:ea typeface="楷体_GB2312" charset="0"/>
              <a:cs typeface="楷体_GB2312" charset="0"/>
            </a:endParaRPr>
          </a:p>
        </p:txBody>
      </p:sp>
      <p:sp>
        <p:nvSpPr>
          <p:cNvPr id="16" name="AutoShape 5"/>
          <p:cNvSpPr>
            <a:spLocks noChangeArrowheads="1"/>
          </p:cNvSpPr>
          <p:nvPr/>
        </p:nvSpPr>
        <p:spPr bwMode="blackWhite">
          <a:xfrm>
            <a:off x="485715" y="5917140"/>
            <a:ext cx="766513" cy="746339"/>
          </a:xfrm>
          <a:prstGeom prst="roundRect">
            <a:avLst>
              <a:gd name="adj" fmla="val 9106"/>
            </a:avLst>
          </a:prstGeom>
          <a:solidFill>
            <a:srgbClr val="C00000"/>
          </a:solidFill>
          <a:ln w="25400">
            <a:solidFill>
              <a:srgbClr val="C00000"/>
            </a:solidFill>
            <a:round/>
          </a:ln>
          <a:effectLst/>
        </p:spPr>
        <p:txBody>
          <a:bodyPr wrap="square" anchor="ctr" anchorCtr="0">
            <a:spAutoFit/>
          </a:bodyPr>
          <a:lstStyle/>
          <a:p>
            <a:pPr algn="ctr" eaLnBrk="0" hangingPunct="0">
              <a:spcBef>
                <a:spcPct val="0"/>
              </a:spcBef>
              <a:spcAft>
                <a:spcPct val="0"/>
              </a:spcAft>
              <a:buClrTx/>
              <a:buSzTx/>
              <a:buFontTx/>
              <a:buNone/>
            </a:pPr>
            <a:r>
              <a:rPr lang="zh-CN" altLang="en-US" sz="2000" b="1" dirty="0">
                <a:solidFill>
                  <a:schemeClr val="bg1"/>
                </a:solidFill>
                <a:ea typeface="楷体_GB2312" charset="0"/>
                <a:cs typeface="楷体_GB2312" charset="0"/>
              </a:rPr>
              <a:t>异步性</a:t>
            </a:r>
            <a:endParaRPr lang="en-US" altLang="zh-CN" sz="2000" b="1" dirty="0">
              <a:solidFill>
                <a:schemeClr val="bg1"/>
              </a:solidFill>
              <a:ea typeface="楷体_GB2312" charset="0"/>
              <a:cs typeface="楷体_GB2312" charset="0"/>
            </a:endParaRPr>
          </a:p>
        </p:txBody>
      </p:sp>
      <p:sp>
        <p:nvSpPr>
          <p:cNvPr id="18" name="圆角矩形 4"/>
          <p:cNvSpPr/>
          <p:nvPr/>
        </p:nvSpPr>
        <p:spPr>
          <a:xfrm>
            <a:off x="1287780" y="2737200"/>
            <a:ext cx="10006965" cy="755650"/>
          </a:xfrm>
          <a:prstGeom prst="rect">
            <a:avLst/>
          </a:prstGeom>
          <a:solidFill>
            <a:schemeClr val="bg1"/>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lvl="0" algn="l" defTabSz="889000">
              <a:lnSpc>
                <a:spcPts val="2700"/>
              </a:lnSpc>
              <a:spcAft>
                <a:spcPct val="35000"/>
              </a:spcAft>
            </a:pPr>
            <a:r>
              <a:rPr lang="zh-CN" altLang="en-US" kern="1200" dirty="0">
                <a:solidFill>
                  <a:srgbClr val="C00000"/>
                </a:solidFill>
                <a:latin typeface="微软雅黑" panose="020B0503020204020204" charset="-122"/>
                <a:ea typeface="微软雅黑" panose="020B0503020204020204" charset="-122"/>
                <a:cs typeface="微软雅黑" panose="020B0503020204020204" charset="-122"/>
              </a:rPr>
              <a:t>最基本特征</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，是程序执行过程，有一定的</a:t>
            </a:r>
            <a:r>
              <a:rPr lang="zh-CN" altLang="en-US" dirty="0">
                <a:solidFill>
                  <a:srgbClr val="C00000"/>
                </a:solidFill>
                <a:latin typeface="微软雅黑" panose="020B0503020204020204" charset="-122"/>
                <a:ea typeface="微软雅黑" panose="020B0503020204020204" charset="-122"/>
              </a:rPr>
              <a:t>生命期</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：由创建而产生、由调度而</a:t>
            </a:r>
            <a:r>
              <a:rPr lang="zh-CN" altLang="en-US" dirty="0">
                <a:solidFill>
                  <a:srgbClr val="C00000"/>
                </a:solidFill>
                <a:latin typeface="微软雅黑" panose="020B0503020204020204" charset="-122"/>
                <a:ea typeface="微软雅黑" panose="020B0503020204020204" charset="-122"/>
              </a:rPr>
              <a:t>执行</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，因得不到资源而</a:t>
            </a:r>
            <a:r>
              <a:rPr lang="zh-CN" altLang="en-US" dirty="0">
                <a:solidFill>
                  <a:srgbClr val="C00000"/>
                </a:solidFill>
                <a:latin typeface="微软雅黑" panose="020B0503020204020204" charset="-122"/>
                <a:ea typeface="微软雅黑" panose="020B0503020204020204" charset="-122"/>
              </a:rPr>
              <a:t>暂停</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，由</a:t>
            </a:r>
            <a:r>
              <a:rPr lang="zh-CN" altLang="en-US" dirty="0">
                <a:solidFill>
                  <a:srgbClr val="C00000"/>
                </a:solidFill>
                <a:latin typeface="微软雅黑" panose="020B0503020204020204" charset="-122"/>
                <a:ea typeface="微软雅黑" panose="020B0503020204020204" charset="-122"/>
              </a:rPr>
              <a:t>撤消</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而死亡。而程序是静态的，它是存放在介质上一组有序指令的集合，无运动的含义。</a:t>
            </a:r>
            <a:endParaRPr lang="zh-CN" altLang="en-US" kern="1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9" name="圆角矩形 4"/>
          <p:cNvSpPr/>
          <p:nvPr/>
        </p:nvSpPr>
        <p:spPr>
          <a:xfrm>
            <a:off x="1287780" y="3797015"/>
            <a:ext cx="10006965" cy="755650"/>
          </a:xfrm>
          <a:prstGeom prst="rect">
            <a:avLst/>
          </a:prstGeom>
          <a:solidFill>
            <a:schemeClr val="bg1"/>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lvl="0" algn="l" defTabSz="889000">
              <a:lnSpc>
                <a:spcPts val="2700"/>
              </a:lnSpc>
              <a:spcAft>
                <a:spcPct val="35000"/>
              </a:spcAft>
            </a:pP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进程的</a:t>
            </a:r>
            <a:r>
              <a:rPr lang="zh-CN" altLang="en-US" dirty="0">
                <a:solidFill>
                  <a:srgbClr val="C00000"/>
                </a:solidFill>
                <a:latin typeface="微软雅黑" panose="020B0503020204020204" charset="-122"/>
                <a:ea typeface="微软雅黑" panose="020B0503020204020204" charset="-122"/>
              </a:rPr>
              <a:t>重要特征</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，也是</a:t>
            </a:r>
            <a:r>
              <a:rPr lang="en-US" altLang="zh-CN" kern="1200" dirty="0">
                <a:solidFill>
                  <a:schemeClr val="tx1"/>
                </a:solidFill>
                <a:latin typeface="微软雅黑" panose="020B0503020204020204" charset="-122"/>
                <a:ea typeface="微软雅黑" panose="020B0503020204020204" charset="-122"/>
                <a:cs typeface="微软雅黑" panose="020B0503020204020204" charset="-122"/>
              </a:rPr>
              <a:t>OS</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的重要特征。指多个</a:t>
            </a:r>
            <a:r>
              <a:rPr lang="zh-CN" altLang="en-US" dirty="0">
                <a:solidFill>
                  <a:srgbClr val="C00000"/>
                </a:solidFill>
                <a:latin typeface="微软雅黑" panose="020B0503020204020204" charset="-122"/>
                <a:ea typeface="微软雅黑" panose="020B0503020204020204" charset="-122"/>
              </a:rPr>
              <a:t>进程实体</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同存于内存中，能在一段时间内</a:t>
            </a:r>
            <a:r>
              <a:rPr lang="zh-CN" altLang="en-US" dirty="0">
                <a:solidFill>
                  <a:srgbClr val="C00000"/>
                </a:solidFill>
                <a:latin typeface="微软雅黑" panose="020B0503020204020204" charset="-122"/>
                <a:ea typeface="微软雅黑" panose="020B0503020204020204" charset="-122"/>
              </a:rPr>
              <a:t>同时运行</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。而程序（没有建立</a:t>
            </a:r>
            <a:r>
              <a:rPr lang="en-US" altLang="zh-CN" kern="1200" dirty="0">
                <a:solidFill>
                  <a:schemeClr val="tx1"/>
                </a:solidFill>
                <a:latin typeface="微软雅黑" panose="020B0503020204020204" charset="-122"/>
                <a:ea typeface="微软雅黑" panose="020B0503020204020204" charset="-122"/>
                <a:cs typeface="微软雅黑" panose="020B0503020204020204" charset="-122"/>
              </a:rPr>
              <a:t>PCB</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）是不能并发执行。</a:t>
            </a:r>
            <a:endParaRPr lang="zh-CN" altLang="en-US" kern="1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1" name="圆角矩形 4"/>
          <p:cNvSpPr/>
          <p:nvPr/>
        </p:nvSpPr>
        <p:spPr>
          <a:xfrm>
            <a:off x="1287780" y="4856830"/>
            <a:ext cx="10006965" cy="755650"/>
          </a:xfrm>
          <a:prstGeom prst="rect">
            <a:avLst/>
          </a:prstGeom>
          <a:solidFill>
            <a:schemeClr val="bg1"/>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lvl="0" algn="l" defTabSz="889000">
              <a:lnSpc>
                <a:spcPts val="2700"/>
              </a:lnSpc>
              <a:spcAft>
                <a:spcPct val="35000"/>
              </a:spcAft>
            </a:pP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进程是一个能独立运行的</a:t>
            </a:r>
            <a:r>
              <a:rPr lang="zh-CN" altLang="en-US" dirty="0">
                <a:solidFill>
                  <a:srgbClr val="C00000"/>
                </a:solidFill>
                <a:latin typeface="微软雅黑" panose="020B0503020204020204" charset="-122"/>
                <a:ea typeface="微软雅黑" panose="020B0503020204020204" charset="-122"/>
              </a:rPr>
              <a:t>基本单位</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，即是一个独立获得资源和独立调度的单位，而未简历</a:t>
            </a:r>
            <a:r>
              <a:rPr lang="en-US" altLang="zh-CN" kern="1200" dirty="0">
                <a:solidFill>
                  <a:schemeClr val="tx1"/>
                </a:solidFill>
                <a:latin typeface="微软雅黑" panose="020B0503020204020204" charset="-122"/>
                <a:ea typeface="微软雅黑" panose="020B0503020204020204" charset="-122"/>
                <a:cs typeface="微软雅黑" panose="020B0503020204020204" charset="-122"/>
              </a:rPr>
              <a:t>PCB</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的程序不能作为独立单位参加运行、获取资源。</a:t>
            </a:r>
            <a:endParaRPr lang="zh-CN" altLang="en-US" kern="1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2" name="圆角矩形 4"/>
          <p:cNvSpPr/>
          <p:nvPr/>
        </p:nvSpPr>
        <p:spPr>
          <a:xfrm>
            <a:off x="1287780" y="5916645"/>
            <a:ext cx="10006965" cy="755650"/>
          </a:xfrm>
          <a:prstGeom prst="rect">
            <a:avLst/>
          </a:prstGeom>
          <a:solidFill>
            <a:schemeClr val="bg1"/>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lvl="0" algn="l" defTabSz="889000">
              <a:lnSpc>
                <a:spcPts val="2700"/>
              </a:lnSpc>
              <a:spcAft>
                <a:spcPct val="35000"/>
              </a:spcAft>
            </a:pP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进程按各自独立的不可预知的速度向前推进（即按</a:t>
            </a:r>
            <a:r>
              <a:rPr lang="zh-CN" altLang="en-US" dirty="0">
                <a:solidFill>
                  <a:srgbClr val="C00000"/>
                </a:solidFill>
                <a:latin typeface="微软雅黑" panose="020B0503020204020204" charset="-122"/>
                <a:ea typeface="微软雅黑" panose="020B0503020204020204" charset="-122"/>
              </a:rPr>
              <a:t>异步方式</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进行），正是这一特征导致程序执行的</a:t>
            </a:r>
            <a:r>
              <a:rPr lang="zh-CN" altLang="en-US" dirty="0">
                <a:solidFill>
                  <a:srgbClr val="C00000"/>
                </a:solidFill>
                <a:latin typeface="微软雅黑" panose="020B0503020204020204" charset="-122"/>
                <a:ea typeface="微软雅黑" panose="020B0503020204020204" charset="-122"/>
              </a:rPr>
              <a:t>不可再现性</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，因此</a:t>
            </a:r>
            <a:r>
              <a:rPr lang="en-US" altLang="zh-CN" kern="1200" dirty="0">
                <a:solidFill>
                  <a:schemeClr val="tx1"/>
                </a:solidFill>
                <a:latin typeface="微软雅黑" panose="020B0503020204020204" charset="-122"/>
                <a:ea typeface="微软雅黑" panose="020B0503020204020204" charset="-122"/>
                <a:cs typeface="微软雅黑" panose="020B0503020204020204" charset="-122"/>
              </a:rPr>
              <a:t>OS</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必须采用某种</a:t>
            </a:r>
            <a:r>
              <a:rPr lang="zh-CN" altLang="en-US" dirty="0">
                <a:solidFill>
                  <a:srgbClr val="C00000"/>
                </a:solidFill>
                <a:latin typeface="微软雅黑" panose="020B0503020204020204" charset="-122"/>
                <a:ea typeface="微软雅黑" panose="020B0503020204020204" charset="-122"/>
              </a:rPr>
              <a:t>措施</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来限制各进程推进序列以保证各程序间正常协调运行。</a:t>
            </a:r>
            <a:endParaRPr lang="zh-CN" altLang="en-US" kern="1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3" name="圆角矩形 4"/>
          <p:cNvSpPr/>
          <p:nvPr/>
        </p:nvSpPr>
        <p:spPr>
          <a:xfrm>
            <a:off x="1287780" y="1677035"/>
            <a:ext cx="10006965" cy="756000"/>
          </a:xfrm>
          <a:prstGeom prst="rect">
            <a:avLst/>
          </a:prstGeom>
          <a:solidFill>
            <a:schemeClr val="bg1"/>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lvl="0" algn="l" defTabSz="889000">
              <a:lnSpc>
                <a:spcPts val="2700"/>
              </a:lnSpc>
              <a:spcAft>
                <a:spcPct val="35000"/>
              </a:spcAft>
            </a:pP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进程包含有描述进程信息的</a:t>
            </a:r>
            <a:r>
              <a:rPr lang="zh-CN" altLang="en-US" kern="1200" dirty="0">
                <a:solidFill>
                  <a:srgbClr val="C00000"/>
                </a:solidFill>
                <a:latin typeface="微软雅黑" panose="020B0503020204020204" charset="-122"/>
                <a:ea typeface="微软雅黑" panose="020B0503020204020204" charset="-122"/>
                <a:cs typeface="微软雅黑" panose="020B0503020204020204" charset="-122"/>
              </a:rPr>
              <a:t>数据结构</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包含进程控制块、程序块和代码块等</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和运行在进程上的程序，</a:t>
            </a:r>
            <a:r>
              <a:rPr lang="en-US" altLang="zh-CN" kern="1200" dirty="0">
                <a:solidFill>
                  <a:schemeClr val="tx1"/>
                </a:solidFill>
                <a:latin typeface="微软雅黑" panose="020B0503020204020204" charset="-122"/>
                <a:ea typeface="微软雅黑" panose="020B0503020204020204" charset="-122"/>
                <a:cs typeface="微软雅黑" panose="020B0503020204020204" charset="-122"/>
              </a:rPr>
              <a:t>OS</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用</a:t>
            </a:r>
            <a:r>
              <a:rPr lang="en-US" altLang="zh-CN" kern="1200" dirty="0">
                <a:solidFill>
                  <a:srgbClr val="C00000"/>
                </a:solidFill>
                <a:latin typeface="微软雅黑" panose="020B0503020204020204" charset="-122"/>
                <a:ea typeface="微软雅黑" panose="020B0503020204020204" charset="-122"/>
                <a:cs typeface="微软雅黑" panose="020B0503020204020204" charset="-122"/>
              </a:rPr>
              <a:t>PCB</a:t>
            </a:r>
            <a:r>
              <a:rPr lang="zh-CN" altLang="en-US" kern="1200" dirty="0">
                <a:solidFill>
                  <a:schemeClr val="tx1"/>
                </a:solidFill>
                <a:latin typeface="微软雅黑" panose="020B0503020204020204" charset="-122"/>
                <a:ea typeface="微软雅黑" panose="020B0503020204020204" charset="-122"/>
                <a:cs typeface="微软雅黑" panose="020B0503020204020204" charset="-122"/>
              </a:rPr>
              <a:t>描述和记录进程的动态变化过程。</a:t>
            </a:r>
            <a:endParaRPr lang="zh-CN" altLang="en-US" kern="12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4" name="AutoShape 5"/>
          <p:cNvSpPr>
            <a:spLocks noChangeArrowheads="1"/>
          </p:cNvSpPr>
          <p:nvPr/>
        </p:nvSpPr>
        <p:spPr bwMode="blackWhite">
          <a:xfrm>
            <a:off x="485715" y="2751518"/>
            <a:ext cx="766513" cy="746339"/>
          </a:xfrm>
          <a:prstGeom prst="roundRect">
            <a:avLst>
              <a:gd name="adj" fmla="val 9106"/>
            </a:avLst>
          </a:prstGeom>
          <a:solidFill>
            <a:srgbClr val="C00000"/>
          </a:solidFill>
          <a:ln w="25400">
            <a:solidFill>
              <a:srgbClr val="C00000"/>
            </a:solidFill>
            <a:round/>
          </a:ln>
          <a:effectLst/>
        </p:spPr>
        <p:txBody>
          <a:bodyPr wrap="square" anchor="ctr" anchorCtr="0">
            <a:spAutoFit/>
          </a:bodyPr>
          <a:lstStyle/>
          <a:p>
            <a:pPr algn="ctr" eaLnBrk="0" hangingPunct="0">
              <a:spcBef>
                <a:spcPct val="0"/>
              </a:spcBef>
              <a:spcAft>
                <a:spcPct val="0"/>
              </a:spcAft>
              <a:buClrTx/>
              <a:buSzTx/>
              <a:buFontTx/>
              <a:buNone/>
            </a:pPr>
            <a:r>
              <a:rPr lang="zh-CN" altLang="en-US" sz="2000" b="1" dirty="0">
                <a:solidFill>
                  <a:schemeClr val="bg1"/>
                </a:solidFill>
                <a:ea typeface="楷体_GB2312" charset="0"/>
                <a:cs typeface="楷体_GB2312" charset="0"/>
              </a:rPr>
              <a:t>动态性</a:t>
            </a:r>
            <a:endParaRPr lang="en-US" altLang="zh-CN" sz="2000" b="1" dirty="0">
              <a:solidFill>
                <a:schemeClr val="bg1"/>
              </a:solidFill>
              <a:ea typeface="楷体_GB2312" charset="0"/>
              <a:cs typeface="楷体_GB2312" charset="0"/>
            </a:endParaRPr>
          </a:p>
        </p:txBody>
      </p:sp>
      <p:grpSp>
        <p:nvGrpSpPr>
          <p:cNvPr id="4" name="组合 3"/>
          <p:cNvGrpSpPr/>
          <p:nvPr/>
        </p:nvGrpSpPr>
        <p:grpSpPr>
          <a:xfrm>
            <a:off x="222877" y="20323"/>
            <a:ext cx="11844509" cy="857103"/>
            <a:chOff x="222877" y="20323"/>
            <a:chExt cx="11844509" cy="857103"/>
          </a:xfrm>
        </p:grpSpPr>
        <p:sp>
          <p:nvSpPr>
            <p:cNvPr id="5" name="文本框 4"/>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6" name="组合 5"/>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箭头连接符 44"/>
          <p:cNvCxnSpPr>
            <a:stCxn id="38" idx="5"/>
            <a:endCxn id="2" idx="1"/>
          </p:cNvCxnSpPr>
          <p:nvPr/>
        </p:nvCxnSpPr>
        <p:spPr>
          <a:xfrm>
            <a:off x="1693626" y="2700872"/>
            <a:ext cx="1252524" cy="1019553"/>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a:stCxn id="38" idx="5"/>
            <a:endCxn id="26" idx="1"/>
          </p:cNvCxnSpPr>
          <p:nvPr/>
        </p:nvCxnSpPr>
        <p:spPr>
          <a:xfrm>
            <a:off x="1693626" y="2700872"/>
            <a:ext cx="3611717" cy="1019553"/>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623571" y="921889"/>
            <a:ext cx="8540749" cy="629920"/>
          </a:xfrm>
          <a:prstGeom prst="rect">
            <a:avLst/>
          </a:prstGeom>
        </p:spPr>
        <p:txBody>
          <a:bodyPr wrap="square">
            <a:spAutoFit/>
          </a:bodyPr>
          <a:lstStyle/>
          <a:p>
            <a:pPr marL="285750" indent="-285750" algn="just">
              <a:lnSpc>
                <a:spcPct val="125000"/>
              </a:lnSpc>
              <a:spcAft>
                <a:spcPts val="600"/>
              </a:spcAft>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引入挂起操作后五个进程状态的转换</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椭圆 1"/>
          <p:cNvSpPr/>
          <p:nvPr/>
        </p:nvSpPr>
        <p:spPr>
          <a:xfrm>
            <a:off x="2814348" y="3588623"/>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活动</a:t>
            </a:r>
            <a:endParaRPr lang="en-US" altLang="zh-CN" sz="1700" b="1" dirty="0">
              <a:solidFill>
                <a:schemeClr val="bg1"/>
              </a:solidFill>
              <a:latin typeface="微软雅黑" panose="020B0503020204020204" charset="-122"/>
              <a:ea typeface="微软雅黑" panose="020B0503020204020204" charset="-122"/>
            </a:endParaRPr>
          </a:p>
          <a:p>
            <a:pPr algn="ctr"/>
            <a:r>
              <a:rPr lang="zh-CN" altLang="en-US" sz="1700" b="1" dirty="0">
                <a:solidFill>
                  <a:schemeClr val="bg1"/>
                </a:solidFill>
                <a:latin typeface="微软雅黑" panose="020B0503020204020204" charset="-122"/>
                <a:ea typeface="微软雅黑" panose="020B0503020204020204" charset="-122"/>
              </a:rPr>
              <a:t>就绪</a:t>
            </a:r>
            <a:endParaRPr lang="zh-CN" altLang="en-US" sz="1700" b="1" dirty="0">
              <a:solidFill>
                <a:schemeClr val="bg1"/>
              </a:solidFill>
              <a:latin typeface="微软雅黑" panose="020B0503020204020204" charset="-122"/>
              <a:ea typeface="微软雅黑" panose="020B0503020204020204" charset="-122"/>
            </a:endParaRPr>
          </a:p>
        </p:txBody>
      </p:sp>
      <p:sp>
        <p:nvSpPr>
          <p:cNvPr id="20" name="椭圆 19"/>
          <p:cNvSpPr/>
          <p:nvPr/>
        </p:nvSpPr>
        <p:spPr>
          <a:xfrm>
            <a:off x="3993945" y="5187392"/>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静止阻塞</a:t>
            </a:r>
            <a:endParaRPr lang="zh-CN" altLang="en-US" sz="1700" b="1" dirty="0">
              <a:solidFill>
                <a:schemeClr val="bg1"/>
              </a:solidFill>
              <a:latin typeface="微软雅黑" panose="020B0503020204020204" charset="-122"/>
              <a:ea typeface="微软雅黑" panose="020B0503020204020204" charset="-122"/>
            </a:endParaRPr>
          </a:p>
        </p:txBody>
      </p:sp>
      <p:sp>
        <p:nvSpPr>
          <p:cNvPr id="21" name="椭圆 20"/>
          <p:cNvSpPr/>
          <p:nvPr/>
        </p:nvSpPr>
        <p:spPr>
          <a:xfrm>
            <a:off x="1634751" y="5187391"/>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活动</a:t>
            </a:r>
            <a:endParaRPr lang="en-US" altLang="zh-CN" sz="1700" b="1" dirty="0">
              <a:solidFill>
                <a:schemeClr val="bg1"/>
              </a:solidFill>
              <a:latin typeface="微软雅黑" panose="020B0503020204020204" charset="-122"/>
              <a:ea typeface="微软雅黑" panose="020B0503020204020204" charset="-122"/>
            </a:endParaRPr>
          </a:p>
          <a:p>
            <a:pPr algn="ctr"/>
            <a:r>
              <a:rPr lang="zh-CN" altLang="en-US" sz="1700" b="1" dirty="0">
                <a:solidFill>
                  <a:schemeClr val="bg1"/>
                </a:solidFill>
                <a:latin typeface="微软雅黑" panose="020B0503020204020204" charset="-122"/>
                <a:ea typeface="微软雅黑" panose="020B0503020204020204" charset="-122"/>
              </a:rPr>
              <a:t>阻塞</a:t>
            </a:r>
            <a:endParaRPr lang="zh-CN" altLang="en-US" sz="1700" b="1" dirty="0">
              <a:solidFill>
                <a:schemeClr val="bg1"/>
              </a:solidFill>
              <a:latin typeface="微软雅黑" panose="020B0503020204020204" charset="-122"/>
              <a:ea typeface="微软雅黑" panose="020B0503020204020204" charset="-122"/>
            </a:endParaRPr>
          </a:p>
        </p:txBody>
      </p:sp>
      <p:cxnSp>
        <p:nvCxnSpPr>
          <p:cNvPr id="6" name="直接箭头连接符 5"/>
          <p:cNvCxnSpPr/>
          <p:nvPr/>
        </p:nvCxnSpPr>
        <p:spPr>
          <a:xfrm flipH="1">
            <a:off x="3676347" y="4165751"/>
            <a:ext cx="1512000" cy="0"/>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3704790" y="3985738"/>
            <a:ext cx="1476000" cy="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a:endCxn id="2" idx="3"/>
          </p:cNvCxnSpPr>
          <p:nvPr/>
        </p:nvCxnSpPr>
        <p:spPr>
          <a:xfrm flipV="1">
            <a:off x="2319844" y="4356821"/>
            <a:ext cx="626306" cy="8556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文本框 39"/>
          <p:cNvSpPr txBox="1"/>
          <p:nvPr/>
        </p:nvSpPr>
        <p:spPr>
          <a:xfrm rot="18760509">
            <a:off x="2848212" y="2617062"/>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时间片完</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41" name="文本框 40"/>
          <p:cNvSpPr txBox="1"/>
          <p:nvPr/>
        </p:nvSpPr>
        <p:spPr>
          <a:xfrm rot="18734666">
            <a:off x="3269770" y="2994133"/>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调度</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26" name="椭圆 25"/>
          <p:cNvSpPr/>
          <p:nvPr/>
        </p:nvSpPr>
        <p:spPr>
          <a:xfrm>
            <a:off x="5173541" y="3588623"/>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静止</a:t>
            </a:r>
            <a:endParaRPr lang="en-US" altLang="zh-CN" sz="1700" b="1" dirty="0">
              <a:solidFill>
                <a:schemeClr val="bg1"/>
              </a:solidFill>
              <a:latin typeface="微软雅黑" panose="020B0503020204020204" charset="-122"/>
              <a:ea typeface="微软雅黑" panose="020B0503020204020204" charset="-122"/>
            </a:endParaRPr>
          </a:p>
          <a:p>
            <a:pPr algn="ctr"/>
            <a:r>
              <a:rPr lang="zh-CN" altLang="en-US" sz="1700" b="1" dirty="0">
                <a:solidFill>
                  <a:schemeClr val="bg1"/>
                </a:solidFill>
                <a:latin typeface="微软雅黑" panose="020B0503020204020204" charset="-122"/>
                <a:ea typeface="微软雅黑" panose="020B0503020204020204" charset="-122"/>
              </a:rPr>
              <a:t>就绪</a:t>
            </a:r>
            <a:endParaRPr lang="zh-CN" altLang="en-US" sz="1700" b="1" dirty="0">
              <a:solidFill>
                <a:schemeClr val="bg1"/>
              </a:solidFill>
              <a:latin typeface="微软雅黑" panose="020B0503020204020204" charset="-122"/>
              <a:ea typeface="微软雅黑" panose="020B0503020204020204" charset="-122"/>
            </a:endParaRPr>
          </a:p>
        </p:txBody>
      </p:sp>
      <p:sp>
        <p:nvSpPr>
          <p:cNvPr id="28" name="椭圆 27"/>
          <p:cNvSpPr/>
          <p:nvPr/>
        </p:nvSpPr>
        <p:spPr>
          <a:xfrm>
            <a:off x="4080427" y="1948728"/>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执行</a:t>
            </a:r>
            <a:endParaRPr lang="zh-CN" altLang="en-US" sz="1700" b="1" dirty="0">
              <a:solidFill>
                <a:schemeClr val="bg1"/>
              </a:solidFill>
              <a:latin typeface="微软雅黑" panose="020B0503020204020204" charset="-122"/>
              <a:ea typeface="微软雅黑" panose="020B0503020204020204" charset="-122"/>
            </a:endParaRPr>
          </a:p>
        </p:txBody>
      </p:sp>
      <p:cxnSp>
        <p:nvCxnSpPr>
          <p:cNvPr id="34" name="直接箭头连接符 33"/>
          <p:cNvCxnSpPr/>
          <p:nvPr/>
        </p:nvCxnSpPr>
        <p:spPr>
          <a:xfrm flipH="1">
            <a:off x="2491233" y="5785358"/>
            <a:ext cx="1512000" cy="0"/>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2515450" y="5506287"/>
            <a:ext cx="1512000" cy="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20" idx="7"/>
          </p:cNvCxnSpPr>
          <p:nvPr/>
        </p:nvCxnSpPr>
        <p:spPr>
          <a:xfrm flipV="1">
            <a:off x="4762143" y="4425060"/>
            <a:ext cx="626306" cy="8941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endCxn id="28" idx="3"/>
          </p:cNvCxnSpPr>
          <p:nvPr/>
        </p:nvCxnSpPr>
        <p:spPr>
          <a:xfrm flipV="1">
            <a:off x="3444867" y="2716926"/>
            <a:ext cx="767362" cy="8772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p:nvPr/>
        </p:nvCxnSpPr>
        <p:spPr>
          <a:xfrm flipH="1">
            <a:off x="3259975" y="2593395"/>
            <a:ext cx="855300" cy="101699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28" idx="5"/>
            <a:endCxn id="26" idx="1"/>
          </p:cNvCxnSpPr>
          <p:nvPr/>
        </p:nvCxnSpPr>
        <p:spPr>
          <a:xfrm>
            <a:off x="4848625" y="2716926"/>
            <a:ext cx="456718" cy="1003499"/>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9" name="文本框 58"/>
          <p:cNvSpPr txBox="1"/>
          <p:nvPr/>
        </p:nvSpPr>
        <p:spPr>
          <a:xfrm>
            <a:off x="3793626" y="3955814"/>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70C0"/>
                </a:solidFill>
                <a:latin typeface="微软雅黑" panose="020B0503020204020204" charset="-122"/>
                <a:ea typeface="微软雅黑" panose="020B0503020204020204" charset="-122"/>
                <a:cs typeface="Times New Roman" panose="02020603050405020304" pitchFamily="18" charset="0"/>
              </a:rPr>
              <a:t>激活</a:t>
            </a:r>
            <a:endParaRPr kumimoji="1" lang="zh-CN" altLang="en-US" b="1" dirty="0">
              <a:solidFill>
                <a:srgbClr val="0070C0"/>
              </a:solidFill>
              <a:latin typeface="微软雅黑" panose="020B0503020204020204" charset="-122"/>
              <a:ea typeface="微软雅黑" panose="020B0503020204020204" charset="-122"/>
              <a:cs typeface="Times New Roman" panose="02020603050405020304" pitchFamily="18" charset="0"/>
            </a:endParaRPr>
          </a:p>
        </p:txBody>
      </p:sp>
      <p:sp>
        <p:nvSpPr>
          <p:cNvPr id="60" name="文本框 59"/>
          <p:cNvSpPr txBox="1"/>
          <p:nvPr/>
        </p:nvSpPr>
        <p:spPr>
          <a:xfrm>
            <a:off x="3789427" y="3441949"/>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FF0000"/>
                </a:solidFill>
                <a:latin typeface="微软雅黑" panose="020B0503020204020204" charset="-122"/>
                <a:ea typeface="微软雅黑" panose="020B0503020204020204" charset="-122"/>
                <a:cs typeface="Times New Roman" panose="02020603050405020304" pitchFamily="18" charset="0"/>
              </a:rPr>
              <a:t>挂起</a:t>
            </a:r>
            <a:endParaRPr kumimoji="1" lang="zh-CN" altLang="en-US" b="1" dirty="0">
              <a:solidFill>
                <a:srgbClr val="FF0000"/>
              </a:solidFill>
              <a:latin typeface="微软雅黑" panose="020B0503020204020204" charset="-122"/>
              <a:ea typeface="微软雅黑" panose="020B0503020204020204" charset="-122"/>
              <a:cs typeface="Times New Roman" panose="02020603050405020304" pitchFamily="18" charset="0"/>
            </a:endParaRPr>
          </a:p>
        </p:txBody>
      </p:sp>
      <p:sp>
        <p:nvSpPr>
          <p:cNvPr id="61" name="文本框 60"/>
          <p:cNvSpPr txBox="1"/>
          <p:nvPr/>
        </p:nvSpPr>
        <p:spPr>
          <a:xfrm rot="3859767">
            <a:off x="4695823" y="2796787"/>
            <a:ext cx="1239441" cy="645160"/>
          </a:xfrm>
          <a:prstGeom prst="rect">
            <a:avLst/>
          </a:prstGeom>
          <a:noFill/>
        </p:spPr>
        <p:txBody>
          <a:bodyPr wrap="square">
            <a:spAutoFit/>
          </a:bodyPr>
          <a:lstStyle>
            <a:defPPr>
              <a:defRPr lang="zh-CN"/>
            </a:defPPr>
            <a:lvl1pPr algn="ctr" defTabSz="449580" eaLnBrk="0" hangingPunct="0">
              <a:lnSpc>
                <a:spcPct val="200000"/>
              </a:lnSpc>
              <a:spcBef>
                <a:spcPts val="625"/>
              </a:spcBef>
              <a:spcAft>
                <a:spcPts val="1800"/>
              </a:spcAft>
              <a:defRPr kumimoji="1" b="1">
                <a:solidFill>
                  <a:srgbClr val="FF0000"/>
                </a:solidFill>
                <a:latin typeface="微软雅黑" panose="020B0503020204020204" charset="-122"/>
                <a:ea typeface="微软雅黑" panose="020B0503020204020204" charset="-122"/>
                <a:cs typeface="Times New Roman" panose="02020603050405020304" pitchFamily="18" charset="0"/>
              </a:defRPr>
            </a:lvl1pPr>
          </a:lstStyle>
          <a:p>
            <a:r>
              <a:rPr lang="zh-CN" altLang="en-US" dirty="0"/>
              <a:t>挂起</a:t>
            </a:r>
            <a:endParaRPr lang="zh-CN" altLang="en-US" dirty="0"/>
          </a:p>
        </p:txBody>
      </p:sp>
      <p:sp>
        <p:nvSpPr>
          <p:cNvPr id="62" name="文本框 61"/>
          <p:cNvSpPr txBox="1"/>
          <p:nvPr/>
        </p:nvSpPr>
        <p:spPr>
          <a:xfrm rot="18348147">
            <a:off x="4533087" y="4679869"/>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释放</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63" name="文本框 62"/>
          <p:cNvSpPr txBox="1"/>
          <p:nvPr/>
        </p:nvSpPr>
        <p:spPr>
          <a:xfrm>
            <a:off x="2584783" y="5581871"/>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70C0"/>
                </a:solidFill>
                <a:latin typeface="微软雅黑" panose="020B0503020204020204" charset="-122"/>
                <a:ea typeface="微软雅黑" panose="020B0503020204020204" charset="-122"/>
                <a:cs typeface="Times New Roman" panose="02020603050405020304" pitchFamily="18" charset="0"/>
              </a:rPr>
              <a:t>激活</a:t>
            </a:r>
            <a:endParaRPr kumimoji="1" lang="zh-CN" altLang="en-US" b="1" dirty="0">
              <a:solidFill>
                <a:srgbClr val="0070C0"/>
              </a:solidFill>
              <a:latin typeface="微软雅黑" panose="020B0503020204020204" charset="-122"/>
              <a:ea typeface="微软雅黑" panose="020B0503020204020204" charset="-122"/>
              <a:cs typeface="Times New Roman" panose="02020603050405020304" pitchFamily="18" charset="0"/>
            </a:endParaRPr>
          </a:p>
        </p:txBody>
      </p:sp>
      <p:sp>
        <p:nvSpPr>
          <p:cNvPr id="64" name="文本框 63"/>
          <p:cNvSpPr txBox="1"/>
          <p:nvPr/>
        </p:nvSpPr>
        <p:spPr>
          <a:xfrm>
            <a:off x="2602851" y="4925173"/>
            <a:ext cx="1239441" cy="645160"/>
          </a:xfrm>
          <a:prstGeom prst="rect">
            <a:avLst/>
          </a:prstGeom>
          <a:noFill/>
        </p:spPr>
        <p:txBody>
          <a:bodyPr wrap="square">
            <a:spAutoFit/>
          </a:bodyPr>
          <a:lstStyle>
            <a:defPPr>
              <a:defRPr lang="zh-CN"/>
            </a:defPPr>
            <a:lvl1pPr algn="ctr" defTabSz="449580" eaLnBrk="0" hangingPunct="0">
              <a:lnSpc>
                <a:spcPct val="200000"/>
              </a:lnSpc>
              <a:spcBef>
                <a:spcPts val="625"/>
              </a:spcBef>
              <a:spcAft>
                <a:spcPts val="1800"/>
              </a:spcAft>
              <a:defRPr kumimoji="1" b="1">
                <a:solidFill>
                  <a:srgbClr val="FF0000"/>
                </a:solidFill>
                <a:latin typeface="微软雅黑" panose="020B0503020204020204" charset="-122"/>
                <a:ea typeface="微软雅黑" panose="020B0503020204020204" charset="-122"/>
                <a:cs typeface="Times New Roman" panose="02020603050405020304" pitchFamily="18" charset="0"/>
              </a:defRPr>
            </a:lvl1pPr>
          </a:lstStyle>
          <a:p>
            <a:r>
              <a:rPr lang="zh-CN" altLang="en-US" dirty="0"/>
              <a:t>挂起</a:t>
            </a:r>
            <a:endParaRPr lang="zh-CN" altLang="en-US" dirty="0"/>
          </a:p>
        </p:txBody>
      </p:sp>
      <p:sp>
        <p:nvSpPr>
          <p:cNvPr id="65" name="文本框 64"/>
          <p:cNvSpPr txBox="1"/>
          <p:nvPr/>
        </p:nvSpPr>
        <p:spPr>
          <a:xfrm rot="18348147">
            <a:off x="1766876" y="4355140"/>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释放</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38" name="椭圆 37"/>
          <p:cNvSpPr/>
          <p:nvPr/>
        </p:nvSpPr>
        <p:spPr>
          <a:xfrm>
            <a:off x="925428" y="1932674"/>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创建</a:t>
            </a:r>
            <a:endParaRPr lang="zh-CN" altLang="en-US" sz="1700" b="1" dirty="0">
              <a:solidFill>
                <a:schemeClr val="bg1"/>
              </a:solidFill>
              <a:latin typeface="微软雅黑" panose="020B0503020204020204" charset="-122"/>
              <a:ea typeface="微软雅黑" panose="020B0503020204020204" charset="-122"/>
            </a:endParaRPr>
          </a:p>
        </p:txBody>
      </p:sp>
      <p:sp>
        <p:nvSpPr>
          <p:cNvPr id="42" name="椭圆 41"/>
          <p:cNvSpPr/>
          <p:nvPr/>
        </p:nvSpPr>
        <p:spPr>
          <a:xfrm>
            <a:off x="6361756" y="1945166"/>
            <a:ext cx="900000" cy="900000"/>
          </a:xfrm>
          <a:prstGeom prst="ellipse">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solidFill>
                  <a:schemeClr val="bg1"/>
                </a:solidFill>
                <a:latin typeface="微软雅黑" panose="020B0503020204020204" charset="-122"/>
                <a:ea typeface="微软雅黑" panose="020B0503020204020204" charset="-122"/>
              </a:rPr>
              <a:t>终止</a:t>
            </a:r>
            <a:endParaRPr lang="zh-CN" altLang="en-US" sz="1700" b="1" dirty="0">
              <a:solidFill>
                <a:schemeClr val="bg1"/>
              </a:solidFill>
              <a:latin typeface="微软雅黑" panose="020B0503020204020204" charset="-122"/>
              <a:ea typeface="微软雅黑" panose="020B0503020204020204" charset="-122"/>
            </a:endParaRPr>
          </a:p>
        </p:txBody>
      </p:sp>
      <p:cxnSp>
        <p:nvCxnSpPr>
          <p:cNvPr id="43" name="直接箭头连接符 42"/>
          <p:cNvCxnSpPr>
            <a:stCxn id="28" idx="6"/>
            <a:endCxn id="42" idx="2"/>
          </p:cNvCxnSpPr>
          <p:nvPr/>
        </p:nvCxnSpPr>
        <p:spPr>
          <a:xfrm flipV="1">
            <a:off x="4980427" y="2395166"/>
            <a:ext cx="1381329" cy="35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5036564" y="1801250"/>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释放</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51" name="文本框 50"/>
          <p:cNvSpPr txBox="1"/>
          <p:nvPr/>
        </p:nvSpPr>
        <p:spPr>
          <a:xfrm rot="2217871">
            <a:off x="1471847" y="2848054"/>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许可</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55" name="文本框 54"/>
          <p:cNvSpPr txBox="1"/>
          <p:nvPr/>
        </p:nvSpPr>
        <p:spPr>
          <a:xfrm rot="860434">
            <a:off x="1693603" y="2316620"/>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许可</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cxnSp>
        <p:nvCxnSpPr>
          <p:cNvPr id="56" name="连接符: 曲线 55"/>
          <p:cNvCxnSpPr>
            <a:stCxn id="28" idx="2"/>
            <a:endCxn id="21" idx="1"/>
          </p:cNvCxnSpPr>
          <p:nvPr/>
        </p:nvCxnSpPr>
        <p:spPr>
          <a:xfrm rot="10800000" flipV="1">
            <a:off x="1766553" y="2398727"/>
            <a:ext cx="2313874" cy="2920465"/>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rot="17824101">
            <a:off x="1116472" y="3717440"/>
            <a:ext cx="1239441" cy="645160"/>
          </a:xfrm>
          <a:prstGeom prst="rect">
            <a:avLst/>
          </a:prstGeom>
          <a:noFill/>
        </p:spPr>
        <p:txBody>
          <a:bodyPr wrap="square">
            <a:spAutoFit/>
          </a:bodyPr>
          <a:lstStyle/>
          <a:p>
            <a:pPr algn="ctr" defTabSz="449580" eaLnBrk="0" hangingPunct="0">
              <a:lnSpc>
                <a:spcPct val="200000"/>
              </a:lnSpc>
              <a:spcBef>
                <a:spcPts val="625"/>
              </a:spcBef>
              <a:spcAft>
                <a:spcPts val="1800"/>
              </a:spcAft>
            </a:pPr>
            <a:r>
              <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rPr>
              <a:t>请求</a:t>
            </a:r>
            <a:r>
              <a:rPr kumimoji="1" lang="en-US" altLang="zh-CN" b="1" dirty="0">
                <a:solidFill>
                  <a:srgbClr val="000000"/>
                </a:solidFill>
                <a:latin typeface="微软雅黑" panose="020B0503020204020204" charset="-122"/>
                <a:ea typeface="微软雅黑" panose="020B0503020204020204" charset="-122"/>
                <a:cs typeface="Times New Roman" panose="02020603050405020304" pitchFamily="18" charset="0"/>
              </a:rPr>
              <a:t>I/O</a:t>
            </a:r>
            <a:endParaRPr kumimoji="1" lang="zh-CN" altLang="en-US"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66" name="Rectangle 9"/>
          <p:cNvSpPr>
            <a:spLocks noChangeArrowheads="1"/>
          </p:cNvSpPr>
          <p:nvPr/>
        </p:nvSpPr>
        <p:spPr bwMode="auto">
          <a:xfrm>
            <a:off x="7427984" y="3565138"/>
            <a:ext cx="3004886" cy="2861788"/>
          </a:xfrm>
          <a:prstGeom prst="rect">
            <a:avLst/>
          </a:prstGeom>
          <a:noFill/>
          <a:ln>
            <a:solidFill>
              <a:srgbClr val="C00000"/>
            </a:solidFill>
          </a:ln>
        </p:spPr>
        <p:txBody>
          <a:bodyPr lIns="90000" tIns="46800" rIns="90000" bIns="46800"/>
          <a:lstStyle/>
          <a:p>
            <a:pPr algn="ctr" defTabSz="449580" eaLnBrk="0" hangingPunct="0">
              <a:lnSpc>
                <a:spcPct val="102000"/>
              </a:lnSpc>
              <a:spcBef>
                <a:spcPts val="625"/>
              </a:spcBef>
              <a:spcAft>
                <a:spcPts val="1800"/>
              </a:spcAft>
            </a:pPr>
            <a:endParaRPr kumimoji="1" lang="zh-CN" altLang="en-US" sz="2400" b="1"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67" name="文本框 66"/>
          <p:cNvSpPr txBox="1"/>
          <p:nvPr/>
        </p:nvSpPr>
        <p:spPr>
          <a:xfrm>
            <a:off x="7522048" y="3565137"/>
            <a:ext cx="2747536" cy="2784475"/>
          </a:xfrm>
          <a:prstGeom prst="rect">
            <a:avLst/>
          </a:prstGeom>
          <a:noFill/>
        </p:spPr>
        <p:txBody>
          <a:bodyPr wrap="square">
            <a:spAutoFit/>
          </a:bodyPr>
          <a:lstStyle>
            <a:defPPr>
              <a:defRPr lang="zh-CN"/>
            </a:defPPr>
            <a:lvl1pPr defTabSz="449580" eaLnBrk="0" hangingPunct="0">
              <a:defRPr kumimoji="1" sz="2400" b="1">
                <a:latin typeface="微软雅黑" panose="020B0503020204020204" charset="-122"/>
                <a:ea typeface="微软雅黑" panose="020B0503020204020204" charset="-122"/>
                <a:cs typeface="Times New Roman" panose="02020603050405020304" pitchFamily="18" charset="0"/>
              </a:defRPr>
            </a:lvl1pPr>
          </a:lstStyle>
          <a:p>
            <a:pPr>
              <a:lnSpc>
                <a:spcPct val="200000"/>
              </a:lnSpc>
              <a:spcAft>
                <a:spcPts val="600"/>
              </a:spcAft>
            </a:pPr>
            <a:r>
              <a:rPr lang="en-US" altLang="zh-CN" sz="2000" dirty="0">
                <a:latin typeface="Times New Roman" panose="02020603050405020304" pitchFamily="18" charset="0"/>
              </a:rPr>
              <a:t>NULL </a:t>
            </a:r>
            <a:r>
              <a:rPr lang="en-US" altLang="zh-CN" sz="2000" dirty="0">
                <a:latin typeface="Times New Roman" panose="02020603050405020304" pitchFamily="18" charset="0"/>
                <a:sym typeface="Wingdings" panose="05000000000000000000" pitchFamily="2" charset="2"/>
              </a:rPr>
              <a:t>   </a:t>
            </a:r>
            <a:r>
              <a:rPr lang="zh-CN" altLang="en-US" sz="2000" dirty="0">
                <a:latin typeface="Times New Roman" panose="02020603050405020304" pitchFamily="18" charset="0"/>
                <a:sym typeface="Wingdings" panose="05000000000000000000" pitchFamily="2" charset="2"/>
              </a:rPr>
              <a:t>创建</a:t>
            </a:r>
            <a:endParaRPr lang="en-US" altLang="zh-CN" sz="2000" dirty="0">
              <a:latin typeface="Times New Roman" panose="02020603050405020304" pitchFamily="18" charset="0"/>
              <a:sym typeface="Wingdings" panose="05000000000000000000" pitchFamily="2" charset="2"/>
            </a:endParaRPr>
          </a:p>
          <a:p>
            <a:pPr>
              <a:lnSpc>
                <a:spcPct val="200000"/>
              </a:lnSpc>
              <a:spcAft>
                <a:spcPts val="600"/>
              </a:spcAft>
            </a:pPr>
            <a:r>
              <a:rPr lang="zh-CN" altLang="en-US" sz="2000" dirty="0">
                <a:latin typeface="Times New Roman" panose="02020603050405020304" pitchFamily="18" charset="0"/>
                <a:sym typeface="Wingdings" panose="05000000000000000000" pitchFamily="2" charset="2"/>
              </a:rPr>
              <a:t>创建    </a:t>
            </a:r>
            <a:r>
              <a:rPr lang="en-US" altLang="zh-CN" sz="2000" dirty="0">
                <a:latin typeface="Times New Roman" panose="02020603050405020304" pitchFamily="18" charset="0"/>
                <a:sym typeface="Wingdings" panose="05000000000000000000" pitchFamily="2" charset="2"/>
              </a:rPr>
              <a:t>    </a:t>
            </a:r>
            <a:r>
              <a:rPr lang="zh-CN" altLang="en-US" sz="2000" dirty="0">
                <a:latin typeface="Times New Roman" panose="02020603050405020304" pitchFamily="18" charset="0"/>
                <a:sym typeface="Wingdings" panose="05000000000000000000" pitchFamily="2" charset="2"/>
              </a:rPr>
              <a:t>活动就绪</a:t>
            </a:r>
            <a:endParaRPr lang="en-US" altLang="zh-CN" sz="2000" dirty="0">
              <a:latin typeface="Times New Roman" panose="02020603050405020304" pitchFamily="18" charset="0"/>
              <a:sym typeface="Wingdings" panose="05000000000000000000" pitchFamily="2" charset="2"/>
            </a:endParaRPr>
          </a:p>
          <a:p>
            <a:pPr>
              <a:lnSpc>
                <a:spcPct val="200000"/>
              </a:lnSpc>
              <a:spcAft>
                <a:spcPts val="600"/>
              </a:spcAft>
            </a:pPr>
            <a:r>
              <a:rPr lang="zh-CN" altLang="en-US" sz="2000" dirty="0">
                <a:latin typeface="Times New Roman" panose="02020603050405020304" pitchFamily="18" charset="0"/>
                <a:sym typeface="Wingdings" panose="05000000000000000000" pitchFamily="2" charset="2"/>
              </a:rPr>
              <a:t>创建    </a:t>
            </a:r>
            <a:r>
              <a:rPr lang="en-US" altLang="zh-CN" sz="2000" dirty="0">
                <a:latin typeface="Times New Roman" panose="02020603050405020304" pitchFamily="18" charset="0"/>
                <a:sym typeface="Wingdings" panose="05000000000000000000" pitchFamily="2" charset="2"/>
              </a:rPr>
              <a:t>   </a:t>
            </a:r>
            <a:r>
              <a:rPr lang="zh-CN" altLang="en-US" sz="2000" dirty="0">
                <a:latin typeface="Times New Roman" panose="02020603050405020304" pitchFamily="18" charset="0"/>
                <a:sym typeface="Wingdings" panose="05000000000000000000" pitchFamily="2" charset="2"/>
              </a:rPr>
              <a:t>静止就绪</a:t>
            </a:r>
            <a:endParaRPr lang="en-US" altLang="zh-CN" sz="2000" dirty="0">
              <a:latin typeface="Times New Roman" panose="02020603050405020304" pitchFamily="18" charset="0"/>
              <a:sym typeface="Wingdings" panose="05000000000000000000" pitchFamily="2" charset="2"/>
            </a:endParaRPr>
          </a:p>
          <a:p>
            <a:pPr>
              <a:lnSpc>
                <a:spcPct val="200000"/>
              </a:lnSpc>
              <a:spcAft>
                <a:spcPts val="600"/>
              </a:spcAft>
            </a:pPr>
            <a:r>
              <a:rPr lang="zh-CN" altLang="en-US" sz="2000" dirty="0">
                <a:latin typeface="Times New Roman" panose="02020603050405020304" pitchFamily="18" charset="0"/>
                <a:sym typeface="Wingdings" panose="05000000000000000000" pitchFamily="2" charset="2"/>
              </a:rPr>
              <a:t>执行    </a:t>
            </a:r>
            <a:r>
              <a:rPr lang="en-US" altLang="zh-CN" sz="2000" dirty="0">
                <a:latin typeface="Times New Roman" panose="02020603050405020304" pitchFamily="18" charset="0"/>
                <a:sym typeface="Wingdings" panose="05000000000000000000" pitchFamily="2" charset="2"/>
              </a:rPr>
              <a:t>    </a:t>
            </a:r>
            <a:r>
              <a:rPr lang="zh-CN" altLang="en-US" sz="2000" dirty="0">
                <a:latin typeface="Times New Roman" panose="02020603050405020304" pitchFamily="18" charset="0"/>
                <a:sym typeface="Wingdings" panose="05000000000000000000" pitchFamily="2" charset="2"/>
              </a:rPr>
              <a:t>终止</a:t>
            </a:r>
            <a:endParaRPr lang="zh-CN" altLang="en-US" sz="2000" dirty="0">
              <a:latin typeface="Times New Roman" panose="02020603050405020304" pitchFamily="18" charset="0"/>
            </a:endParaRPr>
          </a:p>
        </p:txBody>
      </p:sp>
      <p:grpSp>
        <p:nvGrpSpPr>
          <p:cNvPr id="4" name="组合 3"/>
          <p:cNvGrpSpPr/>
          <p:nvPr/>
        </p:nvGrpSpPr>
        <p:grpSpPr>
          <a:xfrm>
            <a:off x="222877" y="20323"/>
            <a:ext cx="11844509" cy="857103"/>
            <a:chOff x="222877" y="20323"/>
            <a:chExt cx="11844509" cy="857103"/>
          </a:xfrm>
        </p:grpSpPr>
        <p:sp>
          <p:nvSpPr>
            <p:cNvPr id="5" name="文本框 4"/>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3" name="组合 2"/>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9"/>
          <p:cNvSpPr>
            <a:spLocks noGrp="1"/>
          </p:cNvSpPr>
          <p:nvPr>
            <p:ph type="sldNum" sz="quarter" idx="12"/>
          </p:nvPr>
        </p:nvSpPr>
        <p:spPr>
          <a:xfrm>
            <a:off x="7981950" y="6356352"/>
            <a:ext cx="2057400" cy="365125"/>
          </a:xfrm>
        </p:spPr>
        <p:txBody>
          <a:bodyPr/>
          <a:lstStyle/>
          <a:p>
            <a:fld id="{0D4EF626-F2E7-47E8-A3E5-EAE9C4555C6D}" type="slidenum">
              <a:rPr lang="zh-CN" altLang="en-US" smtClean="0"/>
            </a:fld>
            <a:endParaRPr lang="zh-CN" altLang="en-US" dirty="0"/>
          </a:p>
        </p:txBody>
      </p:sp>
      <p:sp>
        <p:nvSpPr>
          <p:cNvPr id="20" name="文本框 19"/>
          <p:cNvSpPr txBox="1"/>
          <p:nvPr/>
        </p:nvSpPr>
        <p:spPr>
          <a:xfrm>
            <a:off x="4977745" y="970317"/>
            <a:ext cx="2236510" cy="707886"/>
          </a:xfrm>
          <a:prstGeom prst="rect">
            <a:avLst/>
          </a:prstGeom>
          <a:noFill/>
        </p:spPr>
        <p:txBody>
          <a:bodyPr wrap="none" rtlCol="0">
            <a:spAutoFit/>
          </a:bodyPr>
          <a:lstStyle/>
          <a:p>
            <a:r>
              <a:rPr lang="zh-CN" altLang="en-US" sz="4000" b="1" dirty="0">
                <a:latin typeface="微软雅黑" panose="020B0503020204020204" charset="-122"/>
                <a:ea typeface="微软雅黑" panose="020B0503020204020204" charset="-122"/>
              </a:rPr>
              <a:t>考核方式</a:t>
            </a:r>
            <a:endParaRPr lang="zh-CN" altLang="en-US" sz="4000" b="1" dirty="0">
              <a:latin typeface="微软雅黑" panose="020B0503020204020204" charset="-122"/>
              <a:ea typeface="微软雅黑" panose="020B0503020204020204" charset="-122"/>
            </a:endParaRPr>
          </a:p>
        </p:txBody>
      </p:sp>
      <p:sp>
        <p:nvSpPr>
          <p:cNvPr id="36" name="卷形: 水平 35"/>
          <p:cNvSpPr/>
          <p:nvPr/>
        </p:nvSpPr>
        <p:spPr>
          <a:xfrm>
            <a:off x="788102" y="1442911"/>
            <a:ext cx="10876813" cy="5187241"/>
          </a:xfrm>
          <a:prstGeom prst="horizontalScroll">
            <a:avLst>
              <a:gd name="adj" fmla="val 5090"/>
            </a:avLst>
          </a:prstGeom>
          <a:noFill/>
          <a:ln w="28575" cap="flat" cmpd="sng" algn="ctr">
            <a:solidFill>
              <a:srgbClr val="FFBE3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3" name="文本框 22"/>
          <p:cNvSpPr txBox="1"/>
          <p:nvPr/>
        </p:nvSpPr>
        <p:spPr>
          <a:xfrm>
            <a:off x="1288243" y="1701853"/>
            <a:ext cx="9191251" cy="4540282"/>
          </a:xfrm>
          <a:prstGeom prst="rect">
            <a:avLst/>
          </a:prstGeom>
          <a:noFill/>
        </p:spPr>
        <p:txBody>
          <a:bodyPr wrap="square" rtlCol="0">
            <a:spAutoFit/>
          </a:bodyPr>
          <a:lstStyle/>
          <a:p>
            <a:pPr marL="457200" indent="-457200">
              <a:lnSpc>
                <a:spcPct val="150000"/>
              </a:lnSpc>
              <a:buFont typeface="Wingdings" panose="05000000000000000000" pitchFamily="2" charset="2"/>
              <a:buChar char="n"/>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平时成绩 </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30%</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nSpc>
                <a:spcPct val="150000"/>
              </a:lnSpc>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平时作业  </a:t>
            </a:r>
            <a:r>
              <a:rPr lang="en-US" altLang="zh-CN" sz="2800" dirty="0">
                <a:latin typeface="Times New Roman" panose="02020603050405020304" pitchFamily="18" charset="0"/>
                <a:ea typeface="微软雅黑" panose="020B0503020204020204" charset="-122"/>
                <a:cs typeface="Times New Roman" panose="02020603050405020304" pitchFamily="18" charset="0"/>
              </a:rPr>
              <a:t>10%</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nSpc>
                <a:spcPct val="150000"/>
              </a:lnSpc>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签到互动</a:t>
            </a:r>
            <a:r>
              <a:rPr lang="en-US" altLang="zh-CN" sz="2800" dirty="0">
                <a:latin typeface="Times New Roman" panose="02020603050405020304" pitchFamily="18" charset="0"/>
                <a:ea typeface="微软雅黑" panose="020B0503020204020204" charset="-122"/>
                <a:cs typeface="Times New Roman" panose="02020603050405020304" pitchFamily="18" charset="0"/>
              </a:rPr>
              <a:t>  10%</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nSpc>
                <a:spcPct val="150000"/>
              </a:lnSpc>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小组</a:t>
            </a:r>
            <a:r>
              <a:rPr lang="en-US" altLang="zh-CN" sz="2800" dirty="0">
                <a:latin typeface="Times New Roman" panose="02020603050405020304" pitchFamily="18" charset="0"/>
                <a:ea typeface="微软雅黑" panose="020B0503020204020204" charset="-122"/>
                <a:cs typeface="Times New Roman" panose="02020603050405020304" pitchFamily="18" charset="0"/>
              </a:rPr>
              <a:t>Presentation 10%</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150000"/>
              </a:lnSpc>
              <a:buFont typeface="Wingdings" panose="05000000000000000000" pitchFamily="2" charset="2"/>
              <a:buChar char="n"/>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考试成绩 </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7</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0%</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nSpc>
                <a:spcPct val="150000"/>
              </a:lnSpc>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sym typeface="+mn-ea"/>
              </a:rPr>
              <a:t>期中考试  </a:t>
            </a:r>
            <a:r>
              <a:rPr lang="en-US" altLang="zh-CN" sz="2800" dirty="0">
                <a:latin typeface="Times New Roman" panose="02020603050405020304" pitchFamily="18" charset="0"/>
                <a:ea typeface="微软雅黑" panose="020B0503020204020204" charset="-122"/>
                <a:cs typeface="Times New Roman" panose="02020603050405020304" pitchFamily="18" charset="0"/>
                <a:sym typeface="+mn-ea"/>
              </a:rPr>
              <a:t>30%</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nSpc>
                <a:spcPct val="150000"/>
              </a:lnSpc>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期末测试  </a:t>
            </a:r>
            <a:r>
              <a:rPr lang="en-US" altLang="zh-CN" sz="2800" dirty="0">
                <a:latin typeface="Times New Roman" panose="02020603050405020304" pitchFamily="18" charset="0"/>
                <a:ea typeface="微软雅黑" panose="020B0503020204020204" charset="-122"/>
                <a:cs typeface="Times New Roman" panose="02020603050405020304" pitchFamily="18" charset="0"/>
              </a:rPr>
              <a:t>40%</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5" name="图表 4"/>
          <p:cNvGraphicFramePr/>
          <p:nvPr/>
        </p:nvGraphicFramePr>
        <p:xfrm>
          <a:off x="5651987" y="1758962"/>
          <a:ext cx="6096000" cy="4540282"/>
        </p:xfrm>
        <a:graphic>
          <a:graphicData uri="http://schemas.openxmlformats.org/drawingml/2006/chart">
            <c:chart xmlns:c="http://schemas.openxmlformats.org/drawingml/2006/chart" xmlns:r="http://schemas.openxmlformats.org/officeDocument/2006/relationships" r:id="rId1"/>
          </a:graphicData>
        </a:graphic>
      </p:graphicFrame>
      <p:grpSp>
        <p:nvGrpSpPr>
          <p:cNvPr id="2" name="组合 1"/>
          <p:cNvGrpSpPr/>
          <p:nvPr/>
        </p:nvGrpSpPr>
        <p:grpSpPr>
          <a:xfrm>
            <a:off x="222877" y="20323"/>
            <a:ext cx="11844509" cy="857103"/>
            <a:chOff x="222877" y="20323"/>
            <a:chExt cx="11844509" cy="857103"/>
          </a:xfrm>
        </p:grpSpPr>
        <p:sp>
          <p:nvSpPr>
            <p:cNvPr id="3" name="文本框 2"/>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4" name="组合 3"/>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43892" y="928874"/>
            <a:ext cx="5318918" cy="535432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进程控制块</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PCB</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中的信息</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a:lnSpc>
                <a:spcPct val="150000"/>
              </a:lnSpc>
              <a:buFont typeface="Wingdings" panose="05000000000000000000" pitchFamily="2" charset="2"/>
              <a:buChar char="Ø"/>
            </a:pPr>
            <a:r>
              <a:rPr lang="zh-CN" altLang="en-US" sz="2000" dirty="0">
                <a:solidFill>
                  <a:srgbClr val="C00000"/>
                </a:solidFill>
                <a:latin typeface="微软雅黑" panose="020B0503020204020204" charset="-122"/>
                <a:ea typeface="微软雅黑" panose="020B0503020204020204" charset="-122"/>
                <a:cs typeface="Hiragino Sans GB W3"/>
              </a:rPr>
              <a:t>进程标识符</a:t>
            </a:r>
            <a:r>
              <a:rPr lang="zh-CN" altLang="en-US" sz="2000" dirty="0">
                <a:solidFill>
                  <a:srgbClr val="C00000"/>
                </a:solidFill>
                <a:latin typeface="微软雅黑" panose="020B0503020204020204" charset="-122"/>
                <a:ea typeface="微软雅黑" panose="020B0503020204020204" charset="-122"/>
              </a:rPr>
              <a:t>（进程的唯一标识）</a:t>
            </a:r>
            <a:endParaRPr lang="zh-CN" altLang="en-US" sz="2000" dirty="0">
              <a:solidFill>
                <a:srgbClr val="C00000"/>
              </a:solidFill>
              <a:latin typeface="微软雅黑" panose="020B0503020204020204" charset="-122"/>
              <a:ea typeface="微软雅黑" panose="020B0503020204020204" charset="-122"/>
            </a:endParaRPr>
          </a:p>
          <a:p>
            <a:pPr marL="1257300" lvl="3"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Hiragino Sans GB W3"/>
              </a:rPr>
              <a:t>内部标识符：用户对进程访问</a:t>
            </a:r>
            <a:endParaRPr lang="zh-CN" altLang="en-US" sz="2000" dirty="0">
              <a:latin typeface="微软雅黑" panose="020B0503020204020204" charset="-122"/>
              <a:ea typeface="微软雅黑" panose="020B0503020204020204" charset="-122"/>
              <a:cs typeface="Hiragino Sans GB W3"/>
            </a:endParaRPr>
          </a:p>
          <a:p>
            <a:pPr marL="1257300" lvl="3" indent="-342900" algn="just">
              <a:lnSpc>
                <a:spcPct val="15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Hiragino Sans GB W3"/>
              </a:rPr>
              <a:t>外部标识符：方便系统使用进程</a:t>
            </a:r>
            <a:endParaRPr lang="zh-CN" altLang="en-US" sz="2000" dirty="0">
              <a:latin typeface="微软雅黑" panose="020B0503020204020204" charset="-122"/>
              <a:ea typeface="微软雅黑" panose="020B0503020204020204" charset="-122"/>
              <a:cs typeface="Hiragino Sans GB W3"/>
            </a:endParaRPr>
          </a:p>
          <a:p>
            <a:pPr marL="800100" lvl="2" indent="-342900" algn="just">
              <a:lnSpc>
                <a:spcPct val="150000"/>
              </a:lnSpc>
              <a:buFont typeface="Wingdings" panose="05000000000000000000" pitchFamily="2" charset="2"/>
              <a:buChar char="Ø"/>
            </a:pPr>
            <a:r>
              <a:rPr lang="zh-CN" altLang="en-US" sz="2000" dirty="0">
                <a:solidFill>
                  <a:srgbClr val="C00000"/>
                </a:solidFill>
                <a:latin typeface="微软雅黑" panose="020B0503020204020204" charset="-122"/>
                <a:ea typeface="微软雅黑" panose="020B0503020204020204" charset="-122"/>
              </a:rPr>
              <a:t>处理机状态（上下文）</a:t>
            </a:r>
            <a:r>
              <a:rPr lang="zh-CN" altLang="en-US" sz="2000" dirty="0">
                <a:latin typeface="微软雅黑" panose="020B0503020204020204" charset="-122"/>
                <a:ea typeface="微软雅黑" panose="020B0503020204020204" charset="-122"/>
                <a:cs typeface="Hiragino Sans GB W3"/>
              </a:rPr>
              <a:t>：暂存信息的通用寄存器、存放下一条指令地址的指令计数器、程序状态字、用户栈指针</a:t>
            </a:r>
            <a:endParaRPr lang="zh-CN" altLang="en-US" sz="2000" dirty="0">
              <a:latin typeface="微软雅黑" panose="020B0503020204020204" charset="-122"/>
              <a:ea typeface="微软雅黑" panose="020B0503020204020204" charset="-122"/>
              <a:cs typeface="Hiragino Sans GB W3"/>
            </a:endParaRPr>
          </a:p>
          <a:p>
            <a:pPr marL="800100" lvl="2" indent="-342900" algn="just">
              <a:lnSpc>
                <a:spcPct val="150000"/>
              </a:lnSpc>
              <a:buFont typeface="Wingdings" panose="05000000000000000000" pitchFamily="2" charset="2"/>
              <a:buChar char="Ø"/>
            </a:pPr>
            <a:r>
              <a:rPr lang="zh-CN" altLang="en-US" sz="2000" dirty="0">
                <a:solidFill>
                  <a:srgbClr val="C00000"/>
                </a:solidFill>
                <a:latin typeface="微软雅黑" panose="020B0503020204020204" charset="-122"/>
                <a:ea typeface="微软雅黑" panose="020B0503020204020204" charset="-122"/>
              </a:rPr>
              <a:t>进程调度信息</a:t>
            </a:r>
            <a:r>
              <a:rPr lang="zh-CN" altLang="en-US" sz="2000" dirty="0">
                <a:latin typeface="微软雅黑" panose="020B0503020204020204" charset="-122"/>
                <a:ea typeface="微软雅黑" panose="020B0503020204020204" charset="-122"/>
                <a:cs typeface="Hiragino Sans GB W3"/>
              </a:rPr>
              <a:t>：进程状态、优先级、其他信息和事件等</a:t>
            </a:r>
            <a:endParaRPr lang="zh-CN" altLang="en-US" sz="2000" dirty="0">
              <a:latin typeface="微软雅黑" panose="020B0503020204020204" charset="-122"/>
              <a:ea typeface="微软雅黑" panose="020B0503020204020204" charset="-122"/>
              <a:cs typeface="Hiragino Sans GB W3"/>
            </a:endParaRPr>
          </a:p>
          <a:p>
            <a:pPr marL="800100" lvl="2" indent="-342900" algn="just">
              <a:lnSpc>
                <a:spcPct val="150000"/>
              </a:lnSpc>
              <a:buFont typeface="Wingdings" panose="05000000000000000000" pitchFamily="2" charset="2"/>
              <a:buChar char="Ø"/>
            </a:pPr>
            <a:r>
              <a:rPr lang="zh-CN" altLang="en-US" sz="2000" dirty="0">
                <a:solidFill>
                  <a:srgbClr val="C00000"/>
                </a:solidFill>
                <a:latin typeface="微软雅黑" panose="020B0503020204020204" charset="-122"/>
                <a:ea typeface="微软雅黑" panose="020B0503020204020204" charset="-122"/>
              </a:rPr>
              <a:t>进程控制信息</a:t>
            </a:r>
            <a:r>
              <a:rPr lang="zh-CN" altLang="en-US" sz="2000" dirty="0">
                <a:latin typeface="微软雅黑" panose="020B0503020204020204" charset="-122"/>
                <a:ea typeface="微软雅黑" panose="020B0503020204020204" charset="-122"/>
                <a:cs typeface="Hiragino Sans GB W3"/>
              </a:rPr>
              <a:t>：程序和数据地址、同步和通信机制、资源清单、链接指针</a:t>
            </a:r>
            <a:endParaRPr lang="zh-CN" altLang="en-US" sz="2000" dirty="0">
              <a:latin typeface="微软雅黑" panose="020B0503020204020204" charset="-122"/>
              <a:ea typeface="微软雅黑" panose="020B0503020204020204" charset="-122"/>
              <a:cs typeface="Hiragino Sans GB W3"/>
            </a:endParaRPr>
          </a:p>
        </p:txBody>
      </p:sp>
      <p:graphicFrame>
        <p:nvGraphicFramePr>
          <p:cNvPr id="3" name="表格 3"/>
          <p:cNvGraphicFramePr>
            <a:graphicFrameLocks noGrp="1"/>
          </p:cNvGraphicFramePr>
          <p:nvPr>
            <p:custDataLst>
              <p:tags r:id="rId1"/>
            </p:custDataLst>
          </p:nvPr>
        </p:nvGraphicFramePr>
        <p:xfrm>
          <a:off x="6729095" y="1415415"/>
          <a:ext cx="4380230" cy="4707255"/>
        </p:xfrm>
        <a:graphic>
          <a:graphicData uri="http://schemas.openxmlformats.org/drawingml/2006/table">
            <a:tbl>
              <a:tblPr firstRow="1" bandRow="1">
                <a:tableStyleId>{5940675A-B579-460E-94D1-54222C63F5DA}</a:tableStyleId>
              </a:tblPr>
              <a:tblGrid>
                <a:gridCol w="1257300"/>
                <a:gridCol w="3122930"/>
              </a:tblGrid>
              <a:tr h="100838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charset="0"/>
                        </a:rPr>
                        <a:t>进程</a:t>
                      </a:r>
                      <a:endParaRPr kumimoji="1" lang="en-US" altLang="zh-CN"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charset="0"/>
                        </a:rPr>
                        <a:t>标志符</a:t>
                      </a: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charset="0"/>
                      </a:endParaRPr>
                    </a:p>
                  </a:txBody>
                  <a:tcPr anchor="ctr">
                    <a:solidFill>
                      <a:srgbClr val="C00000"/>
                    </a:solidFill>
                  </a:tcPr>
                </a:tc>
                <a:tc>
                  <a:txBody>
                    <a:bodyPr/>
                    <a:lstStyle/>
                    <a:p>
                      <a:pPr algn="ctr"/>
                      <a:r>
                        <a:rPr lang="zh-CN" altLang="en-US" sz="2000" dirty="0">
                          <a:latin typeface="微软雅黑" panose="020B0503020204020204" charset="-122"/>
                          <a:ea typeface="微软雅黑" panose="020B0503020204020204" charset="-122"/>
                        </a:rPr>
                        <a:t>进程名</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397510">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charset="0"/>
                          <a:sym typeface="Arial" panose="020B0604020202020204" pitchFamily="34" charset="0"/>
                        </a:rPr>
                        <a:t>进程调度信息</a:t>
                      </a:r>
                      <a:endParaRPr kumimoji="1"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楷体_GB2312" charset="0"/>
                        <a:sym typeface="Arial" panose="020B0604020202020204" pitchFamily="34" charset="0"/>
                      </a:endParaRPr>
                    </a:p>
                  </a:txBody>
                  <a:tcPr anchor="ctr">
                    <a:solidFill>
                      <a:srgbClr val="C00000"/>
                    </a:solidFill>
                  </a:tcPr>
                </a:tc>
                <a:tc>
                  <a:txBody>
                    <a:bodyPr/>
                    <a:lstStyle/>
                    <a:p>
                      <a:pPr algn="ctr"/>
                      <a:r>
                        <a:rPr lang="zh-CN" altLang="en-US" sz="2000" dirty="0">
                          <a:latin typeface="微软雅黑" panose="020B0503020204020204" charset="-122"/>
                          <a:ea typeface="微软雅黑" panose="020B0503020204020204" charset="-122"/>
                        </a:rPr>
                        <a:t>进程状态</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611505">
                <a:tc vMerge="1">
                  <a:tcPr/>
                </a:tc>
                <a:tc>
                  <a:txBody>
                    <a:bodyPr/>
                    <a:lstStyle/>
                    <a:p>
                      <a:pPr algn="ctr"/>
                      <a:r>
                        <a:rPr lang="zh-CN" altLang="en-US" sz="2000" dirty="0">
                          <a:latin typeface="微软雅黑" panose="020B0503020204020204" charset="-122"/>
                          <a:ea typeface="微软雅黑" panose="020B0503020204020204" charset="-122"/>
                        </a:rPr>
                        <a:t>进程优先级</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397510">
                <a:tc rowSpan="6">
                  <a:txBody>
                    <a:bodyPr/>
                    <a:lstStyle/>
                    <a:p>
                      <a:pPr algn="ctr"/>
                      <a:r>
                        <a:rPr lang="zh-CN" altLang="en-US" sz="2000" b="1" dirty="0">
                          <a:solidFill>
                            <a:schemeClr val="bg1"/>
                          </a:solidFill>
                          <a:latin typeface="微软雅黑" panose="020B0503020204020204" charset="-122"/>
                          <a:ea typeface="微软雅黑" panose="020B0503020204020204" charset="-122"/>
                        </a:rPr>
                        <a:t>进程控制信息</a:t>
                      </a:r>
                      <a:endParaRPr lang="zh-CN" altLang="en-US" sz="2000" b="1" dirty="0">
                        <a:solidFill>
                          <a:schemeClr val="bg1"/>
                        </a:solidFill>
                        <a:latin typeface="微软雅黑" panose="020B0503020204020204" charset="-122"/>
                        <a:ea typeface="微软雅黑" panose="020B0503020204020204" charset="-122"/>
                      </a:endParaRPr>
                    </a:p>
                  </a:txBody>
                  <a:tcPr anchor="ctr">
                    <a:solidFill>
                      <a:srgbClr val="C00000"/>
                    </a:solidFill>
                  </a:tcPr>
                </a:tc>
                <a:tc>
                  <a:txBody>
                    <a:bodyPr/>
                    <a:lstStyle/>
                    <a:p>
                      <a:pPr algn="ctr"/>
                      <a:r>
                        <a:rPr lang="zh-CN" altLang="en-US" sz="2000" dirty="0">
                          <a:latin typeface="微软雅黑" panose="020B0503020204020204" charset="-122"/>
                          <a:ea typeface="微软雅黑" panose="020B0503020204020204" charset="-122"/>
                        </a:rPr>
                        <a:t>现场保留区</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702945">
                <a:tc vMerge="1">
                  <a:tcPr/>
                </a:tc>
                <a:tc>
                  <a:txBody>
                    <a:bodyPr/>
                    <a:lstStyle/>
                    <a:p>
                      <a:pPr algn="ctr"/>
                      <a:r>
                        <a:rPr lang="zh-CN" altLang="en-US" sz="2000" dirty="0">
                          <a:latin typeface="微软雅黑" panose="020B0503020204020204" charset="-122"/>
                          <a:ea typeface="微软雅黑" panose="020B0503020204020204" charset="-122"/>
                        </a:rPr>
                        <a:t>指示出于同一状态进程的链指针</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396875">
                <a:tc vMerge="1">
                  <a:tcPr/>
                </a:tc>
                <a:tc>
                  <a:txBody>
                    <a:bodyPr/>
                    <a:lstStyle/>
                    <a:p>
                      <a:pPr algn="ctr"/>
                      <a:r>
                        <a:rPr lang="zh-CN" altLang="en-US" sz="2000" dirty="0">
                          <a:latin typeface="微软雅黑" panose="020B0503020204020204" charset="-122"/>
                          <a:ea typeface="微软雅黑" panose="020B0503020204020204" charset="-122"/>
                        </a:rPr>
                        <a:t>资源清单</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397510">
                <a:tc vMerge="1">
                  <a:tcPr/>
                </a:tc>
                <a:tc>
                  <a:txBody>
                    <a:bodyPr/>
                    <a:lstStyle/>
                    <a:p>
                      <a:pPr algn="ctr"/>
                      <a:r>
                        <a:rPr lang="zh-CN" altLang="en-US" sz="2000" dirty="0">
                          <a:latin typeface="微软雅黑" panose="020B0503020204020204" charset="-122"/>
                          <a:ea typeface="微软雅黑" panose="020B0503020204020204" charset="-122"/>
                        </a:rPr>
                        <a:t>进程起始地址</a:t>
                      </a:r>
                      <a:endParaRPr lang="zh-CN" altLang="en-US" sz="2000" dirty="0">
                        <a:latin typeface="微软雅黑" panose="020B0503020204020204" charset="-122"/>
                        <a:ea typeface="微软雅黑" panose="020B0503020204020204" charset="-122"/>
                      </a:endParaRPr>
                    </a:p>
                  </a:txBody>
                  <a:tcPr anchor="ctr">
                    <a:solidFill>
                      <a:srgbClr val="F1A7A7"/>
                    </a:solidFill>
                  </a:tcPr>
                </a:tc>
              </a:tr>
              <a:tr h="397510">
                <a:tc vMerge="1">
                  <a:tcPr/>
                </a:tc>
                <a:tc>
                  <a:txBody>
                    <a:bodyPr/>
                    <a:lstStyle/>
                    <a:p>
                      <a:pPr algn="ctr"/>
                      <a:r>
                        <a:rPr lang="zh-CN" altLang="en-US" sz="2000" dirty="0">
                          <a:latin typeface="微软雅黑" panose="020B0503020204020204" charset="-122"/>
                          <a:ea typeface="微软雅黑" panose="020B0503020204020204" charset="-122"/>
                        </a:rPr>
                        <a:t>家族关系</a:t>
                      </a:r>
                      <a:endParaRPr lang="en-US" altLang="zh-CN" sz="2000" dirty="0">
                        <a:latin typeface="微软雅黑" panose="020B0503020204020204" charset="-122"/>
                        <a:ea typeface="微软雅黑" panose="020B0503020204020204" charset="-122"/>
                      </a:endParaRPr>
                    </a:p>
                  </a:txBody>
                  <a:tcPr anchor="ctr">
                    <a:solidFill>
                      <a:srgbClr val="F1A7A7"/>
                    </a:solidFill>
                  </a:tcPr>
                </a:tc>
              </a:tr>
              <a:tr h="397510">
                <a:tc vMerge="1">
                  <a:tcPr/>
                </a:tc>
                <a:tc>
                  <a:txBody>
                    <a:bodyPr/>
                    <a:lstStyle/>
                    <a:p>
                      <a:pPr algn="ctr"/>
                      <a:r>
                        <a:rPr lang="zh-CN" altLang="en-US" sz="2000" dirty="0">
                          <a:latin typeface="微软雅黑" panose="020B0503020204020204" charset="-122"/>
                          <a:ea typeface="微软雅黑" panose="020B0503020204020204" charset="-122"/>
                        </a:rPr>
                        <a:t>其他</a:t>
                      </a:r>
                      <a:endParaRPr lang="en-US" altLang="zh-CN" sz="2000" dirty="0">
                        <a:latin typeface="微软雅黑" panose="020B0503020204020204" charset="-122"/>
                        <a:ea typeface="微软雅黑" panose="020B0503020204020204" charset="-122"/>
                      </a:endParaRPr>
                    </a:p>
                  </a:txBody>
                  <a:tcPr anchor="ctr">
                    <a:solidFill>
                      <a:srgbClr val="F1A7A7"/>
                    </a:solidFill>
                  </a:tcPr>
                </a:tc>
              </a:tr>
            </a:tbl>
          </a:graphicData>
        </a:graphic>
      </p:graphicFrame>
      <p:grpSp>
        <p:nvGrpSpPr>
          <p:cNvPr id="4" name="组合 3"/>
          <p:cNvGrpSpPr/>
          <p:nvPr/>
        </p:nvGrpSpPr>
        <p:grpSpPr>
          <a:xfrm>
            <a:off x="222877" y="20323"/>
            <a:ext cx="11844509" cy="857103"/>
            <a:chOff x="222877" y="20323"/>
            <a:chExt cx="11844509" cy="857103"/>
          </a:xfrm>
        </p:grpSpPr>
        <p:sp>
          <p:nvSpPr>
            <p:cNvPr id="5" name="文本框 4"/>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6" name="组合 5"/>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59155" y="935990"/>
            <a:ext cx="10105390" cy="58159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操作系统内核的定义</a:t>
            </a:r>
            <a:endParaRPr lang="en-US" altLang="zh-CN" sz="2400" b="1" dirty="0">
              <a:solidFill>
                <a:srgbClr val="C00000"/>
              </a:solidFill>
              <a:latin typeface="微软雅黑" panose="020B0503020204020204" charset="-122"/>
              <a:ea typeface="微软雅黑" panose="020B0503020204020204" charset="-122"/>
            </a:endParaRPr>
          </a:p>
          <a:p>
            <a:pPr marL="800100" lvl="1" indent="-342900" algn="just">
              <a:lnSpc>
                <a:spcPct val="150000"/>
              </a:lnSpc>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Hiragino Sans GB W3"/>
              </a:rPr>
              <a:t>操作系统</a:t>
            </a:r>
            <a:r>
              <a:rPr lang="zh-CN" altLang="en-US" sz="2400" dirty="0">
                <a:solidFill>
                  <a:srgbClr val="C00000"/>
                </a:solidFill>
                <a:latin typeface="微软雅黑" panose="020B0503020204020204" charset="-122"/>
                <a:ea typeface="微软雅黑" panose="020B0503020204020204" charset="-122"/>
                <a:cs typeface="Hiragino Sans GB W3"/>
              </a:rPr>
              <a:t>分层设计</a:t>
            </a:r>
            <a:r>
              <a:rPr lang="zh-CN" altLang="en-US" sz="2400" dirty="0">
                <a:latin typeface="微软雅黑" panose="020B0503020204020204" charset="-122"/>
                <a:ea typeface="微软雅黑" panose="020B0503020204020204" charset="-122"/>
                <a:cs typeface="Hiragino Sans GB W3"/>
              </a:rPr>
              <a:t>，不同功能放置在不同层次；</a:t>
            </a:r>
            <a:endParaRPr lang="en-US" altLang="zh-CN" sz="2400" dirty="0">
              <a:latin typeface="微软雅黑" panose="020B0503020204020204" charset="-122"/>
              <a:ea typeface="微软雅黑" panose="020B0503020204020204" charset="-122"/>
              <a:cs typeface="Hiragino Sans GB W3"/>
            </a:endParaRPr>
          </a:p>
          <a:p>
            <a:pPr marL="800100" lvl="1" indent="-342900" algn="just">
              <a:lnSpc>
                <a:spcPct val="150000"/>
              </a:lnSpc>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Hiragino Sans GB W3"/>
              </a:rPr>
              <a:t>与硬件紧密结合的模块、常用设备驱动、运行频率的模块，安排在紧靠硬件的软件层次中，这些模块</a:t>
            </a:r>
            <a:r>
              <a:rPr lang="zh-CN" altLang="en-US" sz="2400" dirty="0">
                <a:solidFill>
                  <a:srgbClr val="C00000"/>
                </a:solidFill>
                <a:latin typeface="微软雅黑" panose="020B0503020204020204" charset="-122"/>
                <a:ea typeface="微软雅黑" panose="020B0503020204020204" charset="-122"/>
              </a:rPr>
              <a:t>常驻内存</a:t>
            </a:r>
            <a:r>
              <a:rPr lang="zh-CN" altLang="en-US" sz="2400" dirty="0">
                <a:latin typeface="微软雅黑" panose="020B0503020204020204" charset="-122"/>
                <a:ea typeface="微软雅黑" panose="020B0503020204020204" charset="-122"/>
                <a:cs typeface="Hiragino Sans GB W3"/>
              </a:rPr>
              <a:t>，被称为</a:t>
            </a:r>
            <a:r>
              <a:rPr lang="en-US" altLang="zh-CN" sz="2400" dirty="0">
                <a:solidFill>
                  <a:srgbClr val="C00000"/>
                </a:solidFill>
                <a:latin typeface="微软雅黑" panose="020B0503020204020204" charset="-122"/>
                <a:ea typeface="微软雅黑" panose="020B0503020204020204" charset="-122"/>
              </a:rPr>
              <a:t>OS</a:t>
            </a:r>
            <a:r>
              <a:rPr lang="zh-CN" altLang="en-US" sz="2400" dirty="0">
                <a:solidFill>
                  <a:srgbClr val="C00000"/>
                </a:solidFill>
                <a:latin typeface="微软雅黑" panose="020B0503020204020204" charset="-122"/>
                <a:ea typeface="微软雅黑" panose="020B0503020204020204" charset="-122"/>
              </a:rPr>
              <a:t>内核</a:t>
            </a:r>
            <a:endParaRPr lang="en-US" altLang="zh-CN" sz="2400" dirty="0">
              <a:solidFill>
                <a:srgbClr val="C00000"/>
              </a:solidFill>
              <a:latin typeface="微软雅黑" panose="020B0503020204020204" charset="-122"/>
              <a:ea typeface="微软雅黑" panose="020B0503020204020204" charset="-122"/>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微软雅黑" panose="020B0503020204020204" charset="-122"/>
                <a:ea typeface="微软雅黑" panose="020B0503020204020204" charset="-122"/>
                <a:cs typeface="Hiragino Sans GB W3"/>
              </a:rPr>
              <a:t>对软件进行保护，提高</a:t>
            </a:r>
            <a:r>
              <a:rPr lang="en-US" altLang="zh-CN" sz="2400" b="1" dirty="0">
                <a:solidFill>
                  <a:srgbClr val="C00000"/>
                </a:solidFill>
                <a:latin typeface="微软雅黑" panose="020B0503020204020204" charset="-122"/>
                <a:ea typeface="微软雅黑" panose="020B0503020204020204" charset="-122"/>
                <a:cs typeface="Hiragino Sans GB W3"/>
              </a:rPr>
              <a:t>OS</a:t>
            </a:r>
            <a:r>
              <a:rPr lang="zh-CN" altLang="en-US" sz="2400" b="1" dirty="0">
                <a:solidFill>
                  <a:srgbClr val="C00000"/>
                </a:solidFill>
                <a:latin typeface="微软雅黑" panose="020B0503020204020204" charset="-122"/>
                <a:ea typeface="微软雅黑" panose="020B0503020204020204" charset="-122"/>
                <a:cs typeface="Hiragino Sans GB W3"/>
              </a:rPr>
              <a:t>运行效率				</a:t>
            </a:r>
            <a:endParaRPr lang="en-US" altLang="zh-CN" sz="2400" b="1" dirty="0">
              <a:solidFill>
                <a:srgbClr val="C00000"/>
              </a:solidFill>
              <a:latin typeface="微软雅黑" panose="020B0503020204020204" charset="-122"/>
              <a:ea typeface="微软雅黑" panose="020B0503020204020204" charset="-122"/>
              <a:cs typeface="Hiragino Sans GB W3"/>
            </a:endParaRPr>
          </a:p>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处理机的执行状态</a:t>
            </a:r>
            <a:endParaRPr lang="en-US" altLang="zh-CN" sz="2400" b="1" dirty="0">
              <a:solidFill>
                <a:srgbClr val="C00000"/>
              </a:solidFill>
              <a:latin typeface="微软雅黑" panose="020B0503020204020204" charset="-122"/>
              <a:ea typeface="微软雅黑" panose="020B0503020204020204" charset="-122"/>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微软雅黑" panose="020B0503020204020204" charset="-122"/>
                <a:ea typeface="微软雅黑" panose="020B0503020204020204" charset="-122"/>
              </a:rPr>
              <a:t>系统态（管态</a:t>
            </a:r>
            <a:r>
              <a:rPr lang="en-US" altLang="zh-CN" sz="2400" b="1" dirty="0">
                <a:solidFill>
                  <a:srgbClr val="C00000"/>
                </a:solidFill>
                <a:latin typeface="微软雅黑" panose="020B0503020204020204" charset="-122"/>
                <a:ea typeface="微软雅黑" panose="020B0503020204020204" charset="-122"/>
              </a:rPr>
              <a:t>/</a:t>
            </a:r>
            <a:r>
              <a:rPr lang="zh-CN" altLang="en-US" sz="2400" b="1" dirty="0">
                <a:solidFill>
                  <a:srgbClr val="C00000"/>
                </a:solidFill>
                <a:latin typeface="微软雅黑" panose="020B0503020204020204" charset="-122"/>
                <a:ea typeface="微软雅黑" panose="020B0503020204020204" charset="-122"/>
              </a:rPr>
              <a:t>内核态）：</a:t>
            </a:r>
            <a:r>
              <a:rPr lang="zh-CN" altLang="en-US" sz="2400" dirty="0">
                <a:latin typeface="微软雅黑" panose="020B0503020204020204" charset="-122"/>
                <a:ea typeface="微软雅黑" panose="020B0503020204020204" charset="-122"/>
                <a:cs typeface="Hiragino Sans GB W3"/>
              </a:rPr>
              <a:t>具有</a:t>
            </a:r>
            <a:r>
              <a:rPr lang="zh-CN" altLang="en-US" sz="2400" dirty="0">
                <a:solidFill>
                  <a:srgbClr val="C00000"/>
                </a:solidFill>
                <a:latin typeface="微软雅黑" panose="020B0503020204020204" charset="-122"/>
                <a:ea typeface="微软雅黑" panose="020B0503020204020204" charset="-122"/>
              </a:rPr>
              <a:t>较高特权</a:t>
            </a:r>
            <a:r>
              <a:rPr lang="zh-CN" altLang="en-US" sz="2400" dirty="0">
                <a:latin typeface="微软雅黑" panose="020B0503020204020204" charset="-122"/>
                <a:ea typeface="微软雅黑" panose="020B0503020204020204" charset="-122"/>
                <a:cs typeface="Hiragino Sans GB W3"/>
              </a:rPr>
              <a:t>，执行一切指令，访问所有寄存器和存储区；</a:t>
            </a:r>
            <a:r>
              <a:rPr lang="en-US" altLang="zh-CN" sz="2400" dirty="0">
                <a:solidFill>
                  <a:srgbClr val="C00000"/>
                </a:solidFill>
                <a:latin typeface="微软雅黑" panose="020B0503020204020204" charset="-122"/>
                <a:ea typeface="微软雅黑" panose="020B0503020204020204" charset="-122"/>
              </a:rPr>
              <a:t>OS</a:t>
            </a:r>
            <a:r>
              <a:rPr lang="zh-CN" altLang="en-US" sz="2400" dirty="0">
                <a:solidFill>
                  <a:srgbClr val="C00000"/>
                </a:solidFill>
                <a:latin typeface="微软雅黑" panose="020B0503020204020204" charset="-122"/>
                <a:ea typeface="微软雅黑" panose="020B0503020204020204" charset="-122"/>
              </a:rPr>
              <a:t>通常运行在管态</a:t>
            </a:r>
            <a:endParaRPr lang="zh-CN" altLang="en-US" sz="2400" dirty="0">
              <a:solidFill>
                <a:srgbClr val="C00000"/>
              </a:solidFill>
              <a:latin typeface="微软雅黑" panose="020B0503020204020204" charset="-122"/>
              <a:ea typeface="微软雅黑" panose="020B0503020204020204" charset="-122"/>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微软雅黑" panose="020B0503020204020204" charset="-122"/>
                <a:ea typeface="微软雅黑" panose="020B0503020204020204" charset="-122"/>
                <a:cs typeface="Hiragino Sans GB W3"/>
              </a:rPr>
              <a:t>用户态（目态）：</a:t>
            </a:r>
            <a:r>
              <a:rPr lang="zh-CN" altLang="en-US" sz="2400" dirty="0">
                <a:latin typeface="微软雅黑" panose="020B0503020204020204" charset="-122"/>
                <a:ea typeface="微软雅黑" panose="020B0503020204020204" charset="-122"/>
                <a:cs typeface="Hiragino Sans GB W3"/>
              </a:rPr>
              <a:t>特权较低，仅能执行规定的指令，访问指定寄存器和存储区，</a:t>
            </a:r>
            <a:r>
              <a:rPr lang="zh-CN" altLang="en-US" sz="2400" dirty="0">
                <a:solidFill>
                  <a:srgbClr val="C00000"/>
                </a:solidFill>
                <a:latin typeface="微软雅黑" panose="020B0503020204020204" charset="-122"/>
                <a:ea typeface="微软雅黑" panose="020B0503020204020204" charset="-122"/>
              </a:rPr>
              <a:t>应用程序只能运行在目态</a:t>
            </a:r>
            <a:r>
              <a:rPr lang="zh-CN" altLang="en-US" sz="2400" b="1" dirty="0">
                <a:solidFill>
                  <a:srgbClr val="C00000"/>
                </a:solidFill>
                <a:latin typeface="微软雅黑" panose="020B0503020204020204" charset="-122"/>
                <a:ea typeface="微软雅黑" panose="020B0503020204020204" charset="-122"/>
                <a:cs typeface="Hiragino Sans GB W3"/>
              </a:rPr>
              <a:t>	</a:t>
            </a:r>
            <a:endParaRPr lang="en-US" altLang="zh-CN" sz="2400" dirty="0">
              <a:latin typeface="微软雅黑" panose="020B0503020204020204" charset="-122"/>
              <a:ea typeface="微软雅黑" panose="020B0503020204020204" charset="-122"/>
              <a:cs typeface="Hiragino Sans GB W3"/>
            </a:endParaRPr>
          </a:p>
        </p:txBody>
      </p:sp>
      <p:grpSp>
        <p:nvGrpSpPr>
          <p:cNvPr id="2" name="组合 1"/>
          <p:cNvGrpSpPr/>
          <p:nvPr/>
        </p:nvGrpSpPr>
        <p:grpSpPr>
          <a:xfrm>
            <a:off x="222877" y="20323"/>
            <a:ext cx="11844509" cy="857103"/>
            <a:chOff x="222877" y="20323"/>
            <a:chExt cx="11844509" cy="857103"/>
          </a:xfrm>
        </p:grpSpPr>
        <p:sp>
          <p:nvSpPr>
            <p:cNvPr id="3" name="文本框 2"/>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4" name="组合 3"/>
            <p:cNvGrpSpPr/>
            <p:nvPr/>
          </p:nvGrpSpPr>
          <p:grpSpPr>
            <a:xfrm>
              <a:off x="8417668" y="75292"/>
              <a:ext cx="3649718" cy="611540"/>
              <a:chOff x="5494282" y="112021"/>
              <a:chExt cx="3649718" cy="611540"/>
            </a:xfrm>
          </p:grpSpPr>
          <p:pic>
            <p:nvPicPr>
              <p:cNvPr id="6"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37540" y="908685"/>
            <a:ext cx="11452860" cy="572389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内核两大功能</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微软雅黑" panose="020B0503020204020204" charset="-122"/>
                <a:ea typeface="微软雅黑" panose="020B0503020204020204" charset="-122"/>
              </a:rPr>
              <a:t>支撑功能</a:t>
            </a:r>
            <a:endParaRPr lang="en-US" altLang="zh-CN" sz="2400" b="1" dirty="0">
              <a:solidFill>
                <a:srgbClr val="C00000"/>
              </a:solidFill>
              <a:latin typeface="微软雅黑" panose="020B0503020204020204" charset="-122"/>
              <a:ea typeface="微软雅黑" panose="020B0503020204020204" charset="-122"/>
            </a:endParaRPr>
          </a:p>
          <a:p>
            <a:pPr marL="1257300" lvl="2" indent="-342900" algn="just">
              <a:lnSpc>
                <a:spcPct val="150000"/>
              </a:lnSpc>
              <a:buFont typeface="Arial" panose="020B0604020202020204" pitchFamily="34" charset="0"/>
              <a:buChar char="•"/>
            </a:pPr>
            <a:r>
              <a:rPr lang="zh-CN" altLang="en-US" sz="2400" dirty="0">
                <a:solidFill>
                  <a:srgbClr val="C00000"/>
                </a:solidFill>
                <a:latin typeface="微软雅黑" panose="020B0503020204020204" charset="-122"/>
                <a:ea typeface="微软雅黑" panose="020B0503020204020204" charset="-122"/>
                <a:cs typeface="Hiragino Sans GB W3"/>
              </a:rPr>
              <a:t>中断处理</a:t>
            </a:r>
            <a:r>
              <a:rPr lang="zh-CN" altLang="en-US" sz="2400" dirty="0">
                <a:latin typeface="微软雅黑" panose="020B0503020204020204" charset="-122"/>
                <a:ea typeface="微软雅黑" panose="020B0503020204020204" charset="-122"/>
                <a:cs typeface="Hiragino Sans GB W3"/>
              </a:rPr>
              <a:t>：最基本的功能，</a:t>
            </a:r>
            <a:r>
              <a:rPr lang="en-US" altLang="zh-CN" sz="2400" dirty="0">
                <a:latin typeface="微软雅黑" panose="020B0503020204020204" charset="-122"/>
                <a:ea typeface="微软雅黑" panose="020B0503020204020204" charset="-122"/>
                <a:cs typeface="Hiragino Sans GB W3"/>
              </a:rPr>
              <a:t>OS</a:t>
            </a:r>
            <a:r>
              <a:rPr lang="zh-CN" altLang="en-US" sz="2400" dirty="0">
                <a:latin typeface="微软雅黑" panose="020B0503020204020204" charset="-122"/>
                <a:ea typeface="微软雅黑" panose="020B0503020204020204" charset="-122"/>
                <a:cs typeface="Hiragino Sans GB W3"/>
              </a:rPr>
              <a:t>赖以活动的基础</a:t>
            </a:r>
            <a:endParaRPr lang="en-US" altLang="zh-CN" sz="2400" dirty="0">
              <a:latin typeface="微软雅黑" panose="020B0503020204020204" charset="-122"/>
              <a:ea typeface="微软雅黑" panose="020B0503020204020204" charset="-122"/>
              <a:cs typeface="Hiragino Sans GB W3"/>
            </a:endParaRPr>
          </a:p>
          <a:p>
            <a:pPr marL="1257300" lvl="2" indent="-342900" algn="just">
              <a:lnSpc>
                <a:spcPct val="150000"/>
              </a:lnSpc>
              <a:buFont typeface="Arial" panose="020B0604020202020204" pitchFamily="34" charset="0"/>
              <a:buChar char="•"/>
            </a:pPr>
            <a:r>
              <a:rPr lang="zh-CN" altLang="en-US" sz="2400" dirty="0">
                <a:solidFill>
                  <a:srgbClr val="C00000"/>
                </a:solidFill>
                <a:latin typeface="微软雅黑" panose="020B0503020204020204" charset="-122"/>
                <a:ea typeface="微软雅黑" panose="020B0503020204020204" charset="-122"/>
              </a:rPr>
              <a:t>时钟管理</a:t>
            </a:r>
            <a:r>
              <a:rPr lang="zh-CN" altLang="en-US" sz="2400" dirty="0">
                <a:latin typeface="微软雅黑" panose="020B0503020204020204" charset="-122"/>
                <a:ea typeface="微软雅黑" panose="020B0503020204020204" charset="-122"/>
                <a:cs typeface="Hiragino Sans GB W3"/>
              </a:rPr>
              <a:t>：基本功能，时间片轮转调度、实时系统等</a:t>
            </a:r>
            <a:endParaRPr lang="en-US" altLang="zh-CN" sz="2400" dirty="0">
              <a:latin typeface="微软雅黑" panose="020B0503020204020204" charset="-122"/>
              <a:ea typeface="微软雅黑" panose="020B0503020204020204" charset="-122"/>
              <a:cs typeface="Hiragino Sans GB W3"/>
            </a:endParaRPr>
          </a:p>
          <a:p>
            <a:pPr marL="1257300" lvl="2" indent="-342900" algn="just">
              <a:lnSpc>
                <a:spcPct val="150000"/>
              </a:lnSpc>
              <a:buFont typeface="Arial" panose="020B0604020202020204" pitchFamily="34" charset="0"/>
              <a:buChar char="•"/>
            </a:pPr>
            <a:r>
              <a:rPr lang="zh-CN" altLang="en-US" sz="2400" dirty="0">
                <a:solidFill>
                  <a:srgbClr val="C00000"/>
                </a:solidFill>
                <a:latin typeface="微软雅黑" panose="020B0503020204020204" charset="-122"/>
                <a:ea typeface="微软雅黑" panose="020B0503020204020204" charset="-122"/>
              </a:rPr>
              <a:t>原语（</a:t>
            </a:r>
            <a:r>
              <a:rPr lang="en-US" altLang="zh-CN" sz="2400" dirty="0">
                <a:solidFill>
                  <a:srgbClr val="C00000"/>
                </a:solidFill>
                <a:latin typeface="微软雅黑" panose="020B0503020204020204" charset="-122"/>
                <a:ea typeface="微软雅黑" panose="020B0503020204020204" charset="-122"/>
              </a:rPr>
              <a:t>Primitive</a:t>
            </a:r>
            <a:r>
              <a:rPr lang="zh-CN" altLang="en-US" sz="2400" dirty="0">
                <a:solidFill>
                  <a:srgbClr val="C00000"/>
                </a:solidFill>
                <a:latin typeface="微软雅黑" panose="020B0503020204020204" charset="-122"/>
                <a:ea typeface="微软雅黑" panose="020B0503020204020204" charset="-122"/>
              </a:rPr>
              <a:t>）操作</a:t>
            </a:r>
            <a:r>
              <a:rPr lang="zh-CN" altLang="en-US" sz="2400" dirty="0">
                <a:latin typeface="微软雅黑" panose="020B0503020204020204" charset="-122"/>
                <a:ea typeface="微软雅黑" panose="020B0503020204020204" charset="-122"/>
                <a:cs typeface="Hiragino Sans GB W3"/>
              </a:rPr>
              <a:t>：若干条指令组成，执行过程中不允许被中断</a:t>
            </a:r>
            <a:endParaRPr lang="zh-CN" altLang="en-US" sz="2400" dirty="0">
              <a:latin typeface="微软雅黑" panose="020B0503020204020204" charset="-122"/>
              <a:ea typeface="微软雅黑" panose="020B0503020204020204" charset="-122"/>
              <a:cs typeface="Hiragino Sans GB W3"/>
            </a:endParaRPr>
          </a:p>
          <a:p>
            <a:pPr marL="1257300" lvl="2" indent="-342900" algn="just">
              <a:lnSpc>
                <a:spcPct val="150000"/>
              </a:lnSpc>
              <a:buFont typeface="Arial" panose="020B0604020202020204" pitchFamily="34" charset="0"/>
              <a:buChar char="•"/>
            </a:pPr>
            <a:endParaRPr lang="en-US" altLang="zh-CN" sz="2400" dirty="0">
              <a:latin typeface="微软雅黑" panose="020B0503020204020204" charset="-122"/>
              <a:ea typeface="微软雅黑" panose="020B0503020204020204" charset="-122"/>
              <a:cs typeface="Hiragino Sans GB W3"/>
            </a:endParaRPr>
          </a:p>
          <a:p>
            <a:pPr marL="800100" lvl="1" indent="-342900" algn="just">
              <a:lnSpc>
                <a:spcPct val="150000"/>
              </a:lnSpc>
              <a:buFont typeface="Wingdings" panose="05000000000000000000" pitchFamily="2" charset="2"/>
              <a:buChar char="Ø"/>
            </a:pPr>
            <a:r>
              <a:rPr lang="zh-CN" altLang="en-US" sz="2400" b="1" dirty="0">
                <a:solidFill>
                  <a:srgbClr val="C00000"/>
                </a:solidFill>
                <a:latin typeface="微软雅黑" panose="020B0503020204020204" charset="-122"/>
                <a:ea typeface="微软雅黑" panose="020B0503020204020204" charset="-122"/>
              </a:rPr>
              <a:t>资源管理功能</a:t>
            </a:r>
            <a:endParaRPr lang="en-US" altLang="zh-CN" sz="2400" dirty="0">
              <a:latin typeface="微软雅黑" panose="020B0503020204020204" charset="-122"/>
              <a:ea typeface="微软雅黑" panose="020B0503020204020204" charset="-122"/>
              <a:cs typeface="Hiragino Sans GB W3"/>
            </a:endParaRPr>
          </a:p>
          <a:p>
            <a:pPr marL="1257300" lvl="2" indent="-342900" algn="just">
              <a:lnSpc>
                <a:spcPct val="150000"/>
              </a:lnSpc>
              <a:buFont typeface="Arial" panose="020B0604020202020204" pitchFamily="34" charset="0"/>
              <a:buChar char="•"/>
            </a:pPr>
            <a:r>
              <a:rPr lang="zh-CN" altLang="en-US" sz="2400" dirty="0">
                <a:solidFill>
                  <a:srgbClr val="C00000"/>
                </a:solidFill>
                <a:latin typeface="微软雅黑" panose="020B0503020204020204" charset="-122"/>
                <a:ea typeface="微软雅黑" panose="020B0503020204020204" charset="-122"/>
              </a:rPr>
              <a:t>进程管理</a:t>
            </a:r>
            <a:r>
              <a:rPr lang="zh-CN" altLang="en-US" sz="2400" dirty="0">
                <a:latin typeface="微软雅黑" panose="020B0503020204020204" charset="-122"/>
                <a:ea typeface="微软雅黑" panose="020B0503020204020204" charset="-122"/>
                <a:cs typeface="Hiragino Sans GB W3"/>
              </a:rPr>
              <a:t>：运行频率较高</a:t>
            </a:r>
            <a:r>
              <a:rPr lang="zh-CN" altLang="en-US" sz="2400" dirty="0">
                <a:latin typeface="微软雅黑" panose="020B0503020204020204" charset="-122"/>
                <a:ea typeface="微软雅黑" panose="020B0503020204020204" charset="-122"/>
                <a:cs typeface="Hiragino Sans GB W3"/>
                <a:sym typeface="Wingdings" panose="05000000000000000000" pitchFamily="2" charset="2"/>
              </a:rPr>
              <a:t>，提高性能</a:t>
            </a:r>
            <a:endParaRPr lang="zh-CN" altLang="en-US" sz="2400" dirty="0">
              <a:latin typeface="微软雅黑" panose="020B0503020204020204" charset="-122"/>
              <a:ea typeface="微软雅黑" panose="020B0503020204020204" charset="-122"/>
              <a:cs typeface="Hiragino Sans GB W3"/>
            </a:endParaRPr>
          </a:p>
          <a:p>
            <a:pPr marL="1257300" lvl="2" indent="-342900" algn="just">
              <a:lnSpc>
                <a:spcPct val="150000"/>
              </a:lnSpc>
              <a:buFont typeface="Arial" panose="020B0604020202020204" pitchFamily="34" charset="0"/>
              <a:buChar char="•"/>
            </a:pPr>
            <a:r>
              <a:rPr lang="zh-CN" altLang="en-US" sz="2400" dirty="0">
                <a:solidFill>
                  <a:srgbClr val="C00000"/>
                </a:solidFill>
                <a:latin typeface="微软雅黑" panose="020B0503020204020204" charset="-122"/>
                <a:ea typeface="微软雅黑" panose="020B0503020204020204" charset="-122"/>
              </a:rPr>
              <a:t>存储器管理</a:t>
            </a:r>
            <a:r>
              <a:rPr lang="zh-CN" altLang="en-US" sz="2400" dirty="0">
                <a:latin typeface="微软雅黑" panose="020B0503020204020204" charset="-122"/>
                <a:ea typeface="微软雅黑" panose="020B0503020204020204" charset="-122"/>
                <a:cs typeface="Hiragino Sans GB W3"/>
              </a:rPr>
              <a:t>：运行频率较高</a:t>
            </a:r>
            <a:r>
              <a:rPr lang="zh-CN" altLang="en-US" sz="2400" dirty="0">
                <a:latin typeface="微软雅黑" panose="020B0503020204020204" charset="-122"/>
                <a:ea typeface="微软雅黑" panose="020B0503020204020204" charset="-122"/>
                <a:cs typeface="Hiragino Sans GB W3"/>
                <a:sym typeface="Wingdings" panose="05000000000000000000" pitchFamily="2" charset="2"/>
              </a:rPr>
              <a:t>，提高运行速度</a:t>
            </a:r>
            <a:endParaRPr lang="zh-CN" altLang="en-US" sz="2400" dirty="0">
              <a:latin typeface="微软雅黑" panose="020B0503020204020204" charset="-122"/>
              <a:ea typeface="微软雅黑" panose="020B0503020204020204" charset="-122"/>
              <a:cs typeface="Hiragino Sans GB W3"/>
            </a:endParaRPr>
          </a:p>
          <a:p>
            <a:pPr marL="1257300" lvl="2" indent="-342900" algn="just">
              <a:lnSpc>
                <a:spcPct val="150000"/>
              </a:lnSpc>
              <a:buFont typeface="Arial" panose="020B0604020202020204" pitchFamily="34" charset="0"/>
              <a:buChar char="•"/>
            </a:pPr>
            <a:r>
              <a:rPr lang="zh-CN" altLang="en-US" sz="2400" dirty="0">
                <a:solidFill>
                  <a:srgbClr val="C00000"/>
                </a:solidFill>
                <a:latin typeface="微软雅黑" panose="020B0503020204020204" charset="-122"/>
                <a:ea typeface="微软雅黑" panose="020B0503020204020204" charset="-122"/>
              </a:rPr>
              <a:t>设备管理</a:t>
            </a:r>
            <a:r>
              <a:rPr lang="zh-CN" altLang="en-US" sz="2400" dirty="0">
                <a:latin typeface="微软雅黑" panose="020B0503020204020204" charset="-122"/>
                <a:ea typeface="微软雅黑" panose="020B0503020204020204" charset="-122"/>
                <a:cs typeface="Hiragino Sans GB W3"/>
              </a:rPr>
              <a:t>：与硬件</a:t>
            </a:r>
            <a:r>
              <a:rPr lang="en-US" altLang="zh-CN" sz="2400" dirty="0">
                <a:latin typeface="微软雅黑" panose="020B0503020204020204" charset="-122"/>
                <a:ea typeface="微软雅黑" panose="020B0503020204020204" charset="-122"/>
                <a:cs typeface="Hiragino Sans GB W3"/>
              </a:rPr>
              <a:t>/</a:t>
            </a:r>
            <a:r>
              <a:rPr lang="zh-CN" altLang="en-US" sz="2400" dirty="0">
                <a:latin typeface="微软雅黑" panose="020B0503020204020204" charset="-122"/>
                <a:ea typeface="微软雅黑" panose="020B0503020204020204" charset="-122"/>
                <a:cs typeface="Hiragino Sans GB W3"/>
              </a:rPr>
              <a:t>设备紧密相关</a:t>
            </a:r>
            <a:endParaRPr lang="zh-CN" altLang="en-US" sz="2400" dirty="0">
              <a:latin typeface="微软雅黑" panose="020B0503020204020204" charset="-122"/>
              <a:ea typeface="微软雅黑" panose="020B0503020204020204" charset="-122"/>
              <a:cs typeface="Hiragino Sans GB W3"/>
            </a:endParaRPr>
          </a:p>
        </p:txBody>
      </p:sp>
      <p:grpSp>
        <p:nvGrpSpPr>
          <p:cNvPr id="2" name="组合 1"/>
          <p:cNvGrpSpPr/>
          <p:nvPr/>
        </p:nvGrpSpPr>
        <p:grpSpPr>
          <a:xfrm>
            <a:off x="222877" y="25086"/>
            <a:ext cx="11844509" cy="857103"/>
            <a:chOff x="222877" y="20323"/>
            <a:chExt cx="11844509" cy="857103"/>
          </a:xfrm>
        </p:grpSpPr>
        <p:sp>
          <p:nvSpPr>
            <p:cNvPr id="3" name="文本框 2"/>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4" name="组合 3"/>
            <p:cNvGrpSpPr/>
            <p:nvPr/>
          </p:nvGrpSpPr>
          <p:grpSpPr>
            <a:xfrm>
              <a:off x="8417668" y="75292"/>
              <a:ext cx="3649718" cy="611540"/>
              <a:chOff x="5494282" y="112021"/>
              <a:chExt cx="3649718" cy="611540"/>
            </a:xfrm>
          </p:grpSpPr>
          <p:pic>
            <p:nvPicPr>
              <p:cNvPr id="6"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589915" y="908685"/>
            <a:ext cx="10365740" cy="586232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引起进程阻塞和唤醒的事件</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a:lnSpc>
                <a:spcPct val="125000"/>
              </a:lnSpc>
              <a:spcAft>
                <a:spcPts val="600"/>
              </a:spcAft>
              <a:buFont typeface="Wingdings" panose="05000000000000000000" pitchFamily="2" charset="2"/>
              <a:buChar char="Ø"/>
            </a:pPr>
            <a:r>
              <a:rPr lang="zh-CN" altLang="en-US" sz="2000" b="1" dirty="0">
                <a:solidFill>
                  <a:srgbClr val="C00000"/>
                </a:solidFill>
                <a:latin typeface="微软雅黑" panose="020B0503020204020204" charset="-122"/>
                <a:ea typeface="微软雅黑" panose="020B0503020204020204" charset="-122"/>
              </a:rPr>
              <a:t>向系统请求共享资源失败</a:t>
            </a:r>
            <a:endParaRPr lang="en-US" altLang="zh-CN" sz="2000" b="1" dirty="0">
              <a:solidFill>
                <a:srgbClr val="C00000"/>
              </a:solidFill>
              <a:latin typeface="微软雅黑" panose="020B0503020204020204" charset="-122"/>
              <a:ea typeface="微软雅黑" panose="020B0503020204020204" charset="-122"/>
            </a:endParaRPr>
          </a:p>
          <a:p>
            <a:pPr marL="800100" lvl="2" indent="-342900" algn="just">
              <a:lnSpc>
                <a:spcPct val="125000"/>
              </a:lnSpc>
              <a:spcAft>
                <a:spcPts val="600"/>
              </a:spcAft>
              <a:buFont typeface="Wingdings" panose="05000000000000000000" pitchFamily="2" charset="2"/>
              <a:buChar char="Ø"/>
            </a:pPr>
            <a:r>
              <a:rPr lang="zh-CN" altLang="en-US" sz="2000" b="1" dirty="0">
                <a:solidFill>
                  <a:srgbClr val="C00000"/>
                </a:solidFill>
                <a:latin typeface="微软雅黑" panose="020B0503020204020204" charset="-122"/>
                <a:ea typeface="微软雅黑" panose="020B0503020204020204" charset="-122"/>
              </a:rPr>
              <a:t>等待某种操作的完成</a:t>
            </a:r>
            <a:endParaRPr lang="en-US" altLang="zh-CN" sz="2000" b="1" dirty="0">
              <a:solidFill>
                <a:srgbClr val="C00000"/>
              </a:solidFill>
              <a:latin typeface="微软雅黑" panose="020B0503020204020204" charset="-122"/>
              <a:ea typeface="微软雅黑" panose="020B0503020204020204" charset="-122"/>
            </a:endParaRPr>
          </a:p>
          <a:p>
            <a:pPr marL="800100" lvl="2" indent="-342900" algn="just">
              <a:lnSpc>
                <a:spcPct val="125000"/>
              </a:lnSpc>
              <a:spcAft>
                <a:spcPts val="600"/>
              </a:spcAft>
              <a:buFont typeface="Wingdings" panose="05000000000000000000" pitchFamily="2" charset="2"/>
              <a:buChar char="Ø"/>
            </a:pPr>
            <a:r>
              <a:rPr lang="zh-CN" altLang="en-US" sz="2000" b="1" dirty="0">
                <a:solidFill>
                  <a:srgbClr val="C00000"/>
                </a:solidFill>
                <a:latin typeface="微软雅黑" panose="020B0503020204020204" charset="-122"/>
                <a:ea typeface="微软雅黑" panose="020B0503020204020204" charset="-122"/>
              </a:rPr>
              <a:t>进程阻塞过程：</a:t>
            </a:r>
            <a:r>
              <a:rPr lang="en-US" altLang="zh-CN" sz="2000" b="1" dirty="0">
                <a:solidFill>
                  <a:srgbClr val="C00000"/>
                </a:solidFill>
                <a:latin typeface="微软雅黑" panose="020B0503020204020204" charset="-122"/>
                <a:ea typeface="微软雅黑" panose="020B0503020204020204" charset="-122"/>
              </a:rPr>
              <a:t>Block</a:t>
            </a:r>
            <a:endParaRPr lang="en-US" altLang="zh-CN" sz="2000" b="1" dirty="0">
              <a:solidFill>
                <a:srgbClr val="C00000"/>
              </a:solidFill>
              <a:latin typeface="微软雅黑" panose="020B0503020204020204" charset="-122"/>
              <a:ea typeface="微软雅黑" panose="020B0503020204020204" charset="-122"/>
            </a:endParaRPr>
          </a:p>
          <a:p>
            <a:pPr marL="1257300" lvl="3" indent="-342900" algn="just">
              <a:lnSpc>
                <a:spcPct val="125000"/>
              </a:lnSpc>
              <a:spcAft>
                <a:spcPts val="600"/>
              </a:spcAft>
              <a:buFont typeface="Arial" panose="020B0604020202020204" pitchFamily="34" charset="0"/>
              <a:buChar char="•"/>
            </a:pPr>
            <a:r>
              <a:rPr lang="zh-CN" altLang="en-US" sz="2000" dirty="0">
                <a:latin typeface="微软雅黑" panose="020B0503020204020204" charset="-122"/>
                <a:ea typeface="微软雅黑" panose="020B0503020204020204" charset="-122"/>
              </a:rPr>
              <a:t>停止进程在处理器中执行，保存现场信息到进程的进程控制块中；</a:t>
            </a:r>
            <a:endParaRPr lang="zh-CN" altLang="en-US" sz="2000" dirty="0">
              <a:latin typeface="微软雅黑" panose="020B0503020204020204" charset="-122"/>
              <a:ea typeface="微软雅黑" panose="020B0503020204020204" charset="-122"/>
            </a:endParaRPr>
          </a:p>
          <a:p>
            <a:pPr marL="1257300" lvl="3" indent="-342900" algn="just">
              <a:lnSpc>
                <a:spcPct val="125000"/>
              </a:lnSpc>
              <a:spcAft>
                <a:spcPts val="600"/>
              </a:spcAft>
              <a:buFont typeface="Arial" panose="020B0604020202020204" pitchFamily="34" charset="0"/>
              <a:buChar char="•"/>
            </a:pPr>
            <a:r>
              <a:rPr lang="zh-CN" altLang="en-US" sz="2000" dirty="0">
                <a:latin typeface="微软雅黑" panose="020B0503020204020204" charset="-122"/>
                <a:ea typeface="微软雅黑" panose="020B0503020204020204" charset="-122"/>
              </a:rPr>
              <a:t>修改进程控制块中的进程状态等相关内容，并将进程控制块加入到相应阻塞进程的进程控制块队列中；</a:t>
            </a:r>
            <a:endParaRPr lang="zh-CN" altLang="en-US" sz="2000" dirty="0">
              <a:latin typeface="微软雅黑" panose="020B0503020204020204" charset="-122"/>
              <a:ea typeface="微软雅黑" panose="020B0503020204020204" charset="-122"/>
            </a:endParaRPr>
          </a:p>
          <a:p>
            <a:pPr marL="1257300" lvl="3" indent="-342900" algn="just">
              <a:lnSpc>
                <a:spcPct val="125000"/>
              </a:lnSpc>
              <a:spcAft>
                <a:spcPts val="600"/>
              </a:spcAft>
              <a:buFont typeface="Arial" panose="020B0604020202020204" pitchFamily="34" charset="0"/>
              <a:buChar char="•"/>
            </a:pPr>
            <a:r>
              <a:rPr lang="zh-CN" altLang="en-US" sz="2000" dirty="0">
                <a:latin typeface="微软雅黑" panose="020B0503020204020204" charset="-122"/>
                <a:ea typeface="微软雅黑" panose="020B0503020204020204" charset="-122"/>
              </a:rPr>
              <a:t>进程调度程序转入其他进程调度。</a:t>
            </a:r>
            <a:endParaRPr lang="en-US" altLang="zh-CN" sz="2000" dirty="0">
              <a:latin typeface="微软雅黑" panose="020B0503020204020204" charset="-122"/>
              <a:ea typeface="微软雅黑" panose="020B0503020204020204" charset="-122"/>
            </a:endParaRPr>
          </a:p>
          <a:p>
            <a:pPr marL="800100" lvl="2" indent="-342900" algn="just">
              <a:lnSpc>
                <a:spcPct val="125000"/>
              </a:lnSpc>
              <a:spcAft>
                <a:spcPts val="600"/>
              </a:spcAft>
              <a:buFont typeface="Wingdings" panose="05000000000000000000" pitchFamily="2" charset="2"/>
              <a:buChar char="Ø"/>
            </a:pPr>
            <a:r>
              <a:rPr lang="zh-CN" altLang="en-US" sz="2000" b="1" dirty="0">
                <a:solidFill>
                  <a:srgbClr val="C00000"/>
                </a:solidFill>
                <a:latin typeface="微软雅黑" panose="020B0503020204020204" charset="-122"/>
                <a:ea typeface="微软雅黑" panose="020B0503020204020204" charset="-122"/>
              </a:rPr>
              <a:t>进程唤醒过程：</a:t>
            </a:r>
            <a:r>
              <a:rPr lang="en-US" altLang="zh-CN" sz="2000" b="1" dirty="0">
                <a:solidFill>
                  <a:srgbClr val="C00000"/>
                </a:solidFill>
                <a:latin typeface="微软雅黑" panose="020B0503020204020204" charset="-122"/>
                <a:ea typeface="微软雅黑" panose="020B0503020204020204" charset="-122"/>
              </a:rPr>
              <a:t>Wakeup</a:t>
            </a:r>
            <a:endParaRPr lang="en-US" altLang="zh-CN" sz="2000" b="1" dirty="0">
              <a:solidFill>
                <a:srgbClr val="C00000"/>
              </a:solidFill>
              <a:latin typeface="微软雅黑" panose="020B0503020204020204" charset="-122"/>
              <a:ea typeface="微软雅黑" panose="020B0503020204020204" charset="-122"/>
            </a:endParaRPr>
          </a:p>
          <a:p>
            <a:pPr marL="1257300" lvl="3" indent="-342900" algn="just">
              <a:lnSpc>
                <a:spcPct val="125000"/>
              </a:lnSpc>
              <a:spcAft>
                <a:spcPts val="600"/>
              </a:spcAft>
              <a:buFont typeface="Arial" panose="020B0604020202020204" pitchFamily="34" charset="0"/>
              <a:buChar char="•"/>
            </a:pPr>
            <a:r>
              <a:rPr lang="zh-CN" altLang="en-US" sz="2000" dirty="0">
                <a:latin typeface="微软雅黑" panose="020B0503020204020204" charset="-122"/>
                <a:ea typeface="微软雅黑" panose="020B0503020204020204" charset="-122"/>
              </a:rPr>
              <a:t>当等待事件到达或输入</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输出操作完成时，会产生一个中断，激活操作系统，阻塞的进程被唤醒，其进程状态由阻塞转换为就绪</a:t>
            </a:r>
            <a:endParaRPr lang="zh-CN" altLang="en-US" sz="2000" dirty="0">
              <a:latin typeface="微软雅黑" panose="020B0503020204020204" charset="-122"/>
              <a:ea typeface="微软雅黑" panose="020B0503020204020204" charset="-122"/>
            </a:endParaRPr>
          </a:p>
          <a:p>
            <a:pPr marL="1257300" lvl="3" indent="-342900" algn="just">
              <a:lnSpc>
                <a:spcPct val="125000"/>
              </a:lnSpc>
              <a:spcAft>
                <a:spcPts val="600"/>
              </a:spcAft>
              <a:buFont typeface="Arial" panose="020B0604020202020204" pitchFamily="34" charset="0"/>
              <a:buChar char="•"/>
            </a:pPr>
            <a:r>
              <a:rPr lang="zh-CN" altLang="en-US" sz="2000" dirty="0">
                <a:latin typeface="微软雅黑" panose="020B0503020204020204" charset="-122"/>
                <a:ea typeface="微软雅黑" panose="020B0503020204020204" charset="-122"/>
              </a:rPr>
              <a:t>唤醒进程的主要工作是修改进程控制块中的状态，将进程控制块转入到就绪进程的进程控制块队列</a:t>
            </a:r>
            <a:endParaRPr lang="zh-CN" altLang="en-US" sz="2000" dirty="0">
              <a:latin typeface="微软雅黑" panose="020B0503020204020204" charset="-122"/>
              <a:ea typeface="微软雅黑" panose="020B0503020204020204" charset="-122"/>
            </a:endParaRPr>
          </a:p>
        </p:txBody>
      </p:sp>
      <p:sp>
        <p:nvSpPr>
          <p:cNvPr id="6" name="文本框 5"/>
          <p:cNvSpPr txBox="1"/>
          <p:nvPr/>
        </p:nvSpPr>
        <p:spPr>
          <a:xfrm>
            <a:off x="7828280" y="1446530"/>
            <a:ext cx="3127375" cy="937260"/>
          </a:xfrm>
          <a:prstGeom prst="rect">
            <a:avLst/>
          </a:prstGeom>
          <a:noFill/>
        </p:spPr>
        <p:txBody>
          <a:bodyPr wrap="square">
            <a:spAutoFit/>
          </a:bodyPr>
          <a:lstStyle/>
          <a:p>
            <a:pPr marL="800100" lvl="2" indent="-342900" algn="just">
              <a:lnSpc>
                <a:spcPct val="125000"/>
              </a:lnSpc>
              <a:spcAft>
                <a:spcPts val="600"/>
              </a:spcAft>
              <a:buFont typeface="Wingdings" panose="05000000000000000000" pitchFamily="2" charset="2"/>
              <a:buChar char="Ø"/>
            </a:pPr>
            <a:r>
              <a:rPr lang="zh-CN" altLang="en-US" sz="2000" b="1" dirty="0">
                <a:solidFill>
                  <a:srgbClr val="C00000"/>
                </a:solidFill>
                <a:latin typeface="微软雅黑" panose="020B0503020204020204" charset="-122"/>
                <a:ea typeface="微软雅黑" panose="020B0503020204020204" charset="-122"/>
              </a:rPr>
              <a:t>新数据尚未到达</a:t>
            </a:r>
            <a:endParaRPr lang="zh-CN" altLang="en-US" sz="2000" b="1" dirty="0">
              <a:solidFill>
                <a:srgbClr val="C00000"/>
              </a:solidFill>
              <a:latin typeface="微软雅黑" panose="020B0503020204020204" charset="-122"/>
              <a:ea typeface="微软雅黑" panose="020B0503020204020204" charset="-122"/>
            </a:endParaRPr>
          </a:p>
          <a:p>
            <a:pPr marL="800100" lvl="2" indent="-342900" algn="just">
              <a:lnSpc>
                <a:spcPct val="125000"/>
              </a:lnSpc>
              <a:spcAft>
                <a:spcPts val="600"/>
              </a:spcAft>
              <a:buFont typeface="Wingdings" panose="05000000000000000000" pitchFamily="2" charset="2"/>
              <a:buChar char="Ø"/>
            </a:pPr>
            <a:r>
              <a:rPr lang="zh-CN" altLang="en-US" sz="2000" b="1" dirty="0">
                <a:solidFill>
                  <a:srgbClr val="C00000"/>
                </a:solidFill>
                <a:latin typeface="微软雅黑" panose="020B0503020204020204" charset="-122"/>
                <a:ea typeface="微软雅黑" panose="020B0503020204020204" charset="-122"/>
              </a:rPr>
              <a:t>等待新任务的到达</a:t>
            </a:r>
            <a:endParaRPr lang="zh-CN" altLang="en-US" sz="2000" b="1" dirty="0">
              <a:solidFill>
                <a:srgbClr val="C00000"/>
              </a:solidFill>
              <a:latin typeface="微软雅黑" panose="020B0503020204020204" charset="-122"/>
              <a:ea typeface="微软雅黑" panose="020B0503020204020204" charset="-122"/>
            </a:endParaRPr>
          </a:p>
        </p:txBody>
      </p:sp>
      <p:cxnSp>
        <p:nvCxnSpPr>
          <p:cNvPr id="4" name="直接连接符 3"/>
          <p:cNvCxnSpPr/>
          <p:nvPr/>
        </p:nvCxnSpPr>
        <p:spPr>
          <a:xfrm>
            <a:off x="1071699" y="2396037"/>
            <a:ext cx="9815830" cy="1905"/>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22877" y="20323"/>
            <a:ext cx="11844509" cy="857103"/>
            <a:chOff x="222877" y="20323"/>
            <a:chExt cx="11844509" cy="857103"/>
          </a:xfrm>
        </p:grpSpPr>
        <p:sp>
          <p:nvSpPr>
            <p:cNvPr id="5" name="文本框 4"/>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3" name="组合 2"/>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custDataLst>
              <p:tags r:id="rId1"/>
            </p:custDataLst>
          </p:nvPr>
        </p:nvSpPr>
        <p:spPr>
          <a:xfrm>
            <a:off x="495935" y="4058285"/>
            <a:ext cx="3223895" cy="5721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a:latin typeface="微软雅黑" panose="020B0503020204020204" charset="-122"/>
                <a:ea typeface="微软雅黑" panose="020B0503020204020204" charset="-122"/>
              </a:rPr>
              <a:t>硬件同步机制</a:t>
            </a:r>
            <a:endParaRPr lang="zh-CN" altLang="en-US" sz="2800" b="1">
              <a:latin typeface="微软雅黑" panose="020B0503020204020204" charset="-122"/>
              <a:ea typeface="微软雅黑" panose="020B0503020204020204" charset="-122"/>
            </a:endParaRPr>
          </a:p>
        </p:txBody>
      </p:sp>
      <p:sp>
        <p:nvSpPr>
          <p:cNvPr id="17" name="矩形 16"/>
          <p:cNvSpPr/>
          <p:nvPr/>
        </p:nvSpPr>
        <p:spPr>
          <a:xfrm>
            <a:off x="3982085" y="1370330"/>
            <a:ext cx="4293235" cy="572135"/>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b="1">
                <a:latin typeface="微软雅黑" panose="020B0503020204020204" charset="-122"/>
                <a:ea typeface="微软雅黑" panose="020B0503020204020204" charset="-122"/>
              </a:rPr>
              <a:t>进程同步的基本概念</a:t>
            </a:r>
            <a:endParaRPr lang="zh-CN" altLang="en-US" sz="2800" b="1">
              <a:latin typeface="微软雅黑" panose="020B0503020204020204" charset="-122"/>
              <a:ea typeface="微软雅黑" panose="020B0503020204020204" charset="-122"/>
            </a:endParaRPr>
          </a:p>
        </p:txBody>
      </p:sp>
      <p:sp>
        <p:nvSpPr>
          <p:cNvPr id="24" name="矩形 23"/>
          <p:cNvSpPr/>
          <p:nvPr>
            <p:custDataLst>
              <p:tags r:id="rId2"/>
            </p:custDataLst>
          </p:nvPr>
        </p:nvSpPr>
        <p:spPr>
          <a:xfrm>
            <a:off x="3982085" y="2389505"/>
            <a:ext cx="4293235" cy="901065"/>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b="1">
                <a:latin typeface="微软雅黑" panose="020B0503020204020204" charset="-122"/>
                <a:ea typeface="微软雅黑" panose="020B0503020204020204" charset="-122"/>
              </a:rPr>
              <a:t>多道程序系统</a:t>
            </a:r>
            <a:endParaRPr lang="zh-CN" altLang="en-US" sz="2800" b="1">
              <a:latin typeface="微软雅黑" panose="020B0503020204020204" charset="-122"/>
              <a:ea typeface="微软雅黑" panose="020B0503020204020204" charset="-122"/>
            </a:endParaRPr>
          </a:p>
          <a:p>
            <a:pPr algn="ctr"/>
            <a:r>
              <a:rPr lang="zh-CN" altLang="en-US" sz="2800" b="1">
                <a:latin typeface="微软雅黑" panose="020B0503020204020204" charset="-122"/>
                <a:ea typeface="微软雅黑" panose="020B0503020204020204" charset="-122"/>
              </a:rPr>
              <a:t>进程同步机制</a:t>
            </a:r>
            <a:endParaRPr lang="zh-CN" altLang="en-US" sz="2800" b="1">
              <a:latin typeface="微软雅黑" panose="020B0503020204020204" charset="-122"/>
              <a:ea typeface="微软雅黑" panose="020B0503020204020204" charset="-122"/>
            </a:endParaRPr>
          </a:p>
        </p:txBody>
      </p:sp>
      <p:sp>
        <p:nvSpPr>
          <p:cNvPr id="26" name="矩形 25"/>
          <p:cNvSpPr/>
          <p:nvPr>
            <p:custDataLst>
              <p:tags r:id="rId3"/>
            </p:custDataLst>
          </p:nvPr>
        </p:nvSpPr>
        <p:spPr>
          <a:xfrm>
            <a:off x="4501515" y="4058285"/>
            <a:ext cx="3223895" cy="5721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b="1">
                <a:latin typeface="微软雅黑" panose="020B0503020204020204" charset="-122"/>
                <a:ea typeface="微软雅黑" panose="020B0503020204020204" charset="-122"/>
              </a:rPr>
              <a:t>信号量机制</a:t>
            </a:r>
            <a:endParaRPr lang="zh-CN" altLang="en-US" sz="2800" b="1">
              <a:latin typeface="微软雅黑" panose="020B0503020204020204" charset="-122"/>
              <a:ea typeface="微软雅黑" panose="020B0503020204020204" charset="-122"/>
            </a:endParaRPr>
          </a:p>
        </p:txBody>
      </p:sp>
      <p:sp>
        <p:nvSpPr>
          <p:cNvPr id="27" name="矩形 26"/>
          <p:cNvSpPr/>
          <p:nvPr>
            <p:custDataLst>
              <p:tags r:id="rId4"/>
            </p:custDataLst>
          </p:nvPr>
        </p:nvSpPr>
        <p:spPr>
          <a:xfrm>
            <a:off x="8761095" y="4058285"/>
            <a:ext cx="3223895" cy="5721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b="1">
                <a:latin typeface="微软雅黑" panose="020B0503020204020204" charset="-122"/>
                <a:ea typeface="微软雅黑" panose="020B0503020204020204" charset="-122"/>
              </a:rPr>
              <a:t>管程机制</a:t>
            </a:r>
            <a:endParaRPr lang="zh-CN" altLang="en-US" sz="2800" b="1">
              <a:latin typeface="微软雅黑" panose="020B0503020204020204" charset="-122"/>
              <a:ea typeface="微软雅黑" panose="020B0503020204020204" charset="-122"/>
            </a:endParaRPr>
          </a:p>
        </p:txBody>
      </p:sp>
      <p:cxnSp>
        <p:nvCxnSpPr>
          <p:cNvPr id="28" name="直接箭头连接符 27"/>
          <p:cNvCxnSpPr>
            <a:stCxn id="17" idx="2"/>
            <a:endCxn id="24" idx="0"/>
          </p:cNvCxnSpPr>
          <p:nvPr/>
        </p:nvCxnSpPr>
        <p:spPr>
          <a:xfrm>
            <a:off x="6129020" y="1942465"/>
            <a:ext cx="0" cy="447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4" idx="2"/>
            <a:endCxn id="26" idx="0"/>
          </p:cNvCxnSpPr>
          <p:nvPr>
            <p:custDataLst>
              <p:tags r:id="rId5"/>
            </p:custDataLst>
          </p:nvPr>
        </p:nvCxnSpPr>
        <p:spPr>
          <a:xfrm flipH="1">
            <a:off x="6113780" y="3290570"/>
            <a:ext cx="15240" cy="7677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24" idx="2"/>
            <a:endCxn id="25" idx="0"/>
          </p:cNvCxnSpPr>
          <p:nvPr/>
        </p:nvCxnSpPr>
        <p:spPr>
          <a:xfrm rot="5400000">
            <a:off x="3734753" y="1664018"/>
            <a:ext cx="767715" cy="402082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24" idx="2"/>
            <a:endCxn id="27" idx="0"/>
          </p:cNvCxnSpPr>
          <p:nvPr>
            <p:custDataLst>
              <p:tags r:id="rId6"/>
            </p:custDataLst>
          </p:nvPr>
        </p:nvCxnSpPr>
        <p:spPr>
          <a:xfrm rot="5400000" flipV="1">
            <a:off x="7867333" y="1552258"/>
            <a:ext cx="767715" cy="424434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495935" y="1370330"/>
            <a:ext cx="3200400" cy="19202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lvl="1" indent="-285750" algn="l">
              <a:buFont typeface="Wingdings" panose="05000000000000000000" charset="0"/>
              <a:buChar char="Ø"/>
            </a:pP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进程</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多道程序并发执行</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资源利用率</a:t>
            </a:r>
            <a:endParaRPr lang="en-US" altLang="zh-CN"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系统吞吐量</a:t>
            </a:r>
            <a:endParaRPr lang="en-US" altLang="zh-CN"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系统更加复杂</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l">
              <a:buFont typeface="Wingdings" panose="05000000000000000000" charset="0"/>
              <a:buChar char="Ø"/>
            </a:pPr>
            <a:endParaRPr lang="zh-CN" altLang="en-US"/>
          </a:p>
        </p:txBody>
      </p:sp>
      <p:sp>
        <p:nvSpPr>
          <p:cNvPr id="3" name="圆角矩形 2"/>
          <p:cNvSpPr/>
          <p:nvPr/>
        </p:nvSpPr>
        <p:spPr>
          <a:xfrm>
            <a:off x="8784590" y="1370330"/>
            <a:ext cx="3200400" cy="19202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lvl="1" indent="-285750" algn="l">
              <a:buFont typeface="Wingdings" panose="05000000000000000000" charset="0"/>
              <a:buChar char="Ø"/>
            </a:pP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进程运行管理</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对系统资源的无序争夺</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系统混乱</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结果不确定性</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lvl="1" indent="-285750" algn="l">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结果不可再现性</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indent="0" algn="l">
              <a:buFont typeface="Wingdings" panose="05000000000000000000" charset="0"/>
              <a:buNone/>
            </a:pPr>
            <a:endParaRPr lang="zh-CN" altLang="en-US"/>
          </a:p>
        </p:txBody>
      </p:sp>
      <p:sp>
        <p:nvSpPr>
          <p:cNvPr id="4" name="左大括号 3"/>
          <p:cNvSpPr/>
          <p:nvPr/>
        </p:nvSpPr>
        <p:spPr>
          <a:xfrm rot="16200000">
            <a:off x="5940425" y="958850"/>
            <a:ext cx="600075" cy="8265160"/>
          </a:xfrm>
          <a:prstGeom prst="leftBrace">
            <a:avLst>
              <a:gd name="adj1" fmla="val 81011"/>
              <a:gd name="adj2" fmla="val 5000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495935" y="5713095"/>
            <a:ext cx="11489055" cy="829945"/>
          </a:xfrm>
          <a:prstGeom prst="rect">
            <a:avLst/>
          </a:prstGeom>
          <a:noFill/>
          <a:ln w="19050">
            <a:solidFill>
              <a:srgbClr val="C00000"/>
            </a:solidFill>
          </a:ln>
        </p:spPr>
        <p:txBody>
          <a:bodyPr wrap="square" rtlCol="0">
            <a:spAutoFit/>
          </a:bodyPr>
          <a:lstStyle/>
          <a:p>
            <a:pPr algn="ctr"/>
            <a:r>
              <a:rPr lang="zh-CN" altLang="en-US" sz="2400" b="1">
                <a:solidFill>
                  <a:srgbClr val="C00000"/>
                </a:solidFill>
                <a:latin typeface="微软雅黑" panose="020B0503020204020204" charset="-122"/>
                <a:ea typeface="微软雅黑" panose="020B0503020204020204" charset="-122"/>
              </a:rPr>
              <a:t>任务：对多个相关进程在执行次序上进行协调，使并发执行的诸进程之间按照一定的规则(或时序)共享系统资源，并能很好地相互合作，从而使程序的执行具有可再现性</a:t>
            </a:r>
            <a:endParaRPr lang="zh-CN" altLang="en-US" sz="2400" b="1">
              <a:solidFill>
                <a:srgbClr val="C00000"/>
              </a:solidFill>
              <a:latin typeface="微软雅黑" panose="020B0503020204020204" charset="-122"/>
              <a:ea typeface="微软雅黑" panose="020B0503020204020204" charset="-122"/>
            </a:endParaRPr>
          </a:p>
        </p:txBody>
      </p:sp>
      <p:grpSp>
        <p:nvGrpSpPr>
          <p:cNvPr id="6" name="组合 5"/>
          <p:cNvGrpSpPr/>
          <p:nvPr/>
        </p:nvGrpSpPr>
        <p:grpSpPr>
          <a:xfrm>
            <a:off x="222877" y="20323"/>
            <a:ext cx="11844509" cy="857103"/>
            <a:chOff x="222877" y="20323"/>
            <a:chExt cx="11844509" cy="857103"/>
          </a:xfrm>
        </p:grpSpPr>
        <p:sp>
          <p:nvSpPr>
            <p:cNvPr id="7" name="文本框 6"/>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8" name="组合 7"/>
            <p:cNvGrpSpPr/>
            <p:nvPr/>
          </p:nvGrpSpPr>
          <p:grpSpPr>
            <a:xfrm>
              <a:off x="8417668" y="75292"/>
              <a:ext cx="3649718" cy="611540"/>
              <a:chOff x="5494282" y="112021"/>
              <a:chExt cx="3649718" cy="611540"/>
            </a:xfrm>
          </p:grpSpPr>
          <p:pic>
            <p:nvPicPr>
              <p:cNvPr id="1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2.4.1 </a:t>
            </a:r>
            <a:r>
              <a:rPr lang="zh-CN" altLang="en-US" sz="3900" b="1" dirty="0">
                <a:latin typeface="微软雅黑" panose="020B0503020204020204" charset="-122"/>
                <a:ea typeface="微软雅黑" panose="020B0503020204020204" charset="-122"/>
              </a:rPr>
              <a:t>进程同步的基本概念</a:t>
            </a:r>
            <a:endParaRPr lang="zh-CN" altLang="en-US" sz="3900" b="1" dirty="0">
              <a:latin typeface="微软雅黑" panose="020B0503020204020204" charset="-122"/>
              <a:ea typeface="微软雅黑" panose="020B0503020204020204" charset="-122"/>
            </a:endParaRPr>
          </a:p>
        </p:txBody>
      </p:sp>
      <p:sp>
        <p:nvSpPr>
          <p:cNvPr id="37" name="矩形 36"/>
          <p:cNvSpPr/>
          <p:nvPr/>
        </p:nvSpPr>
        <p:spPr>
          <a:xfrm>
            <a:off x="151765" y="1069340"/>
            <a:ext cx="7933690" cy="129159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a:solidFill>
                  <a:srgbClr val="C00000"/>
                </a:solidFill>
                <a:latin typeface="Times New Roman" panose="02020603050405020304" pitchFamily="18" charset="0"/>
                <a:ea typeface="微软雅黑" panose="020B0503020204020204" charset="-122"/>
                <a:cs typeface="Times New Roman" panose="02020603050405020304" pitchFamily="18" charset="0"/>
              </a:rPr>
              <a:t> 临界资源（Critical Resource）</a:t>
            </a:r>
            <a:endParaRPr lang="en-US" altLang="zh-CN" sz="2800" b="1">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a:solidFill>
                  <a:srgbClr val="C00000"/>
                </a:solidFill>
                <a:latin typeface="Times New Roman" panose="02020603050405020304" pitchFamily="18" charset="0"/>
                <a:ea typeface="微软雅黑" panose="020B0503020204020204" charset="-122"/>
                <a:cs typeface="Times New Roman" panose="02020603050405020304" pitchFamily="18" charset="0"/>
              </a:rPr>
              <a:t>进程采取互斥方式实现对资源的共享</a:t>
            </a:r>
            <a:endParaRPr lang="en-US" altLang="zh-CN" sz="2400" dirty="0">
              <a:latin typeface="微软雅黑" panose="020B0503020204020204" charset="-122"/>
              <a:ea typeface="微软雅黑" panose="020B0503020204020204" charset="-122"/>
            </a:endParaRPr>
          </a:p>
        </p:txBody>
      </p:sp>
      <p:pic>
        <p:nvPicPr>
          <p:cNvPr id="102" name="图片 101"/>
          <p:cNvPicPr/>
          <p:nvPr/>
        </p:nvPicPr>
        <p:blipFill>
          <a:blip r:embed="rId1"/>
          <a:stretch>
            <a:fillRect/>
          </a:stretch>
        </p:blipFill>
        <p:spPr>
          <a:xfrm>
            <a:off x="151765" y="2806065"/>
            <a:ext cx="3072765" cy="3239770"/>
          </a:xfrm>
          <a:prstGeom prst="rect">
            <a:avLst/>
          </a:prstGeom>
          <a:noFill/>
          <a:ln w="9525">
            <a:noFill/>
          </a:ln>
        </p:spPr>
      </p:pic>
      <p:pic>
        <p:nvPicPr>
          <p:cNvPr id="103" name="图片 102"/>
          <p:cNvPicPr/>
          <p:nvPr/>
        </p:nvPicPr>
        <p:blipFill>
          <a:blip r:embed="rId2"/>
          <a:srcRect l="12273" t="725" r="21469"/>
          <a:stretch>
            <a:fillRect/>
          </a:stretch>
        </p:blipFill>
        <p:spPr>
          <a:xfrm>
            <a:off x="3414395" y="2806065"/>
            <a:ext cx="3641090" cy="3315970"/>
          </a:xfrm>
          <a:prstGeom prst="rect">
            <a:avLst/>
          </a:prstGeom>
          <a:noFill/>
          <a:ln w="9525">
            <a:noFill/>
          </a:ln>
        </p:spPr>
      </p:pic>
      <p:pic>
        <p:nvPicPr>
          <p:cNvPr id="104" name="图片 103"/>
          <p:cNvPicPr/>
          <p:nvPr/>
        </p:nvPicPr>
        <p:blipFill>
          <a:blip r:embed="rId3"/>
          <a:stretch>
            <a:fillRect/>
          </a:stretch>
        </p:blipFill>
        <p:spPr>
          <a:xfrm>
            <a:off x="7325995" y="2805430"/>
            <a:ext cx="4447540" cy="331660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955675" y="4041775"/>
            <a:ext cx="7787640" cy="27400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00000"/>
              </a:lnSpc>
            </a:pPr>
            <a:endParaRPr lang="zh-CN" altLang="en-US"/>
          </a:p>
        </p:txBody>
      </p:sp>
      <p:sp>
        <p:nvSpPr>
          <p:cNvPr id="2" name="矩形 1"/>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2.4.1 </a:t>
            </a:r>
            <a:r>
              <a:rPr lang="zh-CN" altLang="en-US" sz="3900" b="1" dirty="0">
                <a:latin typeface="微软雅黑" panose="020B0503020204020204" charset="-122"/>
                <a:ea typeface="微软雅黑" panose="020B0503020204020204" charset="-122"/>
              </a:rPr>
              <a:t>进程同步的基本概念</a:t>
            </a:r>
            <a:endParaRPr lang="zh-CN" altLang="en-US" sz="3900" b="1" dirty="0">
              <a:latin typeface="微软雅黑" panose="020B0503020204020204" charset="-122"/>
              <a:ea typeface="微软雅黑" panose="020B0503020204020204" charset="-122"/>
            </a:endParaRPr>
          </a:p>
        </p:txBody>
      </p:sp>
      <p:sp>
        <p:nvSpPr>
          <p:cNvPr id="37" name="矩形 36"/>
          <p:cNvSpPr/>
          <p:nvPr/>
        </p:nvSpPr>
        <p:spPr>
          <a:xfrm>
            <a:off x="172720" y="901065"/>
            <a:ext cx="11858625" cy="295338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a:solidFill>
                  <a:srgbClr val="C00000"/>
                </a:solidFill>
                <a:latin typeface="Times New Roman" panose="02020603050405020304" pitchFamily="18" charset="0"/>
                <a:ea typeface="微软雅黑" panose="020B0503020204020204" charset="-122"/>
                <a:cs typeface="Times New Roman" panose="02020603050405020304" pitchFamily="18" charset="0"/>
              </a:rPr>
              <a:t> 临界区Critical Section</a:t>
            </a:r>
            <a:endParaRPr lang="en-US" altLang="zh-CN" sz="2800" b="1">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a:solidFill>
                  <a:srgbClr val="C00000"/>
                </a:solidFill>
                <a:latin typeface="Times New Roman" panose="02020603050405020304" pitchFamily="18" charset="0"/>
                <a:ea typeface="微软雅黑" panose="020B0503020204020204" charset="-122"/>
                <a:cs typeface="Times New Roman" panose="02020603050405020304" pitchFamily="18" charset="0"/>
              </a:rPr>
              <a:t>临界区：</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rPr>
              <a:t>每个进程中访问临界资源的那段代码</a:t>
            </a:r>
            <a:endPar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a:solidFill>
                  <a:srgbClr val="C00000"/>
                </a:solidFill>
                <a:latin typeface="Times New Roman" panose="02020603050405020304" pitchFamily="18" charset="0"/>
                <a:ea typeface="微软雅黑" panose="020B0503020204020204" charset="-122"/>
                <a:cs typeface="Times New Roman" panose="02020603050405020304" pitchFamily="18" charset="0"/>
              </a:rPr>
              <a:t>进入区：</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rPr>
              <a:t>检查临界资源是否正在被访问的代码（</a:t>
            </a:r>
            <a:r>
              <a:rPr lang="zh-CN" altLang="en-US" sz="2400" b="1">
                <a:solidFill>
                  <a:srgbClr val="C00000"/>
                </a:solidFill>
                <a:latin typeface="Times New Roman" panose="02020603050405020304" pitchFamily="18" charset="0"/>
                <a:ea typeface="微软雅黑" panose="020B0503020204020204" charset="-122"/>
                <a:cs typeface="Times New Roman" panose="02020603050405020304" pitchFamily="18" charset="0"/>
              </a:rPr>
              <a:t>判别能否访问临界资源的关键</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a:solidFill>
                  <a:srgbClr val="C00000"/>
                </a:solidFill>
                <a:latin typeface="Times New Roman" panose="02020603050405020304" pitchFamily="18" charset="0"/>
                <a:ea typeface="微软雅黑" panose="020B0503020204020204" charset="-122"/>
                <a:cs typeface="Times New Roman" panose="02020603050405020304" pitchFamily="18" charset="0"/>
              </a:rPr>
              <a:t>退出区：</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rPr>
              <a:t>将临界区正被访问的标志恢复为未被访问的标志</a:t>
            </a:r>
            <a:endPar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400" b="1">
                <a:solidFill>
                  <a:srgbClr val="C00000"/>
                </a:solidFill>
                <a:latin typeface="Times New Roman" panose="02020603050405020304" pitchFamily="18" charset="0"/>
                <a:ea typeface="微软雅黑" panose="020B0503020204020204" charset="-122"/>
                <a:cs typeface="Times New Roman" panose="02020603050405020304" pitchFamily="18" charset="0"/>
              </a:rPr>
              <a:t>剩余区：</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rPr>
              <a:t>除进入区、临界区、退出区之外的代码</a:t>
            </a:r>
            <a:endPar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文本框 9"/>
          <p:cNvSpPr txBox="1"/>
          <p:nvPr/>
        </p:nvSpPr>
        <p:spPr>
          <a:xfrm>
            <a:off x="1088390" y="4111625"/>
            <a:ext cx="6867525" cy="2614930"/>
          </a:xfrm>
          <a:prstGeom prst="rect">
            <a:avLst/>
          </a:prstGeom>
          <a:noFill/>
        </p:spPr>
        <p:txBody>
          <a:bodyPr wrap="square">
            <a:spAutoFit/>
          </a:bodyPr>
          <a:lstStyle/>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While ( T</a:t>
            </a:r>
            <a:r>
              <a:rPr kumimoji="1"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ure</a:t>
            </a: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 </a:t>
            </a:r>
            <a:endPar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endParaRP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a:t>
            </a:r>
            <a:endPar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endParaRP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en-US" altLang="zh-TW" sz="2000" b="1" i="0" u="none" strike="noStrike" kern="1200" cap="none" spc="0" normalizeH="0" baseline="0" noProof="0" dirty="0" err="1">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entry_section</a:t>
            </a: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zh-TW"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申请进入</a:t>
            </a: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（进入区）</a:t>
            </a:r>
            <a:endParaRPr kumimoji="1" lang="zh-TW"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endParaRP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en-US" altLang="zh-TW" sz="2000" b="1" i="0" u="none" strike="noStrike" kern="1200" cap="none" spc="0" normalizeH="0" baseline="0" noProof="0" dirty="0" err="1">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critical_section</a:t>
            </a: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zh-TW"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临界区</a:t>
            </a:r>
            <a:endParaRPr kumimoji="1" lang="zh-TW"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endParaRP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en-US" altLang="zh-TW" sz="2000" b="1" i="0" u="none" strike="noStrike" kern="1200" cap="none" spc="0" normalizeH="0" baseline="0" noProof="0" dirty="0" err="1">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exit_section</a:t>
            </a: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a:t>
            </a:r>
            <a:r>
              <a:rPr kumimoji="1" lang="en-US" altLang="zh-TW" sz="2000" b="1" dirty="0">
                <a:solidFill>
                  <a:srgbClr val="000000"/>
                </a:solidFill>
                <a:latin typeface="Times New Roman" panose="02020603050405020304" pitchFamily="18" charset="0"/>
                <a:ea typeface="Hiragino Sans GB W3"/>
                <a:cs typeface="Times New Roman" panose="02020603050405020304" pitchFamily="18" charset="0"/>
              </a:rPr>
              <a:t>             </a:t>
            </a: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zh-TW"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声明退出</a:t>
            </a: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（退出区）</a:t>
            </a:r>
            <a:endParaRPr kumimoji="1" lang="zh-TW"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endParaRPr>
          </a:p>
          <a:p>
            <a:pPr fontAlgn="base" latinLnBrk="1">
              <a:lnSpc>
                <a:spcPct val="100000"/>
              </a:lnSpc>
              <a:spcBef>
                <a:spcPct val="20000"/>
              </a:spcBef>
              <a:spcAft>
                <a:spcPct val="0"/>
              </a:spcAft>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en-US" altLang="zh-TW" sz="2000" b="1" i="0" u="none" strike="noStrike" kern="1200" cap="none" spc="0" normalizeH="0" baseline="0" noProof="0" dirty="0" err="1">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remainder_section</a:t>
            </a: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   //</a:t>
            </a:r>
            <a:r>
              <a:rPr kumimoji="1"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剩余区</a:t>
            </a:r>
            <a:endParaRPr kumimoji="1"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endParaRPr>
          </a:p>
          <a:p>
            <a:pPr fontAlgn="base" latinLnBrk="1">
              <a:lnSpc>
                <a:spcPct val="100000"/>
              </a:lnSpc>
              <a:spcBef>
                <a:spcPct val="20000"/>
              </a:spcBef>
              <a:spcAft>
                <a:spcPct val="0"/>
              </a:spcAft>
              <a:defRPr/>
            </a:pPr>
            <a:r>
              <a:rPr kumimoji="1" lang="en-US" altLang="zh-TW" sz="2000" b="1" i="0" u="none" strike="noStrike" kern="1200" cap="none" spc="0" normalizeH="0" baseline="0" noProof="0" dirty="0">
                <a:ln>
                  <a:noFill/>
                </a:ln>
                <a:solidFill>
                  <a:srgbClr val="000000"/>
                </a:solidFill>
                <a:effectLst/>
                <a:uLnTx/>
                <a:uFillTx/>
                <a:latin typeface="Times New Roman" panose="02020603050405020304" pitchFamily="18" charset="0"/>
                <a:ea typeface="Hiragino Sans GB W3"/>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2.4.1 </a:t>
            </a:r>
            <a:r>
              <a:rPr lang="zh-CN" altLang="en-US" sz="3900" b="1" dirty="0">
                <a:latin typeface="微软雅黑" panose="020B0503020204020204" charset="-122"/>
                <a:ea typeface="微软雅黑" panose="020B0503020204020204" charset="-122"/>
              </a:rPr>
              <a:t>进程同步的基本概念</a:t>
            </a:r>
            <a:endParaRPr lang="zh-CN" altLang="en-US" sz="3900" b="1" dirty="0">
              <a:latin typeface="微软雅黑" panose="020B0503020204020204" charset="-122"/>
              <a:ea typeface="微软雅黑" panose="020B0503020204020204" charset="-122"/>
            </a:endParaRPr>
          </a:p>
        </p:txBody>
      </p:sp>
      <p:sp>
        <p:nvSpPr>
          <p:cNvPr id="3" name="矩形 2"/>
          <p:cNvSpPr/>
          <p:nvPr/>
        </p:nvSpPr>
        <p:spPr>
          <a:xfrm>
            <a:off x="443230" y="1069340"/>
            <a:ext cx="11311255" cy="5370830"/>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同步机制应遵循的规则</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lnSpc>
                <a:spcPct val="125000"/>
              </a:lnSpc>
              <a:spcBef>
                <a:spcPts val="1030"/>
              </a:spcBef>
              <a:spcAft>
                <a:spcPts val="600"/>
              </a:spcAft>
              <a:buClrTx/>
              <a:buSzTx/>
              <a:buFont typeface="Wingdings" panose="05000000000000000000" pitchFamily="2" charset="2"/>
              <a:buChar char="Ø"/>
              <a:defRPr/>
            </a:pPr>
            <a:r>
              <a:rPr lang="zh-CN" altLang="en-US" sz="2400" b="1" dirty="0">
                <a:solidFill>
                  <a:srgbClr val="C00000"/>
                </a:solidFill>
                <a:latin typeface="微软雅黑" panose="020B0503020204020204" charset="-122"/>
                <a:ea typeface="微软雅黑" panose="020B0503020204020204" charset="-122"/>
              </a:rPr>
              <a:t>空闲让进：</a:t>
            </a:r>
            <a:endParaRPr lang="zh-CN" altLang="en-US" sz="2400" b="1" dirty="0">
              <a:solidFill>
                <a:srgbClr val="C00000"/>
              </a:solidFill>
              <a:latin typeface="微软雅黑" panose="020B0503020204020204" charset="-122"/>
              <a:ea typeface="微软雅黑" panose="020B0503020204020204" charset="-122"/>
            </a:endParaRPr>
          </a:p>
          <a:p>
            <a:pPr marL="1257300" marR="0" lvl="3" indent="-342900" algn="just" fontAlgn="base">
              <a:lnSpc>
                <a:spcPct val="125000"/>
              </a:lnSpc>
              <a:spcBef>
                <a:spcPct val="15000"/>
              </a:spcBef>
              <a:spcAft>
                <a:spcPts val="600"/>
              </a:spcAft>
              <a:buClrTx/>
              <a:buSzTx/>
              <a:buFont typeface="Arial" panose="020B0604020202020204" pitchFamily="34" charset="0"/>
              <a:buChar char="•"/>
              <a:defRPr/>
            </a:pPr>
            <a:r>
              <a:rPr lang="zh-CN" altLang="en-US" sz="2000" dirty="0">
                <a:latin typeface="微软雅黑" panose="020B0503020204020204" charset="-122"/>
                <a:ea typeface="微软雅黑" panose="020B0503020204020204" charset="-122"/>
              </a:rPr>
              <a:t>当无进程在互斥区时，任何有权使用互斥区的进程可进入</a:t>
            </a:r>
            <a:endParaRPr lang="zh-CN" altLang="en-US" sz="2000" dirty="0">
              <a:latin typeface="微软雅黑" panose="020B0503020204020204" charset="-122"/>
              <a:ea typeface="微软雅黑" panose="020B0503020204020204" charset="-122"/>
            </a:endParaRPr>
          </a:p>
          <a:p>
            <a:pPr marL="800100" marR="0" lvl="2" indent="-342900" algn="just" fontAlgn="base">
              <a:lnSpc>
                <a:spcPct val="125000"/>
              </a:lnSpc>
              <a:spcBef>
                <a:spcPts val="1300"/>
              </a:spcBef>
              <a:spcAft>
                <a:spcPts val="600"/>
              </a:spcAft>
              <a:buClrTx/>
              <a:buSzTx/>
              <a:buFont typeface="Wingdings" panose="05000000000000000000" pitchFamily="2" charset="2"/>
              <a:buChar char="Ø"/>
              <a:defRPr/>
            </a:pPr>
            <a:r>
              <a:rPr lang="zh-CN" altLang="en-US" sz="2400" b="1" dirty="0">
                <a:solidFill>
                  <a:srgbClr val="C00000"/>
                </a:solidFill>
                <a:latin typeface="微软雅黑" panose="020B0503020204020204" charset="-122"/>
                <a:ea typeface="微软雅黑" panose="020B0503020204020204" charset="-122"/>
              </a:rPr>
              <a:t>忙则等待：</a:t>
            </a:r>
            <a:endParaRPr lang="zh-CN" altLang="en-US" sz="2400" b="1" dirty="0">
              <a:solidFill>
                <a:srgbClr val="C00000"/>
              </a:solidFill>
              <a:latin typeface="微软雅黑" panose="020B0503020204020204" charset="-122"/>
              <a:ea typeface="微软雅黑" panose="020B0503020204020204" charset="-122"/>
            </a:endParaRPr>
          </a:p>
          <a:p>
            <a:pPr marL="1257300" marR="0" lvl="3" indent="-342900" algn="just" fontAlgn="base">
              <a:lnSpc>
                <a:spcPct val="125000"/>
              </a:lnSpc>
              <a:spcBef>
                <a:spcPct val="15000"/>
              </a:spcBef>
              <a:spcAft>
                <a:spcPts val="600"/>
              </a:spcAft>
              <a:buClrTx/>
              <a:buSzTx/>
              <a:buFont typeface="Arial" panose="020B0604020202020204" pitchFamily="34" charset="0"/>
              <a:buChar char="•"/>
              <a:defRPr/>
            </a:pPr>
            <a:r>
              <a:rPr lang="zh-CN" altLang="en-US" sz="2000" dirty="0">
                <a:latin typeface="微软雅黑" panose="020B0503020204020204" charset="-122"/>
                <a:ea typeface="微软雅黑" panose="020B0503020204020204" charset="-122"/>
                <a:sym typeface="Arial" panose="020B0604020202020204" pitchFamily="34" charset="0"/>
              </a:rPr>
              <a:t>不允许两个以上的进程同时进入互斥区</a:t>
            </a:r>
            <a:endParaRPr lang="zh-CN" altLang="en-US" sz="2000" dirty="0">
              <a:latin typeface="微软雅黑" panose="020B0503020204020204" charset="-122"/>
              <a:ea typeface="微软雅黑" panose="020B0503020204020204" charset="-122"/>
              <a:sym typeface="Arial" panose="020B0604020202020204" pitchFamily="34" charset="0"/>
            </a:endParaRPr>
          </a:p>
          <a:p>
            <a:pPr marL="800100" marR="0" lvl="2" indent="-342900" algn="just" fontAlgn="base">
              <a:lnSpc>
                <a:spcPct val="125000"/>
              </a:lnSpc>
              <a:spcBef>
                <a:spcPts val="1300"/>
              </a:spcBef>
              <a:spcAft>
                <a:spcPts val="600"/>
              </a:spcAft>
              <a:buClrTx/>
              <a:buSzTx/>
              <a:buFont typeface="Wingdings" panose="05000000000000000000" pitchFamily="2" charset="2"/>
              <a:buChar char="Ø"/>
              <a:defRPr/>
            </a:pPr>
            <a:r>
              <a:rPr lang="zh-CN" altLang="en-US" sz="2400" b="1" dirty="0">
                <a:solidFill>
                  <a:srgbClr val="C00000"/>
                </a:solidFill>
                <a:latin typeface="微软雅黑" panose="020B0503020204020204" charset="-122"/>
                <a:ea typeface="微软雅黑" panose="020B0503020204020204" charset="-122"/>
              </a:rPr>
              <a:t>有限等待：</a:t>
            </a:r>
            <a:endParaRPr lang="zh-CN" altLang="en-US" sz="2400" b="1" dirty="0">
              <a:solidFill>
                <a:srgbClr val="C00000"/>
              </a:solidFill>
              <a:latin typeface="微软雅黑" panose="020B0503020204020204" charset="-122"/>
              <a:ea typeface="微软雅黑" panose="020B0503020204020204" charset="-122"/>
            </a:endParaRPr>
          </a:p>
          <a:p>
            <a:pPr marL="1257300" marR="0" lvl="3" indent="-342900" algn="just" fontAlgn="base">
              <a:lnSpc>
                <a:spcPct val="125000"/>
              </a:lnSpc>
              <a:spcBef>
                <a:spcPct val="15000"/>
              </a:spcBef>
              <a:spcAft>
                <a:spcPts val="600"/>
              </a:spcAft>
              <a:buClrTx/>
              <a:buSzTx/>
              <a:buFont typeface="Arial" panose="020B0604020202020204" pitchFamily="34" charset="0"/>
              <a:buChar char="•"/>
              <a:defRPr/>
            </a:pPr>
            <a:r>
              <a:rPr lang="zh-CN" altLang="en-US" sz="2000" dirty="0">
                <a:latin typeface="微软雅黑" panose="020B0503020204020204" charset="-122"/>
                <a:ea typeface="微软雅黑" panose="020B0503020204020204" charset="-122"/>
                <a:sym typeface="Arial" panose="020B0604020202020204" pitchFamily="34" charset="0"/>
              </a:rPr>
              <a:t>任何进入互斥区的要求应在有限的时间内得到满足</a:t>
            </a:r>
            <a:endParaRPr lang="zh-CN" altLang="en-US" sz="2000" dirty="0">
              <a:latin typeface="微软雅黑" panose="020B0503020204020204" charset="-122"/>
              <a:ea typeface="微软雅黑" panose="020B0503020204020204" charset="-122"/>
              <a:sym typeface="Arial" panose="020B0604020202020204" pitchFamily="34" charset="0"/>
            </a:endParaRPr>
          </a:p>
          <a:p>
            <a:pPr marL="800100" marR="0" lvl="2" indent="-342900" algn="just" fontAlgn="base">
              <a:lnSpc>
                <a:spcPct val="125000"/>
              </a:lnSpc>
              <a:spcBef>
                <a:spcPts val="1300"/>
              </a:spcBef>
              <a:spcAft>
                <a:spcPts val="600"/>
              </a:spcAft>
              <a:buClrTx/>
              <a:buSzTx/>
              <a:buFont typeface="Wingdings" panose="05000000000000000000" pitchFamily="2" charset="2"/>
              <a:buChar char="Ø"/>
              <a:defRPr/>
            </a:pPr>
            <a:r>
              <a:rPr lang="zh-CN" altLang="en-US" sz="2400" b="1" dirty="0">
                <a:solidFill>
                  <a:srgbClr val="C00000"/>
                </a:solidFill>
                <a:latin typeface="微软雅黑" panose="020B0503020204020204" charset="-122"/>
                <a:ea typeface="微软雅黑" panose="020B0503020204020204" charset="-122"/>
              </a:rPr>
              <a:t>让权等待：</a:t>
            </a:r>
            <a:endParaRPr lang="zh-CN" altLang="en-US" sz="2400" b="1" dirty="0">
              <a:solidFill>
                <a:srgbClr val="C00000"/>
              </a:solidFill>
              <a:latin typeface="微软雅黑" panose="020B0503020204020204" charset="-122"/>
              <a:ea typeface="微软雅黑" panose="020B0503020204020204" charset="-122"/>
            </a:endParaRPr>
          </a:p>
          <a:p>
            <a:pPr marL="1257300" marR="0" lvl="3" indent="-342900" algn="just" fontAlgn="base">
              <a:lnSpc>
                <a:spcPct val="125000"/>
              </a:lnSpc>
              <a:spcBef>
                <a:spcPct val="15000"/>
              </a:spcBef>
              <a:spcAft>
                <a:spcPts val="600"/>
              </a:spcAft>
              <a:buClrTx/>
              <a:buSzTx/>
              <a:buFont typeface="Arial" panose="020B0604020202020204" pitchFamily="34" charset="0"/>
              <a:buChar char="•"/>
              <a:defRPr/>
            </a:pPr>
            <a:r>
              <a:rPr lang="zh-CN" altLang="en-US" sz="2000" dirty="0">
                <a:latin typeface="微软雅黑" panose="020B0503020204020204" charset="-122"/>
                <a:ea typeface="微软雅黑" panose="020B0503020204020204" charset="-122"/>
                <a:sym typeface="Arial" panose="020B0604020202020204" pitchFamily="34" charset="0"/>
              </a:rPr>
              <a:t>处于等待状态的进程应放弃占用</a:t>
            </a:r>
            <a:r>
              <a:rPr lang="en-US" altLang="zh-CN" sz="2000" dirty="0">
                <a:latin typeface="微软雅黑" panose="020B0503020204020204" charset="-122"/>
                <a:ea typeface="微软雅黑" panose="020B0503020204020204" charset="-122"/>
                <a:sym typeface="Arial" panose="020B0604020202020204" pitchFamily="34" charset="0"/>
              </a:rPr>
              <a:t>CPU</a:t>
            </a:r>
            <a:r>
              <a:rPr lang="zh-CN" altLang="en-US" sz="2000" dirty="0">
                <a:latin typeface="微软雅黑" panose="020B0503020204020204" charset="-122"/>
                <a:ea typeface="微软雅黑" panose="020B0503020204020204" charset="-122"/>
                <a:sym typeface="Arial" panose="020B0604020202020204" pitchFamily="34" charset="0"/>
              </a:rPr>
              <a:t>，以使其他进程有机会得到</a:t>
            </a:r>
            <a:r>
              <a:rPr lang="en-US" altLang="zh-CN" sz="2000" dirty="0">
                <a:latin typeface="微软雅黑" panose="020B0503020204020204" charset="-122"/>
                <a:ea typeface="微软雅黑" panose="020B0503020204020204" charset="-122"/>
                <a:sym typeface="Arial" panose="020B0604020202020204" pitchFamily="34" charset="0"/>
              </a:rPr>
              <a:t>CPU</a:t>
            </a:r>
            <a:r>
              <a:rPr lang="zh-CN" altLang="en-US" sz="2000" dirty="0">
                <a:latin typeface="微软雅黑" panose="020B0503020204020204" charset="-122"/>
                <a:ea typeface="微软雅黑" panose="020B0503020204020204" charset="-122"/>
                <a:sym typeface="Arial" panose="020B0604020202020204" pitchFamily="34" charset="0"/>
              </a:rPr>
              <a:t>的使用权</a:t>
            </a:r>
            <a:endParaRPr lang="zh-CN" altLang="en-US" sz="2000" dirty="0">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37" name="矩形 36"/>
          <p:cNvSpPr/>
          <p:nvPr/>
        </p:nvSpPr>
        <p:spPr>
          <a:xfrm>
            <a:off x="249789" y="1194059"/>
            <a:ext cx="7006781" cy="5350183"/>
          </a:xfrm>
          <a:prstGeom prst="rect">
            <a:avLst/>
          </a:prstGeom>
        </p:spPr>
        <p:txBody>
          <a:bodyPr wrap="square">
            <a:spAutoFit/>
          </a:bodyPr>
          <a:lstStyle/>
          <a:p>
            <a:pPr marL="285750" indent="-285750" algn="jus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硬件同步机制</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spcBef>
                <a:spcPts val="1030"/>
              </a:spcBef>
              <a:spcAft>
                <a:spcPts val="600"/>
              </a:spcAft>
              <a:buClrTx/>
              <a:buSzTx/>
              <a:buFont typeface="Wingdings" panose="05000000000000000000" pitchFamily="2" charset="2"/>
              <a:buChar char="Ø"/>
              <a:defRPr/>
            </a:pPr>
            <a:r>
              <a:rPr lang="zh-CN" altLang="en-US" sz="2400" b="1" dirty="0">
                <a:latin typeface="微软雅黑" panose="020B0503020204020204" charset="-122"/>
                <a:ea typeface="微软雅黑" panose="020B0503020204020204" charset="-122"/>
              </a:rPr>
              <a:t>关中断</a:t>
            </a:r>
            <a:endParaRPr lang="en-US" altLang="zh-CN" sz="2400" b="1" dirty="0">
              <a:latin typeface="微软雅黑" panose="020B0503020204020204" charset="-122"/>
              <a:ea typeface="微软雅黑" panose="020B0503020204020204" charset="-122"/>
            </a:endParaRPr>
          </a:p>
          <a:p>
            <a:pPr marL="800100" marR="0" lvl="2" indent="-342900" algn="just" fontAlgn="base">
              <a:spcBef>
                <a:spcPts val="1030"/>
              </a:spcBef>
              <a:spcAft>
                <a:spcPts val="600"/>
              </a:spcAft>
              <a:buClrTx/>
              <a:buSzTx/>
              <a:buFont typeface="Wingdings" panose="05000000000000000000" pitchFamily="2" charset="2"/>
              <a:buChar char="Ø"/>
              <a:defRPr/>
            </a:pPr>
            <a:r>
              <a:rPr lang="zh-CN" altLang="en-US" sz="2400" b="1" dirty="0">
                <a:latin typeface="微软雅黑" panose="020B0503020204020204" charset="-122"/>
                <a:ea typeface="微软雅黑" panose="020B0503020204020204" charset="-122"/>
              </a:rPr>
              <a:t>利用</a:t>
            </a:r>
            <a:r>
              <a:rPr lang="en-US" altLang="zh-CN" sz="2400" b="1" dirty="0">
                <a:latin typeface="微软雅黑" panose="020B0503020204020204" charset="-122"/>
                <a:ea typeface="微软雅黑" panose="020B0503020204020204" charset="-122"/>
              </a:rPr>
              <a:t>test-and-set</a:t>
            </a:r>
            <a:r>
              <a:rPr lang="zh-CN" altLang="en-US" sz="2400" b="1" dirty="0">
                <a:latin typeface="微软雅黑" panose="020B0503020204020204" charset="-122"/>
                <a:ea typeface="微软雅黑" panose="020B0503020204020204" charset="-122"/>
              </a:rPr>
              <a:t>指令实现互斥</a:t>
            </a:r>
            <a:endParaRPr lang="en-US" altLang="zh-CN" sz="2400" b="1" dirty="0">
              <a:latin typeface="微软雅黑" panose="020B0503020204020204" charset="-122"/>
              <a:ea typeface="微软雅黑" panose="020B0503020204020204" charset="-122"/>
            </a:endParaRPr>
          </a:p>
          <a:p>
            <a:pPr marL="800100" marR="0" lvl="2" indent="-342900" algn="just" fontAlgn="base">
              <a:spcBef>
                <a:spcPts val="1030"/>
              </a:spcBef>
              <a:spcAft>
                <a:spcPts val="600"/>
              </a:spcAft>
              <a:buClrTx/>
              <a:buSzTx/>
              <a:buFont typeface="Wingdings" panose="05000000000000000000" pitchFamily="2" charset="2"/>
              <a:buChar char="Ø"/>
              <a:defRPr/>
            </a:pPr>
            <a:r>
              <a:rPr lang="zh-CN" altLang="en-US" sz="2400" b="1" dirty="0">
                <a:latin typeface="微软雅黑" panose="020B0503020204020204" charset="-122"/>
                <a:ea typeface="微软雅黑" panose="020B0503020204020204" charset="-122"/>
              </a:rPr>
              <a:t>利用</a:t>
            </a:r>
            <a:r>
              <a:rPr lang="en-US" altLang="zh-CN" sz="2400" b="1" dirty="0">
                <a:latin typeface="微软雅黑" panose="020B0503020204020204" charset="-122"/>
                <a:ea typeface="微软雅黑" panose="020B0503020204020204" charset="-122"/>
              </a:rPr>
              <a:t>swap</a:t>
            </a:r>
            <a:r>
              <a:rPr lang="zh-CN" altLang="en-US" sz="2400" b="1" dirty="0">
                <a:latin typeface="微软雅黑" panose="020B0503020204020204" charset="-122"/>
                <a:ea typeface="微软雅黑" panose="020B0503020204020204" charset="-122"/>
              </a:rPr>
              <a:t>指令实现进程互斥</a:t>
            </a:r>
            <a:endParaRPr lang="en-US" altLang="zh-CN" sz="2400" b="1" dirty="0">
              <a:latin typeface="微软雅黑" panose="020B0503020204020204" charset="-122"/>
              <a:ea typeface="微软雅黑" panose="020B0503020204020204" charset="-122"/>
            </a:endParaRPr>
          </a:p>
          <a:p>
            <a:pPr marL="800100" marR="0" lvl="2" indent="-342900" algn="just" fontAlgn="base">
              <a:spcBef>
                <a:spcPts val="1030"/>
              </a:spcBef>
              <a:spcAft>
                <a:spcPts val="600"/>
              </a:spcAft>
              <a:buClrTx/>
              <a:buSzTx/>
              <a:buFont typeface="Wingdings" panose="05000000000000000000" pitchFamily="2" charset="2"/>
              <a:buChar char="Ø"/>
              <a:defRPr/>
            </a:pPr>
            <a:endParaRPr lang="en-US" altLang="zh-CN" sz="2400" b="1" dirty="0">
              <a:latin typeface="微软雅黑" panose="020B0503020204020204" charset="-122"/>
              <a:ea typeface="微软雅黑" panose="020B0503020204020204" charset="-122"/>
            </a:endParaRPr>
          </a:p>
          <a:p>
            <a:pPr marL="285750" indent="-285750" algn="jus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rgbClr val="C00000"/>
                </a:solidFill>
                <a:latin typeface="微软雅黑" panose="020B0503020204020204" charset="-122"/>
                <a:ea typeface="微软雅黑" panose="020B0503020204020204" charset="-122"/>
              </a:rPr>
              <a:t>信号量机制（</a:t>
            </a:r>
            <a:r>
              <a:rPr lang="en-US" altLang="zh-CN" sz="2400" b="1" dirty="0">
                <a:solidFill>
                  <a:srgbClr val="C00000"/>
                </a:solidFill>
                <a:latin typeface="微软雅黑" panose="020B0503020204020204" charset="-122"/>
                <a:ea typeface="微软雅黑" panose="020B0503020204020204" charset="-122"/>
              </a:rPr>
              <a:t>PV</a:t>
            </a:r>
            <a:r>
              <a:rPr lang="zh-CN" altLang="en-US" sz="2400" b="1" dirty="0">
                <a:solidFill>
                  <a:srgbClr val="C00000"/>
                </a:solidFill>
                <a:latin typeface="微软雅黑" panose="020B0503020204020204" charset="-122"/>
                <a:ea typeface="微软雅黑" panose="020B0503020204020204" charset="-122"/>
              </a:rPr>
              <a:t>操作）</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spcBef>
                <a:spcPts val="1030"/>
              </a:spcBef>
              <a:spcAft>
                <a:spcPts val="600"/>
              </a:spcAft>
              <a:buClrTx/>
              <a:buSzTx/>
              <a:buFont typeface="Wingdings" panose="05000000000000000000" pitchFamily="2" charset="2"/>
              <a:buChar char="Ø"/>
              <a:defRPr/>
            </a:pPr>
            <a:r>
              <a:rPr lang="zh-CN" altLang="en-US" sz="2400" b="1" dirty="0">
                <a:latin typeface="微软雅黑" panose="020B0503020204020204" charset="-122"/>
                <a:ea typeface="微软雅黑" panose="020B0503020204020204" charset="-122"/>
              </a:rPr>
              <a:t>整型信号量</a:t>
            </a:r>
            <a:endParaRPr lang="zh-CN" altLang="en-US" sz="2400" b="1" dirty="0">
              <a:latin typeface="微软雅黑" panose="020B0503020204020204" charset="-122"/>
              <a:ea typeface="微软雅黑" panose="020B0503020204020204" charset="-122"/>
            </a:endParaRPr>
          </a:p>
          <a:p>
            <a:pPr marL="800100" marR="0" lvl="2" indent="-342900" algn="just" fontAlgn="base">
              <a:spcBef>
                <a:spcPts val="1030"/>
              </a:spcBef>
              <a:spcAft>
                <a:spcPts val="600"/>
              </a:spcAft>
              <a:buClrTx/>
              <a:buSzTx/>
              <a:buFont typeface="Wingdings" panose="05000000000000000000" pitchFamily="2" charset="2"/>
              <a:buChar char="Ø"/>
              <a:defRPr/>
            </a:pPr>
            <a:r>
              <a:rPr lang="zh-CN" altLang="en-US" sz="2400" b="1" dirty="0">
                <a:latin typeface="微软雅黑" panose="020B0503020204020204" charset="-122"/>
                <a:ea typeface="微软雅黑" panose="020B0503020204020204" charset="-122"/>
              </a:rPr>
              <a:t>记录型信号量（结构型信号量）</a:t>
            </a:r>
            <a:endParaRPr lang="zh-CN" altLang="en-US" sz="2400" dirty="0">
              <a:latin typeface="微软雅黑" panose="020B0503020204020204" charset="-122"/>
              <a:ea typeface="微软雅黑" panose="020B0503020204020204" charset="-122"/>
            </a:endParaRPr>
          </a:p>
          <a:p>
            <a:pPr marL="800100" marR="0" lvl="2" indent="-342900" algn="just" fontAlgn="base">
              <a:spcBef>
                <a:spcPts val="1030"/>
              </a:spcBef>
              <a:spcAft>
                <a:spcPts val="600"/>
              </a:spcAft>
              <a:buClrTx/>
              <a:buSzTx/>
              <a:buFont typeface="Wingdings" panose="05000000000000000000" pitchFamily="2" charset="2"/>
              <a:buChar char="Ø"/>
              <a:defRPr/>
            </a:pPr>
            <a:r>
              <a:rPr lang="en-US" altLang="zh-CN" sz="2400" b="1" dirty="0">
                <a:latin typeface="微软雅黑" panose="020B0503020204020204" charset="-122"/>
                <a:ea typeface="微软雅黑" panose="020B0503020204020204" charset="-122"/>
              </a:rPr>
              <a:t>AND</a:t>
            </a:r>
            <a:r>
              <a:rPr lang="zh-CN" altLang="en-US" sz="2400" b="1" dirty="0">
                <a:latin typeface="微软雅黑" panose="020B0503020204020204" charset="-122"/>
                <a:ea typeface="微软雅黑" panose="020B0503020204020204" charset="-122"/>
              </a:rPr>
              <a:t>型信号量</a:t>
            </a:r>
            <a:endParaRPr lang="zh-CN" altLang="en-US" sz="2400" b="1" dirty="0">
              <a:latin typeface="微软雅黑" panose="020B0503020204020204" charset="-122"/>
              <a:ea typeface="微软雅黑" panose="020B0503020204020204" charset="-122"/>
            </a:endParaRPr>
          </a:p>
          <a:p>
            <a:pPr marL="800100" marR="0" lvl="2" indent="-342900" algn="just" fontAlgn="base">
              <a:spcBef>
                <a:spcPts val="1030"/>
              </a:spcBef>
              <a:spcAft>
                <a:spcPts val="600"/>
              </a:spcAft>
              <a:buClrTx/>
              <a:buSzTx/>
              <a:buFont typeface="Wingdings" panose="05000000000000000000" pitchFamily="2" charset="2"/>
              <a:buChar char="Ø"/>
              <a:defRPr/>
            </a:pPr>
            <a:r>
              <a:rPr lang="zh-CN" altLang="en-US" sz="2400" b="1" dirty="0">
                <a:latin typeface="微软雅黑" panose="020B0503020204020204" charset="-122"/>
                <a:ea typeface="微软雅黑" panose="020B0503020204020204" charset="-122"/>
              </a:rPr>
              <a:t>信号量集</a:t>
            </a:r>
            <a:endParaRPr lang="zh-CN" altLang="en-US" sz="2400" b="1" dirty="0">
              <a:latin typeface="微软雅黑" panose="020B0503020204020204" charset="-122"/>
              <a:ea typeface="微软雅黑" panose="020B0503020204020204" charset="-122"/>
            </a:endParaRPr>
          </a:p>
        </p:txBody>
      </p:sp>
      <p:sp>
        <p:nvSpPr>
          <p:cNvPr id="3" name="矩形 2"/>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 </a:t>
            </a:r>
            <a:r>
              <a:rPr lang="zh-CN" altLang="en-US" sz="3900" b="1" dirty="0">
                <a:latin typeface="微软雅黑" panose="020B0503020204020204" charset="-122"/>
                <a:ea typeface="微软雅黑" panose="020B0503020204020204" charset="-122"/>
              </a:rPr>
              <a:t>进程同步机制</a:t>
            </a:r>
            <a:endParaRPr lang="zh-CN" altLang="en-US" sz="3900" b="1" dirty="0">
              <a:latin typeface="微软雅黑" panose="020B0503020204020204" charset="-122"/>
              <a:ea typeface="微软雅黑" panose="020B0503020204020204" charset="-122"/>
            </a:endParaRPr>
          </a:p>
        </p:txBody>
      </p:sp>
      <p:sp>
        <p:nvSpPr>
          <p:cNvPr id="5" name="矩形 4"/>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进程同步机制</a:t>
            </a:r>
            <a:endParaRPr lang="zh-CN" altLang="en-US" sz="4400" b="1" dirty="0">
              <a:solidFill>
                <a:schemeClr val="bg1"/>
              </a:solidFill>
              <a:latin typeface="微软雅黑" panose="020B0503020204020204" charset="-122"/>
              <a:ea typeface="微软雅黑" panose="020B0503020204020204" charset="-122"/>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829" t="73" r="25582"/>
          <a:stretch>
            <a:fillRect/>
          </a:stretch>
        </p:blipFill>
        <p:spPr bwMode="auto">
          <a:xfrm>
            <a:off x="5906410" y="1891442"/>
            <a:ext cx="2583180" cy="39554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52149" y="1899602"/>
            <a:ext cx="3290062" cy="3947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492519" y="5128883"/>
            <a:ext cx="3577005" cy="11199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矩形 14"/>
          <p:cNvSpPr/>
          <p:nvPr/>
        </p:nvSpPr>
        <p:spPr>
          <a:xfrm>
            <a:off x="1492518" y="3093602"/>
            <a:ext cx="3577006" cy="150416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532076" y="33813"/>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5" name="矩形 4"/>
          <p:cNvSpPr/>
          <p:nvPr/>
        </p:nvSpPr>
        <p:spPr>
          <a:xfrm>
            <a:off x="532130" y="967740"/>
            <a:ext cx="11590020" cy="5262245"/>
          </a:xfrm>
          <a:prstGeom prst="rect">
            <a:avLst/>
          </a:prstGeom>
        </p:spPr>
        <p:txBody>
          <a:bodyPr wrap="square">
            <a:spAutoFit/>
          </a:bodyPr>
          <a:lstStyle/>
          <a:p>
            <a:pPr marL="285750" indent="-285750" algn="just">
              <a:lnSpc>
                <a:spcPct val="150000"/>
              </a:lnSpc>
              <a:spcBef>
                <a:spcPct val="0"/>
              </a:spcBef>
              <a:spcAft>
                <a:spcPct val="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整型信号量</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lnSpc>
                <a:spcPct val="150000"/>
              </a:lnSpc>
              <a:spcBef>
                <a:spcPct val="0"/>
              </a:spcBef>
              <a:spcAft>
                <a:spcPct val="0"/>
              </a:spcAft>
              <a:buClrTx/>
              <a:buSzTx/>
              <a:buFont typeface="Wingdings" panose="05000000000000000000" pitchFamily="2" charset="2"/>
              <a:buChar char="Ø"/>
              <a:defRP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P操作</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dirty="0">
                <a:latin typeface="Times New Roman" panose="02020603050405020304" pitchFamily="18" charset="0"/>
                <a:ea typeface="微软雅黑" panose="020B0503020204020204" charset="-122"/>
                <a:cs typeface="Times New Roman" panose="02020603050405020304" pitchFamily="18" charset="0"/>
              </a:rPr>
              <a:t>表示同步进程发出的检测信号量操作，检测是否能够使用临界资源 </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lnSpc>
                <a:spcPct val="150000"/>
              </a:lnSpc>
              <a:spcBef>
                <a:spcPct val="0"/>
              </a:spcBef>
              <a:spcAft>
                <a:spcPct val="0"/>
              </a:spcAft>
              <a:buClrTx/>
              <a:buSzTx/>
              <a:buFont typeface="Wingdings" panose="05000000000000000000" pitchFamily="2" charset="2"/>
              <a:buChar char="Ø"/>
              <a:defRP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V操作：</a:t>
            </a:r>
            <a:r>
              <a:rPr lang="zh-CN" altLang="en-US" sz="2000" dirty="0">
                <a:latin typeface="Times New Roman" panose="02020603050405020304" pitchFamily="18" charset="0"/>
                <a:ea typeface="微软雅黑" panose="020B0503020204020204" charset="-122"/>
                <a:cs typeface="Times New Roman" panose="02020603050405020304" pitchFamily="18" charset="0"/>
                <a:sym typeface="+mn-ea"/>
              </a:rPr>
              <a:t>表示访问完临界资源的进程通知等待进程已经完成了临界资源的访问，将临界资源释放</a:t>
            </a:r>
            <a:endParaRPr lang="zh-CN" altLang="en-US" sz="2000" b="1" dirty="0">
              <a:latin typeface="Times New Roman" panose="02020603050405020304" pitchFamily="18" charset="0"/>
              <a:ea typeface="微软雅黑" panose="020B0503020204020204" charset="-122"/>
              <a:cs typeface="Times New Roman" panose="02020603050405020304" pitchFamily="18" charset="0"/>
              <a:sym typeface="+mn-ea"/>
            </a:endParaRPr>
          </a:p>
          <a:p>
            <a:pPr marL="800100" marR="0" lvl="2" indent="-342900" algn="l" fontAlgn="base">
              <a:lnSpc>
                <a:spcPct val="150000"/>
              </a:lnSpc>
              <a:spcBef>
                <a:spcPct val="0"/>
              </a:spcBef>
              <a:spcAft>
                <a:spcPct val="0"/>
              </a:spcAft>
              <a:buClrTx/>
              <a:buSzTx/>
              <a:buFont typeface="Wingdings" panose="05000000000000000000" charset="0"/>
              <a:buChar char="Ø"/>
              <a:defRP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P操作</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l" fontAlgn="base">
              <a:lnSpc>
                <a:spcPct val="150000"/>
              </a:lnSpc>
              <a:spcBef>
                <a:spcPct val="0"/>
              </a:spcBef>
              <a:spcAft>
                <a:spcPct val="0"/>
              </a:spcAft>
              <a:buClrTx/>
              <a:buSzTx/>
              <a:buFont typeface="Wingdings" panose="05000000000000000000" pitchFamily="2" charset="2"/>
              <a:buNone/>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charset="-122"/>
                <a:cs typeface="Times New Roman" panose="02020603050405020304" pitchFamily="18" charset="0"/>
              </a:rPr>
              <a:t>wait(S)</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 </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457200" marR="0" lvl="2" indent="0" algn="l" fontAlgn="base">
              <a:lnSpc>
                <a:spcPct val="150000"/>
              </a:lnSpc>
              <a:spcBef>
                <a:spcPct val="0"/>
              </a:spcBef>
              <a:spcAft>
                <a:spcPct val="0"/>
              </a:spcAft>
              <a:buClrTx/>
              <a:buSzTx/>
              <a:buFont typeface="Wingdings" panose="05000000000000000000" pitchFamily="2" charset="2"/>
              <a:buNone/>
              <a:defRPr/>
            </a:pPr>
            <a:r>
              <a:rPr lang="en-US" altLang="zh-CN" sz="2400" dirty="0">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charset="-122"/>
                <a:cs typeface="Times New Roman" panose="02020603050405020304" pitchFamily="18" charset="0"/>
              </a:rPr>
              <a:t>while S≤0；</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 do no-op</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914400" lvl="3" indent="0" algn="l" fontAlgn="base">
              <a:lnSpc>
                <a:spcPct val="150000"/>
              </a:lnSpc>
              <a:spcBef>
                <a:spcPct val="0"/>
              </a:spcBef>
              <a:spcAft>
                <a:spcPct val="0"/>
              </a:spcAft>
              <a:buNone/>
              <a:defRPr/>
            </a:pPr>
            <a:r>
              <a:rPr lang="zh-CN" altLang="en-US" sz="2400" dirty="0">
                <a:latin typeface="Times New Roman" panose="02020603050405020304" pitchFamily="18" charset="0"/>
                <a:ea typeface="微软雅黑" panose="020B0503020204020204" charset="-122"/>
                <a:cs typeface="Times New Roman" panose="02020603050405020304" pitchFamily="18" charset="0"/>
              </a:rPr>
              <a:t>    S:＝S－1;</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800100" lvl="2" indent="-342900" algn="l" fontAlgn="base">
              <a:lnSpc>
                <a:spcPct val="150000"/>
              </a:lnSpc>
              <a:spcBef>
                <a:spcPct val="0"/>
              </a:spcBef>
              <a:spcAft>
                <a:spcPct val="0"/>
              </a:spcAft>
              <a:buClrTx/>
              <a:buSzTx/>
              <a:buFont typeface="Wingdings" panose="05000000000000000000" charset="0"/>
              <a:buChar char="Ø"/>
              <a:defRP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V操作</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3" indent="0" algn="l" fontAlgn="base">
              <a:lnSpc>
                <a:spcPct val="150000"/>
              </a:lnSpc>
              <a:spcBef>
                <a:spcPct val="0"/>
              </a:spcBef>
              <a:spcAft>
                <a:spcPct val="0"/>
              </a:spcAft>
              <a:buNone/>
              <a:defRPr/>
            </a:pPr>
            <a:r>
              <a:rPr kumimoji="1" lang="en-US" altLang="zh-CN" sz="2400"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rPr>
              <a:t>signal(S){</a:t>
            </a:r>
            <a:endParaRPr kumimoji="1" lang="en-US" altLang="zh-CN" sz="2400"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endParaRPr>
          </a:p>
          <a:p>
            <a:pPr marL="914400" lvl="3" indent="0" algn="l" fontAlgn="base">
              <a:lnSpc>
                <a:spcPct val="150000"/>
              </a:lnSpc>
              <a:spcBef>
                <a:spcPct val="0"/>
              </a:spcBef>
              <a:spcAft>
                <a:spcPct val="0"/>
              </a:spcAft>
              <a:buNone/>
              <a:defRPr/>
            </a:pPr>
            <a:r>
              <a:rPr kumimoji="1" lang="en-US" altLang="zh-CN" sz="2400"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rPr>
              <a:t>     S:＝S＋1; }</a:t>
            </a:r>
            <a:endParaRPr kumimoji="1" lang="en-US" altLang="zh-CN" sz="2400"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endParaRPr>
          </a:p>
        </p:txBody>
      </p:sp>
      <p:sp>
        <p:nvSpPr>
          <p:cNvPr id="11" name="Rectangle 3"/>
          <p:cNvSpPr txBox="1">
            <a:spLocks noChangeArrowheads="1"/>
          </p:cNvSpPr>
          <p:nvPr/>
        </p:nvSpPr>
        <p:spPr>
          <a:xfrm>
            <a:off x="5476240" y="2736850"/>
            <a:ext cx="6490970" cy="3578225"/>
          </a:xfrm>
          <a:prstGeom prst="rect">
            <a:avLst/>
          </a:prstGeom>
          <a:solidFill>
            <a:schemeClr val="bg1"/>
          </a:solidFill>
          <a:ln w="28575">
            <a:solidFill>
              <a:srgbClr val="C00000"/>
            </a:solidFill>
          </a:ln>
        </p:spPr>
        <p:txBody>
          <a:bodyPr/>
          <a:lst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a:lstStyle>
          <a:p>
            <a:pPr marL="0" marR="0" lvl="1" indent="0" algn="l" defTabSz="914400" rtl="0" eaLnBrk="1" fontAlgn="base" latinLnBrk="1" hangingPunct="1">
              <a:lnSpc>
                <a:spcPct val="150000"/>
              </a:lnSpc>
              <a:spcBef>
                <a:spcPts val="1775"/>
              </a:spcBef>
              <a:spcAft>
                <a:spcPct val="0"/>
              </a:spcAft>
              <a:buClrTx/>
              <a:buSzTx/>
              <a:buFontTx/>
              <a:buNone/>
              <a:defRPr/>
            </a:pP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其中，</a:t>
            </a:r>
            <a:r>
              <a:rPr kumimoji="1"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为一个需要初始化值的正整型量。对</a:t>
            </a:r>
            <a:r>
              <a:rPr kumimoji="1"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的访问只能通过</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V</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操作。</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kumimoji="1"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R="0" lvl="0" algn="l" defTabSz="914400" rtl="0" eaLnBrk="0" fontAlgn="base" latinLnBrk="1" hangingPunct="0">
              <a:lnSpc>
                <a:spcPct val="150000"/>
              </a:lnSpc>
              <a:spcBef>
                <a:spcPct val="20000"/>
              </a:spcBef>
              <a:spcAft>
                <a:spcPct val="0"/>
              </a:spcAft>
              <a:buClrTx/>
              <a:buSzTx/>
              <a:buFont typeface="Arial" panose="020B0604020202020204" pitchFamily="34" charset="0"/>
              <a:buChar char="•"/>
              <a:defRPr/>
            </a:pPr>
            <a:r>
              <a:rPr kumimoji="1"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S&gt;0</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，表示临界资源可以访问，</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P(S)</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中的检测语句通过，调用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P(S)</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的进程可以访问临界资源。</a:t>
            </a:r>
            <a:endPar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R="0" lvl="0" algn="l" defTabSz="914400" rtl="0" eaLnBrk="0" fontAlgn="base" latinLnBrk="1" hangingPunct="0">
              <a:lnSpc>
                <a:spcPct val="150000"/>
              </a:lnSpc>
              <a:spcBef>
                <a:spcPct val="20000"/>
              </a:spcBef>
              <a:spcAft>
                <a:spcPct val="0"/>
              </a:spcAft>
              <a:buClrTx/>
              <a:buSzTx/>
              <a:buFont typeface="Arial" panose="020B0604020202020204" pitchFamily="34" charset="0"/>
              <a:buChar char="•"/>
              <a:defRPr/>
            </a:pPr>
            <a:r>
              <a:rPr kumimoji="1" lang="en-US" altLang="zh-CN" sz="20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S≤0</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，表示有进程在访问临界资源，此时临界资源处于忙，调用</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P(S)</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的进程只能等待，直到</a:t>
            </a:r>
            <a:r>
              <a:rPr lang="en-US" altLang="zh-CN" sz="20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S</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的值大于</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1"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，才可以访问临界资源。</a:t>
            </a:r>
            <a:r>
              <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charset="-122"/>
                <a:cs typeface="Times New Roman" panose="02020603050405020304" pitchFamily="18" charset="0"/>
              </a:rPr>
              <a:t> </a:t>
            </a:r>
            <a:endParaRPr kumimoji="1"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charset="-122"/>
              <a:cs typeface="Times New Roman" panose="02020603050405020304" pitchFamily="18" charset="0"/>
            </a:endParaRPr>
          </a:p>
        </p:txBody>
      </p:sp>
      <p:sp>
        <p:nvSpPr>
          <p:cNvPr id="3" name="矩形 2"/>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进程同步机制</a:t>
            </a:r>
            <a:endParaRPr lang="zh-CN" altLang="en-US" sz="4400" b="1"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7345045" y="47344"/>
            <a:ext cx="2496820" cy="900000"/>
          </a:xfrm>
          <a:prstGeom prst="rect">
            <a:avLst/>
          </a:prstGeom>
          <a:solidFill>
            <a:schemeClr val="bg1"/>
          </a:solidFill>
        </p:spPr>
        <p:txBody>
          <a:bodyPr wrap="square">
            <a:noAutofit/>
          </a:bodyPr>
          <a:lstStyle/>
          <a:p>
            <a:pPr marL="800100" marR="0" lvl="2" indent="-342900" algn="just" fontAlgn="base">
              <a:spcBef>
                <a:spcPts val="1030"/>
              </a:spcBef>
              <a:buClrTx/>
              <a:buSzTx/>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空闲让进</a:t>
            </a:r>
            <a:endParaRPr lang="zh-CN" altLang="en-US" sz="2000" b="1" dirty="0">
              <a:solidFill>
                <a:schemeClr val="accent6">
                  <a:lumMod val="75000"/>
                </a:schemeClr>
              </a:solidFill>
              <a:latin typeface="微软雅黑" panose="020B0503020204020204" charset="-122"/>
              <a:ea typeface="微软雅黑" panose="020B0503020204020204" charset="-122"/>
            </a:endParaRPr>
          </a:p>
          <a:p>
            <a:pPr marL="800100" lvl="2" indent="-342900" algn="just" fontAlgn="base">
              <a:spcBef>
                <a:spcPts val="1030"/>
              </a:spcBef>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有限等待</a:t>
            </a:r>
            <a:endParaRPr lang="zh-CN" altLang="en-US" sz="2000" b="1" dirty="0">
              <a:solidFill>
                <a:schemeClr val="accent6">
                  <a:lumMod val="75000"/>
                </a:schemeClr>
              </a:solidFill>
              <a:latin typeface="微软雅黑" panose="020B0503020204020204" charset="-122"/>
              <a:ea typeface="微软雅黑" panose="020B0503020204020204" charset="-122"/>
            </a:endParaRPr>
          </a:p>
        </p:txBody>
      </p:sp>
      <p:sp>
        <p:nvSpPr>
          <p:cNvPr id="10" name="文本框 9"/>
          <p:cNvSpPr txBox="1"/>
          <p:nvPr/>
        </p:nvSpPr>
        <p:spPr>
          <a:xfrm>
            <a:off x="9721698" y="47344"/>
            <a:ext cx="2400452" cy="900000"/>
          </a:xfrm>
          <a:prstGeom prst="rect">
            <a:avLst/>
          </a:prstGeom>
          <a:solidFill>
            <a:schemeClr val="bg1"/>
          </a:solidFill>
        </p:spPr>
        <p:txBody>
          <a:bodyPr wrap="square">
            <a:spAutoFit/>
          </a:bodyPr>
          <a:lstStyle/>
          <a:p>
            <a:pPr marL="800100" lvl="2" indent="-342900" algn="just" fontAlgn="base">
              <a:spcBef>
                <a:spcPts val="1030"/>
              </a:spcBef>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忙则等待</a:t>
            </a:r>
            <a:endParaRPr lang="zh-CN" altLang="en-US" sz="2000" b="1" dirty="0">
              <a:solidFill>
                <a:schemeClr val="accent6">
                  <a:lumMod val="75000"/>
                </a:schemeClr>
              </a:solidFill>
              <a:latin typeface="微软雅黑" panose="020B0503020204020204" charset="-122"/>
              <a:ea typeface="微软雅黑" panose="020B0503020204020204" charset="-122"/>
            </a:endParaRPr>
          </a:p>
          <a:p>
            <a:pPr marL="800100" marR="0" lvl="2" indent="-342900" algn="just" fontAlgn="base">
              <a:spcBef>
                <a:spcPts val="1300"/>
              </a:spcBef>
              <a:buClrTx/>
              <a:buSzTx/>
              <a:buFont typeface="Wingdings 2" panose="05020102010507070707" pitchFamily="18" charset="2"/>
              <a:buChar char="O"/>
              <a:defRPr/>
            </a:pPr>
            <a:r>
              <a:rPr lang="zh-CN" altLang="en-US" sz="2000" b="1" dirty="0">
                <a:solidFill>
                  <a:srgbClr val="FF0000"/>
                </a:solidFill>
                <a:latin typeface="微软雅黑" panose="020B0503020204020204" charset="-122"/>
                <a:ea typeface="微软雅黑" panose="020B0503020204020204" charset="-122"/>
              </a:rPr>
              <a:t>让权等待</a:t>
            </a:r>
            <a:endParaRPr lang="zh-CN" altLang="en-US" sz="2000"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9"/>
          <p:cNvSpPr>
            <a:spLocks noGrp="1"/>
          </p:cNvSpPr>
          <p:nvPr>
            <p:ph type="sldNum" sz="quarter" idx="12"/>
          </p:nvPr>
        </p:nvSpPr>
        <p:spPr>
          <a:xfrm>
            <a:off x="7981950" y="6356351"/>
            <a:ext cx="2057400" cy="365125"/>
          </a:xfrm>
        </p:spPr>
        <p:txBody>
          <a:bodyPr/>
          <a:lstStyle/>
          <a:p>
            <a:fld id="{0D4EF626-F2E7-47E8-A3E5-EAE9C4555C6D}" type="slidenum">
              <a:rPr lang="zh-CN" altLang="en-US" smtClean="0"/>
            </a:fld>
            <a:endParaRPr lang="zh-CN" altLang="en-US" dirty="0"/>
          </a:p>
        </p:txBody>
      </p:sp>
      <p:sp>
        <p:nvSpPr>
          <p:cNvPr id="20" name="文本框 19"/>
          <p:cNvSpPr txBox="1"/>
          <p:nvPr/>
        </p:nvSpPr>
        <p:spPr>
          <a:xfrm>
            <a:off x="4977745" y="970317"/>
            <a:ext cx="2214880" cy="706755"/>
          </a:xfrm>
          <a:prstGeom prst="rect">
            <a:avLst/>
          </a:prstGeom>
          <a:noFill/>
        </p:spPr>
        <p:txBody>
          <a:bodyPr wrap="none" rtlCol="0">
            <a:spAutoFit/>
          </a:bodyPr>
          <a:lstStyle/>
          <a:p>
            <a:r>
              <a:rPr lang="zh-CN" altLang="en-US" sz="4000" b="1" dirty="0">
                <a:latin typeface="微软雅黑" panose="020B0503020204020204" charset="-122"/>
                <a:ea typeface="微软雅黑" panose="020B0503020204020204" charset="-122"/>
              </a:rPr>
              <a:t>授课内容</a:t>
            </a:r>
            <a:endParaRPr lang="zh-CN" altLang="en-US" sz="4000" b="1" dirty="0">
              <a:latin typeface="微软雅黑" panose="020B0503020204020204" charset="-122"/>
              <a:ea typeface="微软雅黑" panose="020B0503020204020204" charset="-122"/>
            </a:endParaRPr>
          </a:p>
        </p:txBody>
      </p:sp>
      <p:sp>
        <p:nvSpPr>
          <p:cNvPr id="36" name="卷形: 水平 35"/>
          <p:cNvSpPr/>
          <p:nvPr/>
        </p:nvSpPr>
        <p:spPr>
          <a:xfrm>
            <a:off x="1725313" y="1546412"/>
            <a:ext cx="8754181" cy="4172665"/>
          </a:xfrm>
          <a:prstGeom prst="horizontalScroll">
            <a:avLst>
              <a:gd name="adj" fmla="val 5090"/>
            </a:avLst>
          </a:prstGeom>
          <a:noFill/>
          <a:ln w="28575" cap="flat" cmpd="sng" algn="ctr">
            <a:solidFill>
              <a:srgbClr val="00B1D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3" name="文本框 22"/>
          <p:cNvSpPr txBox="1"/>
          <p:nvPr/>
        </p:nvSpPr>
        <p:spPr>
          <a:xfrm>
            <a:off x="2008506" y="1654604"/>
            <a:ext cx="4078660" cy="3784600"/>
          </a:xfrm>
          <a:prstGeom prst="rect">
            <a:avLst/>
          </a:prstGeom>
          <a:noFill/>
        </p:spPr>
        <p:txBody>
          <a:bodyPr wrap="square" rtlCol="0">
            <a:spAutoFit/>
          </a:bodyPr>
          <a:lstStyle/>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第一章 操作系统引论</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第二章 进程的描述和控制</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第三章 处理机调度与死锁</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第四章 存储器管理</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2" name="文本框 11"/>
          <p:cNvSpPr txBox="1"/>
          <p:nvPr/>
        </p:nvSpPr>
        <p:spPr>
          <a:xfrm>
            <a:off x="6370359" y="1621349"/>
            <a:ext cx="4302162" cy="3784600"/>
          </a:xfrm>
          <a:prstGeom prst="rect">
            <a:avLst/>
          </a:prstGeom>
          <a:noFill/>
        </p:spPr>
        <p:txBody>
          <a:bodyPr wrap="square" rtlCol="0">
            <a:spAutoFit/>
          </a:bodyPr>
          <a:lstStyle/>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第五章 虚拟存储器</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第六章 输入输出系统</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第七章 文件管理</a:t>
            </a:r>
            <a:endParaRPr lang="en-US" altLang="zh-CN"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第八章 磁盘存储器的管理</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 name="直接连接符 2"/>
          <p:cNvCxnSpPr/>
          <p:nvPr/>
        </p:nvCxnSpPr>
        <p:spPr>
          <a:xfrm>
            <a:off x="6317877" y="1972641"/>
            <a:ext cx="0" cy="3309816"/>
          </a:xfrm>
          <a:prstGeom prst="line">
            <a:avLst/>
          </a:prstGeom>
          <a:ln w="28575">
            <a:solidFill>
              <a:srgbClr val="00B1D2"/>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22877" y="20323"/>
            <a:ext cx="11844509" cy="857103"/>
            <a:chOff x="222877" y="20323"/>
            <a:chExt cx="11844509" cy="857103"/>
          </a:xfrm>
        </p:grpSpPr>
        <p:sp>
          <p:nvSpPr>
            <p:cNvPr id="4" name="文本框 3"/>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5" name="组合 4"/>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3825" y="4988560"/>
            <a:ext cx="3983990" cy="15665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矩形 14"/>
          <p:cNvSpPr/>
          <p:nvPr/>
        </p:nvSpPr>
        <p:spPr>
          <a:xfrm>
            <a:off x="1436370" y="2742565"/>
            <a:ext cx="3983990" cy="15043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532076" y="33813"/>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5" name="矩形 4"/>
          <p:cNvSpPr/>
          <p:nvPr/>
        </p:nvSpPr>
        <p:spPr>
          <a:xfrm>
            <a:off x="485140" y="1000125"/>
            <a:ext cx="11133455" cy="555434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记录型信号量（结构型信号量）</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just" fontAlgn="base">
              <a:lnSpc>
                <a:spcPct val="125000"/>
              </a:lnSpc>
              <a:spcBef>
                <a:spcPts val="0"/>
              </a:spcBef>
              <a:spcAft>
                <a:spcPts val="0"/>
              </a:spcAft>
              <a:buClrTx/>
              <a:buSzTx/>
              <a:buFont typeface="Wingdings" panose="05000000000000000000" pitchFamily="2" charset="2"/>
              <a:buChar char="Ø"/>
              <a:defRPr/>
            </a:pPr>
            <a:r>
              <a:rPr lang="zh-CN" altLang="en-US" sz="2000" dirty="0">
                <a:latin typeface="Times New Roman" panose="02020603050405020304" pitchFamily="18" charset="0"/>
                <a:ea typeface="微软雅黑" panose="020B0503020204020204" charset="-122"/>
                <a:cs typeface="Times New Roman" panose="02020603050405020304" pitchFamily="18" charset="0"/>
              </a:rPr>
              <a:t>记录型信号量在整型信号量的基础上进行了改进，让不能进入临界区的进程</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“让权等待”</a:t>
            </a:r>
            <a:r>
              <a:rPr lang="zh-CN" altLang="en-US" sz="2000" dirty="0">
                <a:latin typeface="Times New Roman" panose="02020603050405020304" pitchFamily="18" charset="0"/>
                <a:ea typeface="微软雅黑" panose="020B0503020204020204" charset="-122"/>
                <a:cs typeface="Times New Roman" panose="02020603050405020304" pitchFamily="18" charset="0"/>
              </a:rPr>
              <a:t>，即进程状态由运行转换为阻塞状态，进程进入阻塞队列中等待。</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just" fontAlgn="base">
              <a:lnSpc>
                <a:spcPct val="125000"/>
              </a:lnSpc>
              <a:spcBef>
                <a:spcPts val="0"/>
              </a:spcBef>
              <a:spcAft>
                <a:spcPts val="0"/>
              </a:spcAft>
              <a:buClrTx/>
              <a:buSzTx/>
              <a:buFont typeface="Wingdings" panose="05000000000000000000" pitchFamily="2" charset="2"/>
              <a:buChar char="Ø"/>
              <a:defRP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P操作</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l" fontAlgn="base">
              <a:lnSpc>
                <a:spcPct val="125000"/>
              </a:lnSpc>
              <a:spcBef>
                <a:spcPts val="0"/>
              </a:spcBef>
              <a:spcAft>
                <a:spcPts val="0"/>
              </a:spcAft>
              <a:buClrTx/>
              <a:buSzTx/>
              <a:buFont typeface="Wingdings" panose="05000000000000000000" pitchFamily="2" charset="2"/>
              <a:buNone/>
              <a:defRPr/>
            </a:pPr>
            <a:r>
              <a:rPr lang="en-US" altLang="zh-CN" sz="2000" b="1" dirty="0">
                <a:latin typeface="Times New Roman" panose="02020603050405020304" pitchFamily="18" charset="0"/>
                <a:ea typeface="微软雅黑" panose="020B0503020204020204" charset="-122"/>
                <a:cs typeface="Times New Roman" panose="02020603050405020304" pitchFamily="18" charset="0"/>
              </a:rPr>
              <a:t>   </a:t>
            </a:r>
            <a:r>
              <a:rPr sz="2000" b="1" dirty="0">
                <a:latin typeface="Times New Roman" panose="02020603050405020304" pitchFamily="18" charset="0"/>
                <a:ea typeface="微软雅黑" panose="020B0503020204020204" charset="-122"/>
                <a:cs typeface="Times New Roman" panose="02020603050405020304" pitchFamily="18" charset="0"/>
              </a:rPr>
              <a:t>wait</a:t>
            </a:r>
            <a:r>
              <a:rPr lang="en-US" sz="2000" b="1" dirty="0">
                <a:latin typeface="Times New Roman" panose="02020603050405020304" pitchFamily="18" charset="0"/>
                <a:ea typeface="微软雅黑" panose="020B0503020204020204" charset="-122"/>
                <a:cs typeface="Times New Roman" panose="02020603050405020304" pitchFamily="18" charset="0"/>
              </a:rPr>
              <a:t>(S){</a:t>
            </a:r>
            <a:endParaRPr sz="2000" b="1"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l" fontAlgn="base">
              <a:lnSpc>
                <a:spcPct val="125000"/>
              </a:lnSpc>
              <a:spcBef>
                <a:spcPts val="0"/>
              </a:spcBef>
              <a:spcAft>
                <a:spcPts val="0"/>
              </a:spcAft>
              <a:buClrTx/>
              <a:buSzTx/>
              <a:buFont typeface="Wingdings" panose="05000000000000000000" pitchFamily="2" charset="2"/>
              <a:buNone/>
              <a:defRPr/>
            </a:pPr>
            <a:r>
              <a:rPr lang="en-US" sz="2000" b="1" dirty="0">
                <a:latin typeface="Times New Roman" panose="02020603050405020304" pitchFamily="18" charset="0"/>
                <a:ea typeface="微软雅黑" panose="020B0503020204020204" charset="-122"/>
                <a:cs typeface="Times New Roman" panose="02020603050405020304" pitchFamily="18" charset="0"/>
              </a:rPr>
              <a:t>         </a:t>
            </a:r>
            <a:r>
              <a:rPr sz="2000" b="1" dirty="0" err="1">
                <a:latin typeface="Times New Roman" panose="02020603050405020304" pitchFamily="18" charset="0"/>
                <a:ea typeface="微软雅黑" panose="020B0503020204020204" charset="-122"/>
                <a:cs typeface="Times New Roman" panose="02020603050405020304" pitchFamily="18" charset="0"/>
              </a:rPr>
              <a:t>S.value</a:t>
            </a:r>
            <a:r>
              <a:rPr sz="2000" b="1" dirty="0">
                <a:latin typeface="Times New Roman" panose="02020603050405020304" pitchFamily="18" charset="0"/>
                <a:ea typeface="微软雅黑" panose="020B0503020204020204" charset="-122"/>
                <a:cs typeface="Times New Roman" panose="02020603050405020304" pitchFamily="18" charset="0"/>
              </a:rPr>
              <a:t>＝ S.value－1</a:t>
            </a:r>
            <a:endParaRPr sz="2000" b="1"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l" fontAlgn="base">
              <a:lnSpc>
                <a:spcPct val="125000"/>
              </a:lnSpc>
              <a:spcBef>
                <a:spcPts val="0"/>
              </a:spcBef>
              <a:spcAft>
                <a:spcPts val="0"/>
              </a:spcAft>
              <a:buClrTx/>
              <a:buSzTx/>
              <a:buFont typeface="Wingdings" panose="05000000000000000000" pitchFamily="2" charset="2"/>
              <a:buNone/>
              <a:defRPr/>
            </a:pPr>
            <a:r>
              <a:rPr sz="2000" b="1" dirty="0">
                <a:latin typeface="Times New Roman" panose="02020603050405020304" pitchFamily="18" charset="0"/>
                <a:ea typeface="微软雅黑" panose="020B0503020204020204" charset="-122"/>
                <a:cs typeface="Times New Roman" panose="02020603050405020304" pitchFamily="18" charset="0"/>
              </a:rPr>
              <a:t>	</a:t>
            </a:r>
            <a:r>
              <a:rPr lang="en-US" sz="2000" b="1" dirty="0">
                <a:latin typeface="Times New Roman" panose="02020603050405020304" pitchFamily="18" charset="0"/>
                <a:ea typeface="微软雅黑" panose="020B0503020204020204" charset="-122"/>
                <a:cs typeface="Times New Roman" panose="02020603050405020304" pitchFamily="18" charset="0"/>
              </a:rPr>
              <a:t>       </a:t>
            </a:r>
            <a:r>
              <a:rPr sz="2000" b="1" dirty="0">
                <a:latin typeface="Times New Roman" panose="02020603050405020304" pitchFamily="18" charset="0"/>
                <a:ea typeface="微软雅黑" panose="020B0503020204020204" charset="-122"/>
                <a:cs typeface="Times New Roman" panose="02020603050405020304" pitchFamily="18" charset="0"/>
              </a:rPr>
              <a:t>if S.value&lt;0 then block</a:t>
            </a:r>
            <a:r>
              <a:rPr lang="en-US" sz="2000" b="1" dirty="0">
                <a:latin typeface="Times New Roman" panose="02020603050405020304" pitchFamily="18" charset="0"/>
                <a:ea typeface="微软雅黑" panose="020B0503020204020204" charset="-122"/>
                <a:cs typeface="Times New Roman" panose="02020603050405020304" pitchFamily="18" charset="0"/>
              </a:rPr>
              <a:t>(</a:t>
            </a:r>
            <a:r>
              <a:rPr sz="2000" b="1" dirty="0">
                <a:latin typeface="Times New Roman" panose="02020603050405020304" pitchFamily="18" charset="0"/>
                <a:ea typeface="微软雅黑" panose="020B0503020204020204" charset="-122"/>
                <a:cs typeface="Times New Roman" panose="02020603050405020304" pitchFamily="18" charset="0"/>
              </a:rPr>
              <a:t>S,L</a:t>
            </a:r>
            <a:r>
              <a:rPr lang="en-US" sz="2000" b="1" dirty="0">
                <a:latin typeface="Times New Roman" panose="02020603050405020304" pitchFamily="18" charset="0"/>
                <a:ea typeface="微软雅黑" panose="020B0503020204020204" charset="-122"/>
                <a:cs typeface="Times New Roman" panose="02020603050405020304" pitchFamily="18" charset="0"/>
              </a:rPr>
              <a:t>)</a:t>
            </a:r>
            <a:endParaRPr lang="en-US" sz="2000" b="1"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l" fontAlgn="base">
              <a:lnSpc>
                <a:spcPct val="125000"/>
              </a:lnSpc>
              <a:spcBef>
                <a:spcPts val="0"/>
              </a:spcBef>
              <a:spcAft>
                <a:spcPts val="0"/>
              </a:spcAft>
              <a:buClrTx/>
              <a:buSzTx/>
              <a:buFont typeface="Wingdings" panose="05000000000000000000" pitchFamily="2" charset="2"/>
              <a:buNone/>
              <a:defRPr/>
            </a:pPr>
            <a:r>
              <a:rPr lang="en-US" sz="2000" b="1" dirty="0">
                <a:latin typeface="Times New Roman" panose="02020603050405020304" pitchFamily="18" charset="0"/>
                <a:ea typeface="微软雅黑" panose="020B0503020204020204" charset="-122"/>
                <a:cs typeface="Times New Roman" panose="02020603050405020304" pitchFamily="18" charset="0"/>
              </a:rPr>
              <a:t>   }</a:t>
            </a:r>
            <a:endParaRPr lang="en-US" sz="2000" b="1"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0" algn="l" fontAlgn="base">
              <a:lnSpc>
                <a:spcPct val="125000"/>
              </a:lnSpc>
              <a:spcBef>
                <a:spcPts val="0"/>
              </a:spcBef>
              <a:spcAft>
                <a:spcPts val="0"/>
              </a:spcAft>
              <a:buClrTx/>
              <a:buSzTx/>
              <a:buFont typeface="Wingdings" panose="05000000000000000000" pitchFamily="2" charset="2"/>
              <a:buNone/>
              <a:defRPr/>
            </a:pPr>
            <a:endParaRPr sz="2000" dirty="0">
              <a:latin typeface="Times New Roman" panose="02020603050405020304" pitchFamily="18" charset="0"/>
              <a:ea typeface="微软雅黑" panose="020B0503020204020204" charset="-122"/>
              <a:cs typeface="Times New Roman" panose="02020603050405020304" pitchFamily="18" charset="0"/>
            </a:endParaRPr>
          </a:p>
          <a:p>
            <a:pPr marL="800100" lvl="2" indent="0" algn="l" fontAlgn="base">
              <a:lnSpc>
                <a:spcPct val="125000"/>
              </a:lnSpc>
              <a:spcBef>
                <a:spcPts val="0"/>
              </a:spcBef>
              <a:spcAft>
                <a:spcPts val="0"/>
              </a:spcAft>
              <a:buClrTx/>
              <a:buSzTx/>
              <a:buFont typeface="Wingdings" panose="05000000000000000000" charset="0"/>
              <a:buChar char="Ø"/>
              <a:defRP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V操作</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0" lvl="3" indent="0" algn="l" fontAlgn="base">
              <a:lnSpc>
                <a:spcPct val="125000"/>
              </a:lnSpc>
              <a:spcBef>
                <a:spcPts val="0"/>
              </a:spcBef>
              <a:spcAft>
                <a:spcPts val="0"/>
              </a:spcAft>
              <a:buNone/>
              <a:defRPr/>
            </a:pPr>
            <a:r>
              <a:rPr kumimoji="1" lang="en-US" altLang="zh-CN" sz="2000" noProof="0" dirty="0">
                <a:ln>
                  <a:noFill/>
                </a:ln>
                <a:effectLst/>
                <a:uLnTx/>
                <a:uFillTx/>
                <a:latin typeface="Times New Roman" panose="02020603050405020304" pitchFamily="18" charset="0"/>
                <a:ea typeface="Hiragino Sans GB W3"/>
                <a:cs typeface="Times New Roman" panose="02020603050405020304" pitchFamily="18" charset="0"/>
                <a:sym typeface="+mn-ea"/>
              </a:rPr>
              <a:t>	</a:t>
            </a:r>
            <a:r>
              <a:rPr kumimoji="1" lang="en-US" altLang="zh-CN" sz="2000" b="1" noProof="0" dirty="0">
                <a:ln>
                  <a:noFill/>
                </a:ln>
                <a:effectLst/>
                <a:uLnTx/>
                <a:uFillTx/>
                <a:latin typeface="Times New Roman" panose="02020603050405020304" pitchFamily="18" charset="0"/>
                <a:ea typeface="Hiragino Sans GB W3"/>
                <a:cs typeface="Times New Roman" panose="02020603050405020304" pitchFamily="18" charset="0"/>
                <a:sym typeface="+mn-ea"/>
              </a:rPr>
              <a:t>signal(S){</a:t>
            </a:r>
            <a:endPar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endParaRPr>
          </a:p>
          <a:p>
            <a:pPr marL="914400" lvl="3" indent="0" algn="l" fontAlgn="base">
              <a:lnSpc>
                <a:spcPct val="125000"/>
              </a:lnSpc>
              <a:spcBef>
                <a:spcPts val="0"/>
              </a:spcBef>
              <a:spcAft>
                <a:spcPts val="0"/>
              </a:spcAft>
              <a:buNone/>
              <a:defRPr/>
            </a:pPr>
            <a:r>
              <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rPr>
              <a:t>      S.value＝ S.value＋1</a:t>
            </a:r>
            <a:endPar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endParaRPr>
          </a:p>
          <a:p>
            <a:pPr marL="914400" lvl="3" indent="0" algn="l" fontAlgn="base">
              <a:lnSpc>
                <a:spcPct val="125000"/>
              </a:lnSpc>
              <a:spcBef>
                <a:spcPts val="0"/>
              </a:spcBef>
              <a:spcAft>
                <a:spcPts val="0"/>
              </a:spcAft>
              <a:buNone/>
              <a:defRPr/>
            </a:pPr>
            <a:r>
              <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rPr>
              <a:t>      if S.value≤0 then wakeup(S,L) </a:t>
            </a:r>
            <a:endPar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endParaRPr>
          </a:p>
          <a:p>
            <a:pPr marL="914400" lvl="3" indent="0" algn="l" fontAlgn="base">
              <a:lnSpc>
                <a:spcPct val="125000"/>
              </a:lnSpc>
              <a:spcBef>
                <a:spcPts val="0"/>
              </a:spcBef>
              <a:spcAft>
                <a:spcPts val="0"/>
              </a:spcAft>
              <a:buNone/>
              <a:defRPr/>
            </a:pPr>
            <a:r>
              <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rPr>
              <a:t>}</a:t>
            </a:r>
            <a:endParaRPr kumimoji="1" lang="en-US" altLang="zh-CN" sz="2000" b="1" noProof="0" dirty="0">
              <a:ln>
                <a:noFill/>
              </a:ln>
              <a:solidFill>
                <a:schemeClr val="tx1"/>
              </a:solidFill>
              <a:effectLst/>
              <a:uLnTx/>
              <a:uFillTx/>
              <a:latin typeface="Times New Roman" panose="02020603050405020304" pitchFamily="18" charset="0"/>
              <a:ea typeface="Hiragino Sans GB W3"/>
              <a:cs typeface="Times New Roman" panose="02020603050405020304" pitchFamily="18" charset="0"/>
              <a:sym typeface="+mn-ea"/>
            </a:endParaRPr>
          </a:p>
        </p:txBody>
      </p:sp>
      <p:sp>
        <p:nvSpPr>
          <p:cNvPr id="11" name="Rectangle 3"/>
          <p:cNvSpPr txBox="1">
            <a:spLocks noChangeArrowheads="1"/>
          </p:cNvSpPr>
          <p:nvPr/>
        </p:nvSpPr>
        <p:spPr>
          <a:xfrm>
            <a:off x="6149975" y="2541270"/>
            <a:ext cx="5408930" cy="1599565"/>
          </a:xfrm>
          <a:prstGeom prst="rect">
            <a:avLst/>
          </a:prstGeom>
          <a:solidFill>
            <a:schemeClr val="bg1"/>
          </a:solidFill>
          <a:ln w="28575">
            <a:solidFill>
              <a:srgbClr val="C00000"/>
            </a:solidFill>
          </a:ln>
        </p:spPr>
        <p:txBody>
          <a:bodyPr/>
          <a:lst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a:lstStyle>
          <a:p>
            <a:pPr marL="0" marR="0" lvl="1" indent="0" algn="l" defTabSz="914400" rtl="0" eaLnBrk="1" fontAlgn="base" latinLnBrk="1" hangingPunct="1">
              <a:lnSpc>
                <a:spcPct val="150000"/>
              </a:lnSpc>
              <a:spcBef>
                <a:spcPts val="1775"/>
              </a:spcBef>
              <a:spcAft>
                <a:spcPct val="0"/>
              </a:spcAft>
              <a:buClrTx/>
              <a:buSzTx/>
              <a:buFontTx/>
              <a:buNone/>
              <a:defRPr/>
            </a:pP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若信号量</a:t>
            </a:r>
            <a:r>
              <a:rPr kumimoji="1" lang="en-US"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的</a:t>
            </a:r>
            <a:r>
              <a:rPr kumimoji="1" lang="en-US"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.value的值为</a:t>
            </a:r>
            <a:r>
              <a:rPr kumimoji="1" sz="20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正数</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，该正数表示可对信号量</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可进行</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的</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P操作的次数</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，即实际可以使用的</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临界资源数</a:t>
            </a:r>
            <a:endPar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Rectangle 3"/>
          <p:cNvSpPr txBox="1">
            <a:spLocks noChangeArrowheads="1"/>
          </p:cNvSpPr>
          <p:nvPr/>
        </p:nvSpPr>
        <p:spPr>
          <a:xfrm>
            <a:off x="6149340" y="4431665"/>
            <a:ext cx="5409565" cy="2040255"/>
          </a:xfrm>
          <a:prstGeom prst="rect">
            <a:avLst/>
          </a:prstGeom>
          <a:solidFill>
            <a:schemeClr val="bg1"/>
          </a:solidFill>
          <a:ln w="28575">
            <a:solidFill>
              <a:srgbClr val="C00000"/>
            </a:solidFill>
          </a:ln>
        </p:spPr>
        <p:txBody>
          <a:bodyPr/>
          <a:lst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a:lstStyle>
          <a:p>
            <a:pPr marL="0" marR="0" lvl="1" indent="0" algn="l" defTabSz="914400" rtl="0" eaLnBrk="1" fontAlgn="base" latinLnBrk="1" hangingPunct="1">
              <a:lnSpc>
                <a:spcPct val="150000"/>
              </a:lnSpc>
              <a:spcBef>
                <a:spcPts val="1775"/>
              </a:spcBef>
              <a:spcAft>
                <a:spcPct val="0"/>
              </a:spcAft>
              <a:buClrTx/>
              <a:buSzTx/>
              <a:buFontTx/>
              <a:buNone/>
              <a:defRPr/>
            </a:pP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若信号量</a:t>
            </a:r>
            <a:r>
              <a:rPr kumimoji="1" lang="en-US"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的</a:t>
            </a:r>
            <a:r>
              <a:rPr kumimoji="1" lang="en-US"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.value的值为</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负值</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，表示有多个进程申请临界资源，而又不能得到，在</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阻塞队列</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等待。</a:t>
            </a:r>
            <a:r>
              <a:rPr kumimoji="1" lang="en-US"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S</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.value的</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绝对值</a:t>
            </a:r>
            <a:r>
              <a:rPr kumimoji="1" sz="2000" b="0" i="0" u="none" strike="noStrike" kern="1200" cap="none" spc="0" normalizeH="0" baseline="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rPr>
              <a:t>表示在阻塞队列等待临界资源的</a:t>
            </a:r>
            <a:r>
              <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进程个数</a:t>
            </a:r>
            <a:endParaRPr sz="200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7" name="矩形 6"/>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进程同步机制</a:t>
            </a:r>
            <a:endParaRPr lang="zh-CN" altLang="en-US" sz="4400" b="1" dirty="0">
              <a:solidFill>
                <a:schemeClr val="bg1"/>
              </a:solidFill>
              <a:latin typeface="微软雅黑" panose="020B0503020204020204" charset="-122"/>
              <a:ea typeface="微软雅黑" panose="020B0503020204020204" charset="-122"/>
            </a:endParaRPr>
          </a:p>
        </p:txBody>
      </p:sp>
      <p:grpSp>
        <p:nvGrpSpPr>
          <p:cNvPr id="10" name="组合 9"/>
          <p:cNvGrpSpPr/>
          <p:nvPr/>
        </p:nvGrpSpPr>
        <p:grpSpPr>
          <a:xfrm>
            <a:off x="7355358" y="93243"/>
            <a:ext cx="4632265" cy="838835"/>
            <a:chOff x="4329583" y="240563"/>
            <a:chExt cx="4632265" cy="838835"/>
          </a:xfrm>
          <a:solidFill>
            <a:schemeClr val="bg1"/>
          </a:solidFill>
        </p:grpSpPr>
        <p:sp>
          <p:nvSpPr>
            <p:cNvPr id="12" name="文本框 11"/>
            <p:cNvSpPr txBox="1"/>
            <p:nvPr/>
          </p:nvSpPr>
          <p:spPr>
            <a:xfrm>
              <a:off x="4329583" y="240563"/>
              <a:ext cx="2496788" cy="838835"/>
            </a:xfrm>
            <a:prstGeom prst="rect">
              <a:avLst/>
            </a:prstGeom>
            <a:grpFill/>
          </p:spPr>
          <p:txBody>
            <a:bodyPr wrap="square">
              <a:spAutoFit/>
            </a:bodyPr>
            <a:lstStyle/>
            <a:p>
              <a:pPr marL="800100" marR="0" lvl="2" indent="-342900" algn="just" fontAlgn="base">
                <a:spcBef>
                  <a:spcPts val="1030"/>
                </a:spcBef>
                <a:buClrTx/>
                <a:buSzTx/>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空闲让进</a:t>
              </a:r>
              <a:endParaRPr lang="zh-CN" altLang="en-US" sz="2000" b="1" dirty="0">
                <a:solidFill>
                  <a:schemeClr val="accent6">
                    <a:lumMod val="75000"/>
                  </a:schemeClr>
                </a:solidFill>
                <a:latin typeface="微软雅黑" panose="020B0503020204020204" charset="-122"/>
                <a:ea typeface="微软雅黑" panose="020B0503020204020204" charset="-122"/>
              </a:endParaRPr>
            </a:p>
            <a:p>
              <a:pPr marL="800100" lvl="2" indent="-342900" algn="just" fontAlgn="base">
                <a:spcBef>
                  <a:spcPts val="1030"/>
                </a:spcBef>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有限等待</a:t>
              </a:r>
              <a:endParaRPr lang="zh-CN" altLang="en-US" sz="2000" b="1" dirty="0">
                <a:solidFill>
                  <a:schemeClr val="accent6">
                    <a:lumMod val="75000"/>
                  </a:schemeClr>
                </a:solidFill>
                <a:latin typeface="微软雅黑" panose="020B0503020204020204" charset="-122"/>
                <a:ea typeface="微软雅黑" panose="020B0503020204020204" charset="-122"/>
              </a:endParaRPr>
            </a:p>
          </p:txBody>
        </p:sp>
        <p:sp>
          <p:nvSpPr>
            <p:cNvPr id="13" name="文本框 12"/>
            <p:cNvSpPr txBox="1"/>
            <p:nvPr/>
          </p:nvSpPr>
          <p:spPr>
            <a:xfrm>
              <a:off x="6561396" y="240563"/>
              <a:ext cx="2400452" cy="838835"/>
            </a:xfrm>
            <a:prstGeom prst="rect">
              <a:avLst/>
            </a:prstGeom>
            <a:grpFill/>
          </p:spPr>
          <p:txBody>
            <a:bodyPr wrap="square">
              <a:spAutoFit/>
            </a:bodyPr>
            <a:lstStyle/>
            <a:p>
              <a:pPr marL="800100" lvl="2" indent="-342900" algn="just" fontAlgn="base">
                <a:spcBef>
                  <a:spcPts val="1030"/>
                </a:spcBef>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忙则等待</a:t>
              </a:r>
              <a:endParaRPr lang="zh-CN" altLang="en-US" sz="2000" b="1" dirty="0">
                <a:solidFill>
                  <a:schemeClr val="accent6">
                    <a:lumMod val="75000"/>
                  </a:schemeClr>
                </a:solidFill>
                <a:latin typeface="微软雅黑" panose="020B0503020204020204" charset="-122"/>
                <a:ea typeface="微软雅黑" panose="020B0503020204020204" charset="-122"/>
              </a:endParaRPr>
            </a:p>
            <a:p>
              <a:pPr marL="800100" marR="0" lvl="2" indent="-342900" algn="just" fontAlgn="base">
                <a:spcBef>
                  <a:spcPts val="1030"/>
                </a:spcBef>
                <a:buClrTx/>
                <a:buSzTx/>
                <a:buFont typeface="Wingdings" panose="05000000000000000000" pitchFamily="2" charset="2"/>
                <a:buChar char="ü"/>
                <a:defRPr/>
              </a:pPr>
              <a:r>
                <a:rPr lang="zh-CN" altLang="en-US" sz="2000" b="1" dirty="0">
                  <a:solidFill>
                    <a:schemeClr val="accent6">
                      <a:lumMod val="75000"/>
                    </a:schemeClr>
                  </a:solidFill>
                  <a:latin typeface="微软雅黑" panose="020B0503020204020204" charset="-122"/>
                  <a:ea typeface="微软雅黑" panose="020B0503020204020204" charset="-122"/>
                </a:rPr>
                <a:t>让权等待</a:t>
              </a:r>
              <a:endParaRPr lang="zh-CN" altLang="en-US" sz="2000" b="1" dirty="0">
                <a:solidFill>
                  <a:schemeClr val="accent6">
                    <a:lumMod val="75000"/>
                  </a:schemeClr>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44460" y="3563014"/>
            <a:ext cx="6742397" cy="32611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532076" y="33813"/>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5" name="矩形 4"/>
          <p:cNvSpPr/>
          <p:nvPr/>
        </p:nvSpPr>
        <p:spPr>
          <a:xfrm>
            <a:off x="429260" y="986155"/>
            <a:ext cx="11559540" cy="2576859"/>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AND</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型信号量</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lnSpc>
                <a:spcPct val="170000"/>
              </a:lnSpc>
              <a:spcBef>
                <a:spcPts val="0"/>
              </a:spcBef>
              <a:spcAft>
                <a:spcPts val="0"/>
              </a:spcAft>
              <a:buClrTx/>
              <a:buSzTx/>
              <a:buFont typeface="Wingdings" panose="05000000000000000000" pitchFamily="2" charset="2"/>
              <a:buChar char="Ø"/>
              <a:defRPr/>
            </a:pPr>
            <a:r>
              <a:rPr lang="zh-CN" altLang="en-US" sz="2000" dirty="0">
                <a:latin typeface="Times New Roman" panose="02020603050405020304" pitchFamily="18" charset="0"/>
                <a:ea typeface="微软雅黑" panose="020B0503020204020204" charset="-122"/>
                <a:cs typeface="Times New Roman" panose="02020603050405020304" pitchFamily="18" charset="0"/>
              </a:rPr>
              <a:t>指同时需要</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多种资源</a:t>
            </a:r>
            <a:r>
              <a:rPr lang="zh-CN" altLang="en-US" sz="2000" dirty="0">
                <a:latin typeface="Times New Roman" panose="02020603050405020304" pitchFamily="18" charset="0"/>
                <a:ea typeface="微软雅黑" panose="020B0503020204020204" charset="-122"/>
                <a:cs typeface="Times New Roman" panose="02020603050405020304" pitchFamily="18" charset="0"/>
              </a:rPr>
              <a:t>且每种占用一个时的信号量操作；</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lnSpc>
                <a:spcPct val="170000"/>
              </a:lnSpc>
              <a:spcBef>
                <a:spcPts val="0"/>
              </a:spcBef>
              <a:spcAft>
                <a:spcPts val="0"/>
              </a:spcAft>
              <a:buClrTx/>
              <a:buSzTx/>
              <a:buFont typeface="Wingdings" panose="05000000000000000000" pitchFamily="2" charset="2"/>
              <a:buChar char="Ø"/>
              <a:defRP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AND型信号量集的基本思想：在一个原语中申请整段代码需要的</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多个临界资源</a:t>
            </a:r>
            <a:r>
              <a:rPr lang="zh-CN" altLang="en-US" sz="2000" dirty="0">
                <a:latin typeface="Times New Roman" panose="02020603050405020304" pitchFamily="18" charset="0"/>
                <a:ea typeface="微软雅黑" panose="020B0503020204020204" charset="-122"/>
                <a:cs typeface="Times New Roman" panose="02020603050405020304" pitchFamily="18" charset="0"/>
              </a:rPr>
              <a:t>，要么</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全部分配给它</a:t>
            </a:r>
            <a:r>
              <a:rPr lang="zh-CN" altLang="en-US" sz="2000" dirty="0">
                <a:latin typeface="Times New Roman" panose="02020603050405020304" pitchFamily="18" charset="0"/>
                <a:ea typeface="微软雅黑" panose="020B0503020204020204" charset="-122"/>
                <a:cs typeface="Times New Roman" panose="02020603050405020304" pitchFamily="18" charset="0"/>
              </a:rPr>
              <a:t>，要么一</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个都不分配</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a:p>
            <a:pPr marL="800100" marR="0" lvl="2" indent="-342900" algn="just" fontAlgn="base">
              <a:lnSpc>
                <a:spcPct val="170000"/>
              </a:lnSpc>
              <a:spcBef>
                <a:spcPts val="0"/>
              </a:spcBef>
              <a:spcAft>
                <a:spcPts val="0"/>
              </a:spcAft>
              <a:buClrTx/>
              <a:buSzTx/>
              <a:buFont typeface="Wingdings" panose="05000000000000000000" pitchFamily="2" charset="2"/>
              <a:buChar char="Ø"/>
              <a:defRPr/>
            </a:pPr>
            <a:r>
              <a:rPr lang="zh-CN" altLang="en-US" sz="2000" dirty="0">
                <a:latin typeface="Times New Roman" panose="02020603050405020304" pitchFamily="18" charset="0"/>
                <a:ea typeface="微软雅黑" panose="020B0503020204020204" charset="-122"/>
                <a:cs typeface="Times New Roman" panose="02020603050405020304" pitchFamily="18" charset="0"/>
              </a:rPr>
              <a:t>AND型信号量集</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V原语</a:t>
            </a:r>
            <a:r>
              <a:rPr lang="zh-CN" altLang="en-US" sz="2000" dirty="0">
                <a:latin typeface="Times New Roman" panose="02020603050405020304" pitchFamily="18" charset="0"/>
                <a:ea typeface="微软雅黑" panose="020B0503020204020204" charset="-122"/>
                <a:cs typeface="Times New Roman" panose="02020603050405020304" pitchFamily="18" charset="0"/>
              </a:rPr>
              <a:t>为</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Ssignal：</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7" name="文本框 6"/>
          <p:cNvSpPr txBox="1"/>
          <p:nvPr/>
        </p:nvSpPr>
        <p:spPr>
          <a:xfrm>
            <a:off x="6605337" y="3505161"/>
            <a:ext cx="5060415" cy="3076291"/>
          </a:xfrm>
          <a:prstGeom prst="rect">
            <a:avLst/>
          </a:prstGeom>
          <a:noFill/>
        </p:spPr>
        <p:txBody>
          <a:bodyPr wrap="square">
            <a:spAutoFit/>
          </a:bodyPr>
          <a:lstStyle/>
          <a:p>
            <a:pPr marL="914400" lvl="3" algn="just" fontAlgn="base">
              <a:lnSpc>
                <a:spcPct val="200000"/>
              </a:lnSpc>
              <a:defRPr/>
            </a:pPr>
            <a:r>
              <a:rPr lang="en-US" altLang="zh-CN" sz="2000" dirty="0" err="1">
                <a:latin typeface="Times New Roman" panose="02020603050405020304" pitchFamily="18" charset="0"/>
                <a:ea typeface="微软雅黑" panose="020B0503020204020204" charset="-122"/>
                <a:cs typeface="Times New Roman" panose="02020603050405020304" pitchFamily="18" charset="0"/>
              </a:rPr>
              <a:t>Ssignal</a:t>
            </a:r>
            <a:r>
              <a:rPr lang="en-US" altLang="zh-CN" sz="2000" dirty="0">
                <a:latin typeface="Times New Roman" panose="02020603050405020304" pitchFamily="18" charset="0"/>
                <a:ea typeface="微软雅黑" panose="020B0503020204020204" charset="-122"/>
                <a:cs typeface="Times New Roman" panose="02020603050405020304" pitchFamily="18" charset="0"/>
              </a:rPr>
              <a:t>(S1, S2, …, Sn){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200000"/>
              </a:lnSpc>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while(TRUE){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200000"/>
              </a:lnSpc>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for (</a:t>
            </a:r>
            <a:r>
              <a:rPr lang="en-US" altLang="zh-CN" sz="2000"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i</a:t>
            </a: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=1; </a:t>
            </a:r>
            <a:r>
              <a:rPr lang="en-US" altLang="zh-CN" sz="2000"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i</a:t>
            </a: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&lt;=n; </a:t>
            </a:r>
            <a:r>
              <a:rPr lang="en-US" altLang="zh-CN" sz="2000"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i</a:t>
            </a: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200000"/>
              </a:lnSpc>
              <a:defRPr/>
            </a:pP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                    {                </a:t>
            </a:r>
            <a:endPar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200000"/>
              </a:lnSpc>
              <a:defRPr/>
            </a:pP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                              Si++ ;     </a:t>
            </a:r>
            <a:r>
              <a:rPr lang="en-US" altLang="zh-CN"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 name="矩形 10"/>
          <p:cNvSpPr/>
          <p:nvPr/>
        </p:nvSpPr>
        <p:spPr>
          <a:xfrm>
            <a:off x="281723" y="3563013"/>
            <a:ext cx="5902509" cy="32611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0" name="文本框 9"/>
          <p:cNvSpPr txBox="1"/>
          <p:nvPr/>
        </p:nvSpPr>
        <p:spPr>
          <a:xfrm>
            <a:off x="0" y="3697028"/>
            <a:ext cx="7161797" cy="2807692"/>
          </a:xfrm>
          <a:prstGeom prst="rect">
            <a:avLst/>
          </a:prstGeom>
          <a:noFill/>
        </p:spPr>
        <p:txBody>
          <a:bodyPr wrap="square">
            <a:spAutoFit/>
          </a:bodyPr>
          <a:lstStyle/>
          <a:p>
            <a:pPr marL="914400" lvl="3" algn="just" fontAlgn="base">
              <a:lnSpc>
                <a:spcPct val="150000"/>
              </a:lnSpc>
              <a:defRPr/>
            </a:pPr>
            <a:r>
              <a:rPr lang="en-US" altLang="zh-CN" sz="2000" dirty="0" err="1">
                <a:latin typeface="Times New Roman" panose="02020603050405020304" pitchFamily="18" charset="0"/>
                <a:ea typeface="微软雅黑" panose="020B0503020204020204" charset="-122"/>
                <a:cs typeface="Times New Roman" panose="02020603050405020304" pitchFamily="18" charset="0"/>
              </a:rPr>
              <a:t>Swait</a:t>
            </a:r>
            <a:r>
              <a:rPr lang="en-US" altLang="zh-CN" sz="2000" dirty="0">
                <a:latin typeface="Times New Roman" panose="02020603050405020304" pitchFamily="18" charset="0"/>
                <a:ea typeface="微软雅黑" panose="020B0503020204020204" charset="-122"/>
                <a:cs typeface="Times New Roman" panose="02020603050405020304" pitchFamily="18" charset="0"/>
              </a:rPr>
              <a:t>(S1, S2, …, Sn){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150000"/>
              </a:lnSpc>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While(TRUE){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150000"/>
              </a:lnSpc>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if (</a:t>
            </a:r>
            <a:r>
              <a:rPr lang="en-US" altLang="zh-CN" sz="20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S1 &gt;=1 and … and Sn&gt;=1 </a:t>
            </a:r>
            <a:r>
              <a:rPr lang="en-US" altLang="zh-CN" sz="2000" dirty="0">
                <a:latin typeface="Times New Roman" panose="02020603050405020304" pitchFamily="18" charset="0"/>
                <a:ea typeface="微软雅黑" panose="020B0503020204020204" charset="-122"/>
                <a:cs typeface="Times New Roman" panose="02020603050405020304" pitchFamily="18" charset="0"/>
              </a:rPr>
              <a:t>){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150000"/>
              </a:lnSpc>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for( </a:t>
            </a:r>
            <a:r>
              <a:rPr lang="en-US" altLang="zh-CN" sz="2000"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charset="-122"/>
                <a:cs typeface="Times New Roman" panose="02020603050405020304" pitchFamily="18" charset="0"/>
              </a:rPr>
              <a:t>=1;i&lt;=n; </a:t>
            </a:r>
            <a:r>
              <a:rPr lang="en-US" altLang="zh-CN" sz="2000"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charset="-122"/>
                <a:cs typeface="Times New Roman" panose="02020603050405020304" pitchFamily="18" charset="0"/>
              </a:rPr>
              <a:t>++)    Si--;</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150000"/>
              </a:lnSpc>
              <a:defRPr/>
            </a:pPr>
            <a:r>
              <a:rPr lang="en-US" altLang="zh-CN" sz="2000" dirty="0">
                <a:latin typeface="Times New Roman" panose="02020603050405020304" pitchFamily="18" charset="0"/>
                <a:ea typeface="微软雅黑" panose="020B0503020204020204" charset="-122"/>
                <a:cs typeface="Times New Roman" panose="02020603050405020304" pitchFamily="18" charset="0"/>
              </a:rPr>
              <a:t>                    break</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charset="-122"/>
                <a:cs typeface="Times New Roman" panose="02020603050405020304" pitchFamily="18" charset="0"/>
              </a:rPr>
              <a:t>}else{</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914400" lvl="3" algn="just" fontAlgn="base">
              <a:lnSpc>
                <a:spcPct val="150000"/>
              </a:lnSpc>
              <a:defRPr/>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waiting</a:t>
            </a: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en-US" altLang="zh-CN" sz="20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进程同步机制</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532076" y="33813"/>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5" name="矩形 4"/>
          <p:cNvSpPr/>
          <p:nvPr/>
        </p:nvSpPr>
        <p:spPr>
          <a:xfrm>
            <a:off x="484505" y="1000125"/>
            <a:ext cx="11306810" cy="5169535"/>
          </a:xfrm>
          <a:prstGeom prst="rect">
            <a:avLst/>
          </a:prstGeom>
        </p:spPr>
        <p:txBody>
          <a:bodyPr wrap="square">
            <a:spAutoFit/>
          </a:bodyPr>
          <a:lstStyle/>
          <a:p>
            <a:pPr marL="285750" indent="-285750" algn="just">
              <a:lnSpc>
                <a:spcPct val="125000"/>
              </a:lnSpc>
              <a:buFont typeface="Wingdings" panose="05000000000000000000" pitchFamily="2" charset="2"/>
              <a:buChar char="u"/>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信号量集</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当进程需要</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申请的临界资源种类较多</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每类临界资源个数较多</a:t>
            </a:r>
            <a:r>
              <a:rPr lang="zh-CN" altLang="en-US" sz="2000" dirty="0">
                <a:latin typeface="Times New Roman" panose="02020603050405020304" pitchFamily="18" charset="0"/>
                <a:ea typeface="微软雅黑" panose="020B0503020204020204" charset="-122"/>
                <a:cs typeface="Times New Roman" panose="02020603050405020304" pitchFamily="18" charset="0"/>
              </a:rPr>
              <a:t>时，如果用记录型信号量，进程每次只能一次申请或释放一个临界资源，非常麻烦。</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因此，引入信号量集。</a:t>
            </a:r>
            <a:endPar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25000"/>
              </a:lnSpc>
              <a:buFont typeface="Wingdings" panose="05000000000000000000" charset="0"/>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在每次分配之前，测试</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资源数量是否大于可分配的下限值</a:t>
            </a:r>
            <a:endPar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lvl="2" algn="just">
              <a:lnSpc>
                <a:spcPct val="125000"/>
              </a:lnSpc>
            </a:pP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Swait(S1, t1, d1; ...; Sn, </a:t>
            </a:r>
            <a:r>
              <a:rPr kumimoji="1" lang="en-US" altLang="zh-CN" sz="2000" noProof="0" dirty="0" err="1">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tn</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r>
              <a:rPr kumimoji="1" lang="en-US" altLang="zh-CN" sz="2000" noProof="0" dirty="0" err="1">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dn</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t</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：分配下限；</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d</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：需求值）</a:t>
            </a:r>
            <a:endPar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a:p>
            <a:pPr lvl="2" algn="just">
              <a:lnSpc>
                <a:spcPct val="125000"/>
              </a:lnSpc>
            </a:pPr>
            <a:r>
              <a:rPr kumimoji="1" lang="en-US" altLang="zh-CN" sz="2000" noProof="0" dirty="0" err="1">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Ssignal</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(S1, d1; ...; Sn, </a:t>
            </a:r>
            <a:r>
              <a:rPr kumimoji="1" lang="en-US" altLang="zh-CN" sz="2000" noProof="0" dirty="0" err="1">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dn</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endPar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一般“信号量集”可以用于各种情况的资源分配和释放。下面是几种特殊的情况：</a:t>
            </a:r>
            <a:endPar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a:p>
            <a:pPr lvl="2" algn="just">
              <a:lnSpc>
                <a:spcPct val="125000"/>
              </a:lnSpc>
            </a:pP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1) </a:t>
            </a:r>
            <a:r>
              <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Swait(S, d, d)</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表示每次申请</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d</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个资源，当资源数量少于</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d</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个时，便不予分配。</a:t>
            </a:r>
            <a:endPar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a:p>
            <a:pPr lvl="2" algn="just">
              <a:lnSpc>
                <a:spcPct val="125000"/>
              </a:lnSpc>
            </a:pP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2) </a:t>
            </a:r>
            <a:r>
              <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Swait(S, 1, 1)</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表示互斥信号量。</a:t>
            </a:r>
            <a:endPar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a:p>
            <a:pPr lvl="2" algn="just">
              <a:lnSpc>
                <a:spcPct val="125000"/>
              </a:lnSpc>
            </a:pP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3) </a:t>
            </a:r>
            <a:r>
              <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Swait(S, 1,</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0)</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可作为一个可控开关</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当</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S≥1</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时，允许多个进程进入临界区；当</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S=0</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时禁止任何进程进入临界区</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a:t>
            </a:r>
            <a:endPar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a:p>
            <a:pPr marL="800100" lvl="1" indent="-342900" algn="just">
              <a:lnSpc>
                <a:spcPct val="125000"/>
              </a:lnSpc>
              <a:buFont typeface="Wingdings" panose="05000000000000000000" charset="0"/>
              <a:buChar char="Ø"/>
            </a:pP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由于一般信号量在使用时的灵活性，因此通常并不成对使用</a:t>
            </a:r>
            <a:r>
              <a:rPr kumimoji="1" lang="en-US" altLang="zh-CN"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Swait</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和</a:t>
            </a:r>
            <a:r>
              <a:rPr kumimoji="1" lang="en-US" altLang="zh-CN" sz="2000" noProof="0" dirty="0" err="1">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Ssignal</a:t>
            </a:r>
            <a:r>
              <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。为了避免死锁可一起申请所有需要的资源，但</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不一起释放</a:t>
            </a:r>
            <a:endParaRPr kumimoji="1" lang="zh-CN" altLang="en-US" sz="2000" noProof="0" dirty="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AutoShape 4" descr="“data”的图片搜索结果"/>
          <p:cNvSpPr>
            <a:spLocks noChangeAspect="1" noChangeArrowheads="1"/>
          </p:cNvSpPr>
          <p:nvPr/>
        </p:nvSpPr>
        <p:spPr bwMode="auto">
          <a:xfrm>
            <a:off x="1619251" y="-9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3" name="矩形 2"/>
          <p:cNvSpPr/>
          <p:nvPr/>
        </p:nvSpPr>
        <p:spPr>
          <a:xfrm>
            <a:off x="1270" y="-698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nvSpPr>
        <p:spPr>
          <a:xfrm>
            <a:off x="1091" y="-11907"/>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2.4.3 </a:t>
            </a:r>
            <a:r>
              <a:rPr lang="zh-CN" altLang="en-US" sz="3900" b="1" dirty="0">
                <a:latin typeface="微软雅黑" panose="020B0503020204020204" charset="-122"/>
                <a:ea typeface="微软雅黑" panose="020B0503020204020204" charset="-122"/>
              </a:rPr>
              <a:t>信号量机制</a:t>
            </a:r>
            <a:endParaRPr lang="zh-CN" altLang="en-US" sz="3900" b="1" dirty="0">
              <a:latin typeface="微软雅黑" panose="020B0503020204020204" charset="-122"/>
              <a:ea typeface="微软雅黑" panose="020B0503020204020204" charset="-122"/>
            </a:endParaRPr>
          </a:p>
        </p:txBody>
      </p:sp>
      <p:sp>
        <p:nvSpPr>
          <p:cNvPr id="6" name="矩形 5"/>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进程同步机制</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463232" y="2357607"/>
            <a:ext cx="3223895" cy="5721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latin typeface="微软雅黑" panose="020B0503020204020204" charset="-122"/>
                <a:ea typeface="微软雅黑" panose="020B0503020204020204" charset="-122"/>
              </a:rPr>
              <a:t>生产者和消费者问题</a:t>
            </a:r>
            <a:endParaRPr lang="zh-CN" altLang="en-US" sz="2400" b="1" dirty="0">
              <a:latin typeface="微软雅黑" panose="020B0503020204020204" charset="-122"/>
              <a:ea typeface="微软雅黑" panose="020B0503020204020204" charset="-122"/>
            </a:endParaRPr>
          </a:p>
        </p:txBody>
      </p:sp>
      <p:sp>
        <p:nvSpPr>
          <p:cNvPr id="5" name="矩形 4"/>
          <p:cNvSpPr/>
          <p:nvPr>
            <p:custDataLst>
              <p:tags r:id="rId2"/>
            </p:custDataLst>
          </p:nvPr>
        </p:nvSpPr>
        <p:spPr>
          <a:xfrm>
            <a:off x="3934142" y="1078624"/>
            <a:ext cx="4293235" cy="739876"/>
          </a:xfrm>
          <a:prstGeom prst="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0" indent="0" algn="ctr" defTabSz="1466850">
              <a:lnSpc>
                <a:spcPct val="90000"/>
              </a:lnSpc>
              <a:spcBef>
                <a:spcPct val="0"/>
              </a:spcBef>
              <a:spcAft>
                <a:spcPct val="35000"/>
              </a:spcAft>
              <a:buNone/>
            </a:pPr>
            <a:r>
              <a:rPr lang="zh-CN" altLang="en-US" sz="3200" b="1" kern="1200" dirty="0">
                <a:solidFill>
                  <a:schemeClr val="bg1"/>
                </a:solidFill>
                <a:latin typeface="微软雅黑" panose="020B0503020204020204" charset="-122"/>
                <a:ea typeface="微软雅黑" panose="020B0503020204020204" charset="-122"/>
                <a:cs typeface="+mn-cs"/>
              </a:rPr>
              <a:t>经典进程的同步问题</a:t>
            </a:r>
            <a:endParaRPr lang="zh-CN" altLang="en-US" sz="3200" b="1" kern="1200" dirty="0">
              <a:solidFill>
                <a:schemeClr val="bg1"/>
              </a:solidFill>
              <a:latin typeface="微软雅黑" panose="020B0503020204020204" charset="-122"/>
              <a:ea typeface="微软雅黑" panose="020B0503020204020204" charset="-122"/>
              <a:cs typeface="+mn-cs"/>
            </a:endParaRPr>
          </a:p>
        </p:txBody>
      </p:sp>
      <p:sp>
        <p:nvSpPr>
          <p:cNvPr id="6" name="矩形 5"/>
          <p:cNvSpPr/>
          <p:nvPr>
            <p:custDataLst>
              <p:tags r:id="rId3"/>
            </p:custDataLst>
          </p:nvPr>
        </p:nvSpPr>
        <p:spPr>
          <a:xfrm>
            <a:off x="4468812" y="2357607"/>
            <a:ext cx="3223895" cy="5721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a:latin typeface="微软雅黑" panose="020B0503020204020204" charset="-122"/>
                <a:ea typeface="微软雅黑" panose="020B0503020204020204" charset="-122"/>
              </a:rPr>
              <a:t>哲学家就餐问题</a:t>
            </a:r>
            <a:endParaRPr lang="zh-CN" altLang="en-US" sz="2400" b="1" dirty="0">
              <a:latin typeface="微软雅黑" panose="020B0503020204020204" charset="-122"/>
              <a:ea typeface="微软雅黑" panose="020B0503020204020204" charset="-122"/>
            </a:endParaRPr>
          </a:p>
        </p:txBody>
      </p:sp>
      <p:sp>
        <p:nvSpPr>
          <p:cNvPr id="7" name="矩形 6"/>
          <p:cNvSpPr/>
          <p:nvPr>
            <p:custDataLst>
              <p:tags r:id="rId4"/>
            </p:custDataLst>
          </p:nvPr>
        </p:nvSpPr>
        <p:spPr>
          <a:xfrm>
            <a:off x="8728392" y="2357607"/>
            <a:ext cx="3223895" cy="5721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b="1" dirty="0">
                <a:latin typeface="微软雅黑" panose="020B0503020204020204" charset="-122"/>
                <a:ea typeface="微软雅黑" panose="020B0503020204020204" charset="-122"/>
              </a:rPr>
              <a:t>读者和写者问题</a:t>
            </a:r>
            <a:endParaRPr lang="zh-CN" altLang="en-US" sz="2400" b="1" dirty="0">
              <a:latin typeface="微软雅黑" panose="020B0503020204020204" charset="-122"/>
              <a:ea typeface="微软雅黑" panose="020B0503020204020204" charset="-122"/>
            </a:endParaRPr>
          </a:p>
        </p:txBody>
      </p:sp>
      <p:cxnSp>
        <p:nvCxnSpPr>
          <p:cNvPr id="8" name="直接箭头连接符 28"/>
          <p:cNvCxnSpPr>
            <a:stCxn id="5" idx="2"/>
            <a:endCxn id="6" idx="0"/>
          </p:cNvCxnSpPr>
          <p:nvPr>
            <p:custDataLst>
              <p:tags r:id="rId5"/>
            </p:custDataLst>
          </p:nvPr>
        </p:nvCxnSpPr>
        <p:spPr>
          <a:xfrm>
            <a:off x="6080760" y="1818500"/>
            <a:ext cx="0" cy="5391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5" idx="2"/>
            <a:endCxn id="4" idx="0"/>
          </p:cNvCxnSpPr>
          <p:nvPr/>
        </p:nvCxnSpPr>
        <p:spPr>
          <a:xfrm rot="5400000">
            <a:off x="3808417" y="85263"/>
            <a:ext cx="539107" cy="400558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5" idx="2"/>
            <a:endCxn id="7" idx="0"/>
          </p:cNvCxnSpPr>
          <p:nvPr>
            <p:custDataLst>
              <p:tags r:id="rId6"/>
            </p:custDataLst>
          </p:nvPr>
        </p:nvCxnSpPr>
        <p:spPr>
          <a:xfrm rot="16200000" flipH="1">
            <a:off x="7940997" y="-41737"/>
            <a:ext cx="539107" cy="425958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15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3452" y="3164449"/>
            <a:ext cx="4288548" cy="277064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r="34032"/>
          <a:stretch>
            <a:fillRect/>
          </a:stretch>
        </p:blipFill>
        <p:spPr bwMode="auto">
          <a:xfrm>
            <a:off x="463232" y="3164449"/>
            <a:ext cx="3735790" cy="331676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8482" r="7558"/>
          <a:stretch>
            <a:fillRect/>
          </a:stretch>
        </p:blipFill>
        <p:spPr bwMode="auto">
          <a:xfrm>
            <a:off x="4288548" y="2970657"/>
            <a:ext cx="3507915" cy="331676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custDataLst>
              <p:tags r:id="rId10"/>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p:cNvSpPr txBox="1"/>
          <p:nvPr>
            <p:custDataLst>
              <p:tags r:id="rId11"/>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经典进程的同步问题</a:t>
            </a:r>
            <a:endParaRPr lang="zh-CN" altLang="en-US"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1910419" y="2168980"/>
            <a:ext cx="3683000" cy="4823941"/>
          </a:xfrm>
          <a:prstGeom prst="rect">
            <a:avLst/>
          </a:prstGeom>
          <a:noFill/>
          <a:ln>
            <a:noFill/>
          </a:ln>
        </p:spPr>
        <p:txBody>
          <a:bodyPr/>
          <a:lstStyle/>
          <a:p>
            <a:pPr marL="457200" indent="-457200" latinLnBrk="1">
              <a:lnSpc>
                <a:spcPct val="140000"/>
              </a:lnSpc>
              <a:buSzPct val="70000"/>
              <a:buFont typeface="Wingdings" panose="05000000000000000000" pitchFamily="2" charset="2"/>
              <a:buChar char="Ø"/>
            </a:pP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生产者</a:t>
            </a: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P</a:t>
            </a: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l" latinLnBrk="1">
              <a:lnSpc>
                <a:spcPct val="140000"/>
              </a:lnSpc>
              <a:buSzPct val="70000"/>
            </a:pPr>
            <a:r>
              <a:rPr lang="en-US" altLang="zh-CN" sz="2400" dirty="0">
                <a:latin typeface="Times New Roman" panose="02020603050405020304" pitchFamily="18" charset="0"/>
                <a:ea typeface="微软雅黑" panose="020B0503020204020204" charset="-122"/>
                <a:cs typeface="Times New Roman" panose="02020603050405020304" pitchFamily="18" charset="0"/>
              </a:rPr>
              <a:t>While(True){</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rgbClr val="00B0F0"/>
                </a:solidFill>
                <a:latin typeface="Times New Roman" panose="02020603050405020304" pitchFamily="18" charset="0"/>
                <a:ea typeface="微软雅黑" panose="020B0503020204020204" charset="-122"/>
                <a:cs typeface="Times New Roman" panose="02020603050405020304" pitchFamily="18" charset="0"/>
              </a:rPr>
              <a:t>P(empty);</a:t>
            </a:r>
            <a:endParaRPr lang="en-US" altLang="zh-CN" sz="2400" b="1" dirty="0">
              <a:solidFill>
                <a:srgbClr val="00B0F0"/>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P(mutex);</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dirty="0">
                <a:latin typeface="Times New Roman" panose="02020603050405020304" pitchFamily="18" charset="0"/>
                <a:ea typeface="微软雅黑" panose="020B0503020204020204" charset="-122"/>
                <a:cs typeface="Times New Roman" panose="02020603050405020304" pitchFamily="18" charset="0"/>
              </a:rPr>
              <a:t>Buffer(in)=</a:t>
            </a:r>
            <a:r>
              <a:rPr lang="en-US" altLang="zh-CN" sz="2400" dirty="0" err="1">
                <a:latin typeface="Times New Roman" panose="02020603050405020304" pitchFamily="18" charset="0"/>
                <a:ea typeface="微软雅黑" panose="020B0503020204020204" charset="-122"/>
                <a:cs typeface="Times New Roman" panose="02020603050405020304" pitchFamily="18" charset="0"/>
              </a:rPr>
              <a:t>nextp</a:t>
            </a: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dirty="0">
                <a:latin typeface="Times New Roman" panose="02020603050405020304" pitchFamily="18" charset="0"/>
                <a:ea typeface="微软雅黑" panose="020B0503020204020204" charset="-122"/>
                <a:cs typeface="Times New Roman" panose="02020603050405020304" pitchFamily="18" charset="0"/>
              </a:rPr>
              <a:t>in:=(in+1) mod n;</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V(mutex);</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V(full);</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a:p>
            <a:pPr marL="0" lvl="1" indent="-285750" latinLnBrk="1">
              <a:lnSpc>
                <a:spcPct val="140000"/>
              </a:lnSpc>
              <a:buSzPct val="70000"/>
            </a:pP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Rectangle 4"/>
          <p:cNvSpPr>
            <a:spLocks noChangeArrowheads="1"/>
          </p:cNvSpPr>
          <p:nvPr/>
        </p:nvSpPr>
        <p:spPr bwMode="auto">
          <a:xfrm>
            <a:off x="6037678" y="2168980"/>
            <a:ext cx="4105275" cy="4583003"/>
          </a:xfrm>
          <a:prstGeom prst="rect">
            <a:avLst/>
          </a:prstGeom>
          <a:noFill/>
          <a:ln>
            <a:noFill/>
          </a:ln>
        </p:spPr>
        <p:txBody>
          <a:bodyPr/>
          <a:lstStyle/>
          <a:p>
            <a:pPr marL="457200" indent="-457200" latinLnBrk="1">
              <a:lnSpc>
                <a:spcPct val="140000"/>
              </a:lnSpc>
              <a:buSzPct val="70000"/>
              <a:buFont typeface="Wingdings" panose="05000000000000000000" pitchFamily="2" charset="2"/>
              <a:buChar char="Ø"/>
            </a:pPr>
            <a:r>
              <a:rPr lang="zh-CN" altLang="en-US"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消费者</a:t>
            </a: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C:</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latinLnBrk="1">
              <a:lnSpc>
                <a:spcPct val="140000"/>
              </a:lnSpc>
              <a:buSzPct val="70000"/>
            </a:pPr>
            <a:r>
              <a:rPr lang="en-US" altLang="zh-CN" sz="2400" dirty="0">
                <a:latin typeface="Times New Roman" panose="02020603050405020304" pitchFamily="18" charset="0"/>
                <a:ea typeface="微软雅黑" panose="020B0503020204020204" charset="-122"/>
                <a:cs typeface="Times New Roman" panose="02020603050405020304" pitchFamily="18" charset="0"/>
              </a:rPr>
              <a:t>While(Ture){</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P(full)</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P(mutex);</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dirty="0" err="1">
                <a:latin typeface="Times New Roman" panose="02020603050405020304" pitchFamily="18" charset="0"/>
                <a:ea typeface="微软雅黑" panose="020B0503020204020204" charset="-122"/>
                <a:cs typeface="Times New Roman" panose="02020603050405020304" pitchFamily="18" charset="0"/>
              </a:rPr>
              <a:t>netxc</a:t>
            </a:r>
            <a:r>
              <a:rPr lang="en-US" altLang="zh-CN" sz="2400" dirty="0">
                <a:latin typeface="Times New Roman" panose="02020603050405020304" pitchFamily="18" charset="0"/>
                <a:ea typeface="微软雅黑" panose="020B0503020204020204" charset="-122"/>
                <a:cs typeface="Times New Roman" panose="02020603050405020304" pitchFamily="18" charset="0"/>
              </a:rPr>
              <a:t>=buffer(out);</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dirty="0">
                <a:latin typeface="Times New Roman" panose="02020603050405020304" pitchFamily="18" charset="0"/>
                <a:ea typeface="微软雅黑" panose="020B0503020204020204" charset="-122"/>
                <a:cs typeface="Times New Roman" panose="02020603050405020304" pitchFamily="18" charset="0"/>
              </a:rPr>
              <a:t>out:=(out+1) mod n;</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V(mutex);</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marL="742950" lvl="1" indent="-285750" latinLnBrk="1">
              <a:lnSpc>
                <a:spcPct val="140000"/>
              </a:lnSpc>
            </a:pPr>
            <a:r>
              <a:rPr lang="en-US" altLang="zh-CN" sz="2400" b="1" dirty="0">
                <a:solidFill>
                  <a:srgbClr val="00B0F0"/>
                </a:solidFill>
                <a:latin typeface="Times New Roman" panose="02020603050405020304" pitchFamily="18" charset="0"/>
                <a:ea typeface="微软雅黑" panose="020B0503020204020204" charset="-122"/>
                <a:cs typeface="Times New Roman" panose="02020603050405020304" pitchFamily="18" charset="0"/>
              </a:rPr>
              <a:t>V(empty);</a:t>
            </a:r>
            <a:endParaRPr lang="en-US" altLang="zh-CN" sz="2400" b="1" dirty="0">
              <a:solidFill>
                <a:srgbClr val="00B0F0"/>
              </a:solidFill>
              <a:latin typeface="Times New Roman" panose="02020603050405020304" pitchFamily="18" charset="0"/>
              <a:ea typeface="微软雅黑" panose="020B0503020204020204" charset="-122"/>
              <a:cs typeface="Times New Roman" panose="02020603050405020304" pitchFamily="18" charset="0"/>
            </a:endParaRPr>
          </a:p>
          <a:p>
            <a:pPr marL="0" lvl="1" indent="-285750" latinLnBrk="1">
              <a:lnSpc>
                <a:spcPct val="140000"/>
              </a:lnSpc>
              <a:buSzPct val="70000"/>
            </a:pPr>
            <a:r>
              <a:rPr lang="en-US" altLang="zh-CN" sz="24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0" name="Line 5"/>
          <p:cNvSpPr>
            <a:spLocks noChangeShapeType="1"/>
          </p:cNvSpPr>
          <p:nvPr/>
        </p:nvSpPr>
        <p:spPr bwMode="auto">
          <a:xfrm>
            <a:off x="5664200" y="2168979"/>
            <a:ext cx="0" cy="4392612"/>
          </a:xfrm>
          <a:prstGeom prst="line">
            <a:avLst/>
          </a:prstGeom>
          <a:noFill/>
          <a:ln w="28575">
            <a:solidFill>
              <a:srgbClr val="800000"/>
            </a:solidFill>
            <a:prstDash val="dash"/>
            <a:round/>
          </a:ln>
        </p:spPr>
        <p:txBody>
          <a:bodyPr/>
          <a:lstStyle/>
          <a:p>
            <a:pPr algn="l"/>
            <a:endParaRPr lang="zh-CN" altLang="en-US"/>
          </a:p>
        </p:txBody>
      </p:sp>
      <p:sp>
        <p:nvSpPr>
          <p:cNvPr id="14" name="Text Box 6"/>
          <p:cNvSpPr txBox="1">
            <a:spLocks noChangeArrowheads="1"/>
          </p:cNvSpPr>
          <p:nvPr/>
        </p:nvSpPr>
        <p:spPr bwMode="auto">
          <a:xfrm>
            <a:off x="2020336" y="1087633"/>
            <a:ext cx="7329073" cy="885179"/>
          </a:xfrm>
          <a:prstGeom prst="rect">
            <a:avLst/>
          </a:prstGeom>
          <a:solidFill>
            <a:srgbClr val="FEE1D9"/>
          </a:solidFill>
          <a:ln w="28575">
            <a:solidFill>
              <a:srgbClr val="FF0000"/>
            </a:solidFill>
            <a:miter lim="800000"/>
          </a:ln>
          <a:scene3d>
            <a:camera prst="orthographicFront"/>
            <a:lightRig rig="threePt" dir="t"/>
          </a:scene3d>
          <a:sp3d>
            <a:bevelT/>
          </a:sp3d>
        </p:spPr>
        <p:txBody>
          <a:bodyPr wrap="square">
            <a:spAutoFit/>
          </a:bodyPr>
          <a:lstStyle>
            <a:lvl1pPr>
              <a:defRPr sz="3200" b="1">
                <a:solidFill>
                  <a:srgbClr val="000000"/>
                </a:solidFill>
                <a:latin typeface="楷体_GB2312" charset="0"/>
                <a:ea typeface="宋体" panose="02010600030101010101" pitchFamily="2" charset="-122"/>
                <a:cs typeface="Arial" panose="020B0604020202020204" pitchFamily="34" charset="0"/>
              </a:defRPr>
            </a:lvl1pPr>
            <a:lvl2pPr marL="742950" indent="-285750">
              <a:defRPr sz="3200" b="1">
                <a:solidFill>
                  <a:srgbClr val="000000"/>
                </a:solidFill>
                <a:latin typeface="楷体_GB2312" charset="0"/>
                <a:ea typeface="Arial" panose="020B0604020202020204" pitchFamily="34" charset="0"/>
                <a:cs typeface="Arial" panose="020B0604020202020204" pitchFamily="34" charset="0"/>
              </a:defRPr>
            </a:lvl2pPr>
            <a:lvl3pPr marL="1143000" indent="-228600">
              <a:defRPr sz="3200" b="1">
                <a:solidFill>
                  <a:srgbClr val="000000"/>
                </a:solidFill>
                <a:latin typeface="楷体_GB2312" charset="0"/>
                <a:ea typeface="Arial" panose="020B0604020202020204" pitchFamily="34" charset="0"/>
                <a:cs typeface="Arial" panose="020B0604020202020204" pitchFamily="34" charset="0"/>
              </a:defRPr>
            </a:lvl3pPr>
            <a:lvl4pPr marL="1600200" indent="-228600">
              <a:defRPr sz="3200" b="1">
                <a:solidFill>
                  <a:srgbClr val="000000"/>
                </a:solidFill>
                <a:latin typeface="楷体_GB2312" charset="0"/>
                <a:ea typeface="Arial" panose="020B0604020202020204" pitchFamily="34" charset="0"/>
                <a:cs typeface="Arial" panose="020B0604020202020204" pitchFamily="34" charset="0"/>
              </a:defRPr>
            </a:lvl4pPr>
            <a:lvl5pPr marL="2057400" indent="-228600">
              <a:defRPr sz="3200" b="1">
                <a:solidFill>
                  <a:srgbClr val="000000"/>
                </a:solidFill>
                <a:latin typeface="楷体_GB2312" charset="0"/>
                <a:ea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3200" b="1">
                <a:solidFill>
                  <a:srgbClr val="000000"/>
                </a:solidFill>
                <a:latin typeface="楷体_GB2312" charset="0"/>
                <a:ea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3200" b="1">
                <a:solidFill>
                  <a:srgbClr val="000000"/>
                </a:solidFill>
                <a:latin typeface="楷体_GB2312" charset="0"/>
                <a:ea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3200" b="1">
                <a:solidFill>
                  <a:srgbClr val="000000"/>
                </a:solidFill>
                <a:latin typeface="楷体_GB2312" charset="0"/>
                <a:ea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3200" b="1">
                <a:solidFill>
                  <a:srgbClr val="000000"/>
                </a:solidFill>
                <a:latin typeface="楷体_GB2312" charset="0"/>
                <a:ea typeface="Arial" panose="020B0604020202020204" pitchFamily="34" charset="0"/>
                <a:cs typeface="Arial" panose="020B0604020202020204" pitchFamily="34" charset="0"/>
              </a:defRPr>
            </a:lvl9pPr>
          </a:lstStyle>
          <a:p>
            <a:pPr algn="l" latinLnBrk="1">
              <a:lnSpc>
                <a:spcPct val="105000"/>
              </a:lnSpc>
              <a:spcBef>
                <a:spcPct val="10000"/>
              </a:spcBef>
              <a:buFontTx/>
              <a:buNone/>
            </a:pPr>
            <a:r>
              <a:rPr lang="en-US" altLang="zh-CN" sz="2400" dirty="0">
                <a:solidFill>
                  <a:srgbClr val="000066"/>
                </a:solidFill>
                <a:latin typeface="Comic Sans MS" panose="030F0702030302020204" charset="0"/>
                <a:ea typeface="楷体_GB2312" charset="0"/>
                <a:cs typeface="楷体_GB2312" charset="0"/>
              </a:rPr>
              <a:t>mutex,full,empty:semaphore</a:t>
            </a:r>
            <a:endParaRPr lang="en-US" altLang="zh-CN" sz="2400" dirty="0">
              <a:solidFill>
                <a:srgbClr val="000066"/>
              </a:solidFill>
              <a:latin typeface="Comic Sans MS" panose="030F0702030302020204" charset="0"/>
              <a:ea typeface="楷体_GB2312" charset="0"/>
              <a:cs typeface="楷体_GB2312" charset="0"/>
            </a:endParaRPr>
          </a:p>
          <a:p>
            <a:pPr algn="l" latinLnBrk="1">
              <a:lnSpc>
                <a:spcPct val="105000"/>
              </a:lnSpc>
              <a:spcBef>
                <a:spcPct val="10000"/>
              </a:spcBef>
              <a:buFontTx/>
              <a:buNone/>
            </a:pPr>
            <a:r>
              <a:rPr lang="en-US" altLang="zh-CN" sz="2400" dirty="0">
                <a:solidFill>
                  <a:srgbClr val="000066"/>
                </a:solidFill>
                <a:latin typeface="Comic Sans MS" panose="030F0702030302020204" charset="0"/>
                <a:ea typeface="楷体_GB2312" charset="0"/>
                <a:cs typeface="楷体_GB2312" charset="0"/>
              </a:rPr>
              <a:t>mutex :=1;  full:=0;   empty:=n;</a:t>
            </a:r>
            <a:endParaRPr lang="en-US" altLang="zh-CN" sz="2400" dirty="0">
              <a:solidFill>
                <a:srgbClr val="000066"/>
              </a:solidFill>
              <a:latin typeface="Comic Sans MS" panose="030F0702030302020204" charset="0"/>
              <a:ea typeface="楷体_GB2312" charset="0"/>
              <a:cs typeface="楷体_GB2312" charset="0"/>
            </a:endParaRPr>
          </a:p>
        </p:txBody>
      </p:sp>
      <p:sp>
        <p:nvSpPr>
          <p:cNvPr id="11" name="标题 1"/>
          <p:cNvSpPr txBox="1"/>
          <p:nvPr/>
        </p:nvSpPr>
        <p:spPr>
          <a:xfrm>
            <a:off x="4061" y="6285"/>
            <a:ext cx="9508215"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b="1" dirty="0">
                <a:latin typeface="微软雅黑" panose="020B0503020204020204" charset="-122"/>
                <a:ea typeface="微软雅黑" panose="020B0503020204020204" charset="-122"/>
              </a:rPr>
              <a:t>2.5.1 </a:t>
            </a:r>
            <a:r>
              <a:rPr lang="zh-CN" altLang="en-US" sz="3900" b="1" dirty="0">
                <a:latin typeface="微软雅黑" panose="020B0503020204020204" charset="-122"/>
                <a:ea typeface="微软雅黑" panose="020B0503020204020204" charset="-122"/>
              </a:rPr>
              <a:t>生产者和消费者问题</a:t>
            </a:r>
            <a:endParaRPr lang="zh-CN" altLang="en-US" sz="3900" b="1" dirty="0">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生产者和消费者问题</a:t>
            </a:r>
            <a:endParaRPr lang="zh-CN" altLang="en-US"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493295" y="1002837"/>
            <a:ext cx="9276347" cy="6212972"/>
          </a:xfrm>
          <a:prstGeom prst="rect">
            <a:avLst/>
          </a:prstGeom>
        </p:spPr>
        <p:txBody>
          <a:bodyPr/>
          <a:lst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a:lstStyle>
          <a:p>
            <a:pPr marL="342900" lvl="1" indent="-342900" eaLnBrk="1" hangingPunct="1">
              <a:lnSpc>
                <a:spcPts val="3280"/>
              </a:lnSpc>
              <a:spcBef>
                <a:spcPts val="1000"/>
              </a:spcBef>
              <a:buFont typeface="Wingdings" panose="05000000000000000000" pitchFamily="2" charset="2"/>
              <a:buChar char="Ø"/>
            </a:pPr>
            <a:r>
              <a:rPr lang="zh-CN" altLang="en-US" sz="24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方案</a:t>
            </a:r>
            <a:r>
              <a:rPr lang="en-US" altLang="zh-CN" sz="24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2</a:t>
            </a:r>
            <a:r>
              <a:rPr lang="zh-CN" altLang="en-US" sz="24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：仅当一个哲学家左右两边的筷子都可用时才允许他拿筷子（</a:t>
            </a:r>
            <a:r>
              <a:rPr lang="en-US" altLang="zh-CN" sz="24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AND</a:t>
            </a:r>
            <a:r>
              <a:rPr lang="zh-CN" altLang="en-US" sz="2400" dirty="0">
                <a:solidFill>
                  <a:srgbClr val="0000FF"/>
                </a:solidFill>
                <a:latin typeface="Times New Roman" panose="02020603050405020304" pitchFamily="18" charset="0"/>
                <a:ea typeface="微软雅黑" panose="020B0503020204020204" charset="-122"/>
                <a:cs typeface="Times New Roman" panose="02020603050405020304" pitchFamily="18" charset="0"/>
              </a:rPr>
              <a:t>信号量机制）</a:t>
            </a:r>
            <a:endParaRPr lang="en-US" altLang="zh-CN" sz="2400"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342900" lvl="1" indent="-342900" eaLnBrk="1" hangingPunct="1">
              <a:lnSpc>
                <a:spcPts val="3280"/>
              </a:lnSpc>
              <a:spcBef>
                <a:spcPts val="1000"/>
              </a:spcBef>
              <a:buFont typeface="Wingdings" panose="05000000000000000000" pitchFamily="2" charset="2"/>
              <a:buChar char="Ø"/>
            </a:pPr>
            <a:endParaRPr lang="zh-CN" altLang="en-US" sz="2400"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342900" lvl="1" indent="-342900" eaLnBrk="1" hangingPunct="1">
              <a:lnSpc>
                <a:spcPts val="3280"/>
              </a:lnSpc>
              <a:spcBef>
                <a:spcPts val="1000"/>
              </a:spcBef>
              <a:buFont typeface="Wingdings" panose="05000000000000000000" pitchFamily="2" charset="2"/>
              <a:buChar char="Ø"/>
            </a:pP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7" name="标题 1"/>
          <p:cNvSpPr txBox="1"/>
          <p:nvPr/>
        </p:nvSpPr>
        <p:spPr>
          <a:xfrm>
            <a:off x="148444" y="87234"/>
            <a:ext cx="8812074"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b="1" dirty="0">
                <a:latin typeface="微软雅黑" panose="020B0503020204020204" charset="-122"/>
                <a:ea typeface="微软雅黑" panose="020B0503020204020204" charset="-122"/>
              </a:rPr>
              <a:t>2.5.2 </a:t>
            </a:r>
            <a:r>
              <a:rPr lang="zh-CN" altLang="en-US" sz="3900" b="1" dirty="0">
                <a:latin typeface="微软雅黑" panose="020B0503020204020204" charset="-122"/>
                <a:ea typeface="微软雅黑" panose="020B0503020204020204" charset="-122"/>
              </a:rPr>
              <a:t>哲学家就餐问题</a:t>
            </a:r>
            <a:endParaRPr lang="zh-CN" altLang="en-US" sz="3900" b="1"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979771" y="2084185"/>
            <a:ext cx="5527934" cy="4229254"/>
          </a:xfrm>
          <a:prstGeom prst="rect">
            <a:avLst/>
          </a:prstGeom>
        </p:spPr>
      </p:pic>
      <p:sp>
        <p:nvSpPr>
          <p:cNvPr id="2" name="矩形 1"/>
          <p:cNvSpPr/>
          <p:nvPr>
            <p:custDataLst>
              <p:tags r:id="rId2"/>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p:cNvSpPr txBox="1"/>
          <p:nvPr>
            <p:custDataLst>
              <p:tags r:id="rId3"/>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哲学家就餐问题</a:t>
            </a:r>
            <a:endParaRPr lang="zh-CN" altLang="en-US"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读者和写者问题</a:t>
            </a:r>
            <a:endParaRPr lang="zh-CN" altLang="en-US" b="1" dirty="0">
              <a:solidFill>
                <a:schemeClr val="bg1"/>
              </a:solidFill>
              <a:latin typeface="微软雅黑" panose="020B0503020204020204" charset="-122"/>
              <a:ea typeface="微软雅黑" panose="020B0503020204020204" charset="-122"/>
              <a:sym typeface="+mn-ea"/>
            </a:endParaRPr>
          </a:p>
        </p:txBody>
      </p:sp>
      <p:sp>
        <p:nvSpPr>
          <p:cNvPr id="2" name="矩形 1"/>
          <p:cNvSpPr/>
          <p:nvPr/>
        </p:nvSpPr>
        <p:spPr>
          <a:xfrm>
            <a:off x="1775791" y="1115161"/>
            <a:ext cx="4207566" cy="558894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27071" y="1115161"/>
            <a:ext cx="4207566" cy="558894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2"/>
          <p:cNvSpPr txBox="1">
            <a:spLocks noChangeArrowheads="1"/>
          </p:cNvSpPr>
          <p:nvPr/>
        </p:nvSpPr>
        <p:spPr>
          <a:xfrm>
            <a:off x="1398104" y="1166679"/>
            <a:ext cx="5400600" cy="5537430"/>
          </a:xfrm>
          <a:prstGeom prst="rect">
            <a:avLst/>
          </a:prstGeom>
        </p:spPr>
        <p:txBody>
          <a:bodyPr/>
          <a:lst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a:lstStyle>
          <a:p>
            <a:pPr lvl="1" eaLnBrk="1" hangingPunct="1">
              <a:lnSpc>
                <a:spcPts val="3080"/>
              </a:lnSpc>
              <a:spcBef>
                <a:spcPts val="400"/>
              </a:spcBef>
              <a:buNone/>
            </a:pPr>
            <a:r>
              <a:rPr lang="zh-CN" altLang="en-US"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读者</a:t>
            </a: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Reader</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While(True){</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	P(</a:t>
            </a:r>
            <a:r>
              <a:rPr lang="en-US" altLang="zh-CN" sz="2400" b="1" dirty="0" err="1">
                <a:solidFill>
                  <a:schemeClr val="accent6"/>
                </a:solidFill>
                <a:latin typeface="Times New Roman" panose="02020603050405020304" pitchFamily="18" charset="0"/>
                <a:ea typeface="微软雅黑" panose="020B0503020204020204" charset="-122"/>
                <a:cs typeface="Times New Roman" panose="02020603050405020304" pitchFamily="18" charset="0"/>
              </a:rPr>
              <a:t>rmutex</a:t>
            </a: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b="1" dirty="0" err="1">
                <a:solidFill>
                  <a:srgbClr val="FF0000"/>
                </a:solidFill>
                <a:latin typeface="Times New Roman" panose="02020603050405020304" pitchFamily="18" charset="0"/>
                <a:ea typeface="微软雅黑" panose="020B0503020204020204" charset="-122"/>
                <a:cs typeface="Times New Roman" panose="02020603050405020304" pitchFamily="18" charset="0"/>
              </a:rPr>
              <a:t>readcount</a:t>
            </a: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	if(</a:t>
            </a:r>
            <a:r>
              <a:rPr lang="en-US" altLang="zh-CN" sz="2400"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readcount</a:t>
            </a: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dirty="0" err="1">
                <a:solidFill>
                  <a:srgbClr val="0000FF"/>
                </a:solidFill>
                <a:latin typeface="Times New Roman" panose="02020603050405020304" pitchFamily="18" charset="0"/>
                <a:ea typeface="宋体" panose="02010600030101010101" pitchFamily="2" charset="-122"/>
                <a:cs typeface="Times New Roman" panose="02020603050405020304" pitchFamily="18" charset="0"/>
              </a:rPr>
              <a:t>wmutex</a:t>
            </a: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ts val="3080"/>
              </a:lnSpc>
              <a:spcBef>
                <a:spcPts val="0"/>
              </a:spcBef>
              <a:buNone/>
            </a:pP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	V(</a:t>
            </a:r>
            <a:r>
              <a:rPr lang="en-US" altLang="zh-CN" sz="2400" b="1" dirty="0" err="1">
                <a:solidFill>
                  <a:schemeClr val="accent6"/>
                </a:solidFill>
                <a:latin typeface="Times New Roman" panose="02020603050405020304" pitchFamily="18" charset="0"/>
                <a:ea typeface="微软雅黑" panose="020B0503020204020204" charset="-122"/>
                <a:cs typeface="Times New Roman" panose="02020603050405020304" pitchFamily="18" charset="0"/>
              </a:rPr>
              <a:t>rmutex</a:t>
            </a: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执行读操作</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	P(</a:t>
            </a:r>
            <a:r>
              <a:rPr lang="en-US" altLang="zh-CN" sz="2400" b="1" dirty="0" err="1">
                <a:solidFill>
                  <a:schemeClr val="accent6"/>
                </a:solidFill>
                <a:latin typeface="Times New Roman" panose="02020603050405020304" pitchFamily="18" charset="0"/>
                <a:ea typeface="微软雅黑" panose="020B0503020204020204" charset="-122"/>
                <a:cs typeface="Times New Roman" panose="02020603050405020304" pitchFamily="18" charset="0"/>
              </a:rPr>
              <a:t>rmutex</a:t>
            </a: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b="1" dirty="0" err="1">
                <a:solidFill>
                  <a:srgbClr val="FF0000"/>
                </a:solidFill>
                <a:latin typeface="Times New Roman" panose="02020603050405020304" pitchFamily="18" charset="0"/>
                <a:ea typeface="微软雅黑" panose="020B0503020204020204" charset="-122"/>
                <a:cs typeface="Times New Roman" panose="02020603050405020304" pitchFamily="18" charset="0"/>
              </a:rPr>
              <a:t>readcount</a:t>
            </a:r>
            <a:r>
              <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	if(</a:t>
            </a:r>
            <a:r>
              <a:rPr lang="en-US" altLang="zh-CN" sz="2400"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readcount</a:t>
            </a: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==0)</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0"/>
              </a:spcBef>
              <a:buNone/>
            </a:pP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V(</a:t>
            </a:r>
            <a:r>
              <a:rPr lang="en-US" altLang="zh-CN" sz="2400" dirty="0" err="1">
                <a:solidFill>
                  <a:srgbClr val="0000FF"/>
                </a:solidFill>
                <a:latin typeface="Times New Roman" panose="02020603050405020304" pitchFamily="18" charset="0"/>
                <a:ea typeface="宋体" panose="02010600030101010101" pitchFamily="2" charset="-122"/>
                <a:cs typeface="Times New Roman" panose="02020603050405020304" pitchFamily="18" charset="0"/>
              </a:rPr>
              <a:t>wmutex</a:t>
            </a: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ts val="3080"/>
              </a:lnSpc>
              <a:spcBef>
                <a:spcPts val="0"/>
              </a:spcBef>
              <a:buNone/>
            </a:pP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	V(</a:t>
            </a:r>
            <a:r>
              <a:rPr lang="en-US" altLang="zh-CN" sz="2400" b="1" dirty="0" err="1">
                <a:solidFill>
                  <a:schemeClr val="accent6"/>
                </a:solidFill>
                <a:latin typeface="Times New Roman" panose="02020603050405020304" pitchFamily="18" charset="0"/>
                <a:ea typeface="微软雅黑" panose="020B0503020204020204" charset="-122"/>
                <a:cs typeface="Times New Roman" panose="02020603050405020304" pitchFamily="18" charset="0"/>
              </a:rPr>
              <a:t>rmutex</a:t>
            </a:r>
            <a:r>
              <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b="1" dirty="0">
              <a:solidFill>
                <a:schemeClr val="accent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5" name="Rectangle 2"/>
          <p:cNvSpPr txBox="1">
            <a:spLocks noChangeArrowheads="1"/>
          </p:cNvSpPr>
          <p:nvPr/>
        </p:nvSpPr>
        <p:spPr>
          <a:xfrm>
            <a:off x="5916371" y="1166679"/>
            <a:ext cx="5400600" cy="5537430"/>
          </a:xfrm>
          <a:prstGeom prst="rect">
            <a:avLst/>
          </a:prstGeom>
        </p:spPr>
        <p:txBody>
          <a:bodyPr/>
          <a:lstStyle>
            <a:lvl1pPr marL="342900" indent="-342900" algn="l" rtl="0" eaLnBrk="0" fontAlgn="base" latinLnBrk="1" hangingPunct="0">
              <a:spcBef>
                <a:spcPct val="20000"/>
              </a:spcBef>
              <a:spcAft>
                <a:spcPct val="0"/>
              </a:spcAft>
              <a:buChar char="•"/>
              <a:defRPr kumimoji="1" sz="3200">
                <a:solidFill>
                  <a:schemeClr val="tx1"/>
                </a:solidFill>
                <a:latin typeface="Gulim" pitchFamily="34" charset="-127"/>
                <a:ea typeface="Gulim" pitchFamily="34" charset="-127"/>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Gulim" pitchFamily="34" charset="-127"/>
                <a:ea typeface="Gulim" pitchFamily="34" charset="-127"/>
              </a:defRPr>
            </a:lvl2pPr>
            <a:lvl3pPr marL="1143000" indent="-228600" algn="l" rtl="0" eaLnBrk="0" fontAlgn="base" latinLnBrk="1" hangingPunct="0">
              <a:spcBef>
                <a:spcPct val="20000"/>
              </a:spcBef>
              <a:spcAft>
                <a:spcPct val="0"/>
              </a:spcAft>
              <a:buChar char="•"/>
              <a:defRPr kumimoji="1" sz="2400">
                <a:solidFill>
                  <a:schemeClr val="tx1"/>
                </a:solidFill>
                <a:latin typeface="Gulim" pitchFamily="34" charset="-127"/>
                <a:ea typeface="Gulim" pitchFamily="34" charset="-127"/>
              </a:defRPr>
            </a:lvl3pPr>
            <a:lvl4pPr marL="16002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4pPr>
            <a:lvl5pPr marL="2057400" indent="-228600" algn="l" rtl="0" eaLnBrk="0" fontAlgn="base" latinLnBrk="1" hangingPunct="0">
              <a:spcBef>
                <a:spcPct val="20000"/>
              </a:spcBef>
              <a:spcAft>
                <a:spcPct val="0"/>
              </a:spcAft>
              <a:buChar char="»"/>
              <a:defRPr kumimoji="1" sz="2000">
                <a:solidFill>
                  <a:schemeClr val="tx1"/>
                </a:solidFill>
                <a:latin typeface="Gulim" pitchFamily="34" charset="-127"/>
                <a:ea typeface="Gulim" pitchFamily="34" charset="-127"/>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a:lstStyle>
          <a:p>
            <a:pPr lvl="1" eaLnBrk="1" hangingPunct="1">
              <a:lnSpc>
                <a:spcPts val="3080"/>
              </a:lnSpc>
              <a:spcBef>
                <a:spcPts val="400"/>
              </a:spcBef>
              <a:buNone/>
            </a:pP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写者</a:t>
            </a:r>
            <a:r>
              <a:rPr lang="en-US" altLang="zh-CN"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Writers</a:t>
            </a:r>
            <a:endParaRPr lang="en-US" altLang="zh-CN"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While(True){</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P(</a:t>
            </a:r>
            <a:r>
              <a:rPr lang="en-US" altLang="zh-CN" sz="2400" dirty="0" err="1">
                <a:solidFill>
                  <a:srgbClr val="0000FF"/>
                </a:solidFill>
                <a:latin typeface="Times New Roman" panose="02020603050405020304" pitchFamily="18" charset="0"/>
                <a:ea typeface="宋体" panose="02010600030101010101" pitchFamily="2" charset="-122"/>
                <a:cs typeface="Times New Roman" panose="02020603050405020304" pitchFamily="18" charset="0"/>
              </a:rPr>
              <a:t>wmutex</a:t>
            </a: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执行写操作</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r>
              <a:rPr lang="en-US" altLang="zh-CN"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dirty="0" err="1">
                <a:solidFill>
                  <a:srgbClr val="0000FF"/>
                </a:solidFill>
                <a:latin typeface="Times New Roman" panose="02020603050405020304" pitchFamily="18" charset="0"/>
                <a:ea typeface="宋体" panose="02010600030101010101" pitchFamily="2" charset="-122"/>
                <a:cs typeface="Times New Roman" panose="02020603050405020304" pitchFamily="18" charset="0"/>
              </a:rPr>
              <a:t>wmutex</a:t>
            </a:r>
            <a:r>
              <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ts val="3080"/>
              </a:lnSpc>
              <a:spcBef>
                <a:spcPts val="400"/>
              </a:spcBef>
              <a:buNone/>
            </a:pP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a:p>
            <a:pPr lvl="1" eaLnBrk="1" hangingPunct="1">
              <a:lnSpc>
                <a:spcPts val="3080"/>
              </a:lnSpc>
              <a:spcBef>
                <a:spcPts val="400"/>
              </a:spcBef>
              <a:buNone/>
            </a:pPr>
            <a:r>
              <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6" name="矩形 5"/>
          <p:cNvSpPr/>
          <p:nvPr/>
        </p:nvSpPr>
        <p:spPr>
          <a:xfrm>
            <a:off x="184785" y="1026160"/>
            <a:ext cx="10730865" cy="5613400"/>
          </a:xfrm>
          <a:prstGeom prst="rect">
            <a:avLst/>
          </a:prstGeom>
        </p:spPr>
        <p:txBody>
          <a:bodyPr wrap="square">
            <a:spAutoFit/>
          </a:bodyPr>
          <a:lstStyle/>
          <a:p>
            <a:pPr marL="285750" indent="-285750" algn="just">
              <a:lnSpc>
                <a:spcPct val="10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线程与进程的比较</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调度的基本单位</a:t>
            </a:r>
            <a:r>
              <a:rPr lang="zh-CN" altLang="en-US" b="1" dirty="0">
                <a:latin typeface="Times New Roman" panose="02020603050405020304" pitchFamily="18" charset="0"/>
                <a:ea typeface="微软雅黑" panose="020B0503020204020204" charset="-122"/>
                <a:cs typeface="Times New Roman" panose="02020603050405020304" pitchFamily="18" charset="0"/>
              </a:rPr>
              <a:t>：线程作为调度和分派的基本单位，进程还是资源的拥有者</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并发性：</a:t>
            </a:r>
            <a:r>
              <a:rPr lang="zh-CN" altLang="en-US" b="1" dirty="0">
                <a:latin typeface="Times New Roman" panose="02020603050405020304" pitchFamily="18" charset="0"/>
                <a:ea typeface="微软雅黑" panose="020B0503020204020204" charset="-122"/>
                <a:cs typeface="Times New Roman" panose="02020603050405020304" pitchFamily="18" charset="0"/>
              </a:rPr>
              <a:t>引入线程的</a:t>
            </a:r>
            <a:r>
              <a:rPr lang="en-US" altLang="zh-CN" b="1" dirty="0">
                <a:latin typeface="Times New Roman" panose="02020603050405020304" pitchFamily="18" charset="0"/>
                <a:ea typeface="微软雅黑" panose="020B0503020204020204" charset="-122"/>
                <a:cs typeface="Times New Roman" panose="02020603050405020304" pitchFamily="18" charset="0"/>
              </a:rPr>
              <a:t>OS</a:t>
            </a:r>
            <a:r>
              <a:rPr lang="zh-CN" altLang="en-US" b="1" dirty="0">
                <a:latin typeface="Times New Roman" panose="02020603050405020304" pitchFamily="18" charset="0"/>
                <a:ea typeface="微软雅黑" panose="020B0503020204020204" charset="-122"/>
                <a:cs typeface="Times New Roman" panose="02020603050405020304" pitchFamily="18" charset="0"/>
              </a:rPr>
              <a:t>并发度更高</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拥有资源</a:t>
            </a:r>
            <a:r>
              <a:rPr lang="zh-CN" altLang="en-US" b="1" dirty="0">
                <a:latin typeface="Times New Roman" panose="02020603050405020304" pitchFamily="18" charset="0"/>
                <a:ea typeface="微软雅黑" panose="020B0503020204020204" charset="-122"/>
                <a:cs typeface="Times New Roman" panose="02020603050405020304" pitchFamily="18" charset="0"/>
              </a:rPr>
              <a:t>：线程本身不拥有系统资源，仅有一点必不可少的资源</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独立性</a:t>
            </a:r>
            <a:r>
              <a:rPr lang="zh-CN" altLang="en-US" b="1" dirty="0">
                <a:latin typeface="Times New Roman" panose="02020603050405020304" pitchFamily="18" charset="0"/>
                <a:ea typeface="微软雅黑" panose="020B0503020204020204" charset="-122"/>
                <a:cs typeface="Times New Roman" panose="02020603050405020304" pitchFamily="18" charset="0"/>
              </a:rPr>
              <a:t>：线程之间独立性低，共享进程的内存地址空间和资源</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系统开销：</a:t>
            </a:r>
            <a:r>
              <a:rPr lang="zh-CN" altLang="en-US" b="1" dirty="0">
                <a:latin typeface="Times New Roman" panose="02020603050405020304" pitchFamily="18" charset="0"/>
                <a:ea typeface="微软雅黑" panose="020B0503020204020204" charset="-122"/>
                <a:cs typeface="Times New Roman" panose="02020603050405020304" pitchFamily="18" charset="0"/>
              </a:rPr>
              <a:t>线程的开销低</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支持多处理机系统</a:t>
            </a:r>
            <a:r>
              <a:rPr lang="zh-CN" altLang="en-US" b="1" dirty="0">
                <a:latin typeface="Times New Roman" panose="02020603050405020304" pitchFamily="18" charset="0"/>
                <a:ea typeface="微软雅黑" panose="020B0503020204020204" charset="-122"/>
                <a:cs typeface="Times New Roman" panose="02020603050405020304" pitchFamily="18" charset="0"/>
              </a:rPr>
              <a:t>：线程更适合多处理机</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0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线程与进程的比较</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用户级线程ULT(User level Threads)</a:t>
            </a:r>
            <a:endPar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内核支持线程KST(Kernel Supported Threads)</a:t>
            </a:r>
            <a:endPar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800100" lvl="2" indent="-342900" algn="just" fontAlgn="base">
              <a:lnSpc>
                <a:spcPct val="100000"/>
              </a:lnSpc>
              <a:spcBef>
                <a:spcPts val="1030"/>
              </a:spcBef>
              <a:spcAft>
                <a:spcPts val="600"/>
              </a:spcAft>
              <a:buFont typeface="Wingdings" panose="05000000000000000000" pitchFamily="2" charset="2"/>
              <a:buChar char="Ø"/>
              <a:defRPr/>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组合方式</a:t>
            </a:r>
            <a:endPar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标题 1"/>
          <p:cNvSpPr txBox="1"/>
          <p:nvPr/>
        </p:nvSpPr>
        <p:spPr>
          <a:xfrm>
            <a:off x="1532077" y="33813"/>
            <a:ext cx="7605151"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2.7.2 </a:t>
            </a:r>
            <a:r>
              <a:rPr lang="zh-CN" altLang="en-US" sz="3900" b="1" dirty="0">
                <a:latin typeface="微软雅黑" panose="020B0503020204020204" charset="-122"/>
                <a:ea typeface="微软雅黑" panose="020B0503020204020204" charset="-122"/>
              </a:rPr>
              <a:t>线程与进程的比较</a:t>
            </a:r>
            <a:endParaRPr lang="zh-CN" altLang="en-US" sz="3900" b="1" dirty="0">
              <a:latin typeface="微软雅黑" panose="020B0503020204020204" charset="-122"/>
              <a:ea typeface="微软雅黑" panose="020B0503020204020204" charset="-122"/>
            </a:endParaRPr>
          </a:p>
        </p:txBody>
      </p:sp>
      <p:sp>
        <p:nvSpPr>
          <p:cNvPr id="2" name="矩形 1"/>
          <p:cNvSpPr/>
          <p:nvPr/>
        </p:nvSpPr>
        <p:spPr>
          <a:xfrm>
            <a:off x="0" y="1587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txBox="1"/>
          <p:nvPr/>
        </p:nvSpPr>
        <p:spPr>
          <a:xfrm>
            <a:off x="184541" y="131001"/>
            <a:ext cx="7605151"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2.7.1</a:t>
            </a:r>
            <a:r>
              <a:rPr lang="zh-CN" altLang="en-US" sz="3900" b="1" dirty="0">
                <a:latin typeface="微软雅黑" panose="020B0503020204020204" charset="-122"/>
                <a:ea typeface="微软雅黑" panose="020B0503020204020204" charset="-122"/>
              </a:rPr>
              <a:t> 线程的引入</a:t>
            </a:r>
            <a:endParaRPr lang="zh-CN" altLang="en-US" sz="3900" b="1" dirty="0">
              <a:latin typeface="微软雅黑" panose="020B0503020204020204" charset="-122"/>
              <a:ea typeface="微软雅黑" panose="020B0503020204020204" charset="-122"/>
            </a:endParaRPr>
          </a:p>
        </p:txBody>
      </p:sp>
      <p:sp>
        <p:nvSpPr>
          <p:cNvPr id="4" name="矩形 3"/>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custDataLst>
              <p:tags r:id="rId2"/>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b="1" dirty="0">
                <a:solidFill>
                  <a:schemeClr val="bg1"/>
                </a:solidFill>
                <a:latin typeface="微软雅黑" panose="020B0503020204020204" charset="-122"/>
                <a:ea typeface="微软雅黑" panose="020B0503020204020204" charset="-122"/>
                <a:sym typeface="+mn-ea"/>
              </a:rPr>
              <a:t>回顾</a:t>
            </a:r>
            <a:r>
              <a:rPr lang="en-US" altLang="zh-CN" b="1" dirty="0">
                <a:solidFill>
                  <a:schemeClr val="bg1"/>
                </a:solidFill>
                <a:latin typeface="微软雅黑" panose="020B0503020204020204" charset="-122"/>
                <a:ea typeface="微软雅黑" panose="020B0503020204020204" charset="-122"/>
                <a:sym typeface="+mn-ea"/>
              </a:rPr>
              <a:t>——</a:t>
            </a:r>
            <a:r>
              <a:rPr lang="zh-CN" altLang="en-US" b="1" dirty="0">
                <a:solidFill>
                  <a:schemeClr val="bg1"/>
                </a:solidFill>
                <a:latin typeface="微软雅黑" panose="020B0503020204020204" charset="-122"/>
                <a:ea typeface="微软雅黑" panose="020B0503020204020204" charset="-122"/>
                <a:sym typeface="+mn-ea"/>
              </a:rPr>
              <a:t>线程的引入</a:t>
            </a:r>
            <a:endParaRPr lang="zh-CN" altLang="en-US"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0" name="标题 1"/>
          <p:cNvSpPr txBox="1"/>
          <p:nvPr/>
        </p:nvSpPr>
        <p:spPr>
          <a:xfrm>
            <a:off x="1532077" y="33813"/>
            <a:ext cx="7605151"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2.8.2 </a:t>
            </a:r>
            <a:r>
              <a:rPr lang="zh-CN" altLang="en-US" sz="3900" b="1" dirty="0">
                <a:latin typeface="微软雅黑" panose="020B0503020204020204" charset="-122"/>
                <a:ea typeface="微软雅黑" panose="020B0503020204020204" charset="-122"/>
              </a:rPr>
              <a:t>线程的实现</a:t>
            </a:r>
            <a:endParaRPr lang="zh-CN" altLang="en-US" sz="3900" b="1" dirty="0">
              <a:latin typeface="微软雅黑" panose="020B0503020204020204" charset="-122"/>
              <a:ea typeface="微软雅黑" panose="020B0503020204020204" charset="-122"/>
            </a:endParaRPr>
          </a:p>
        </p:txBody>
      </p:sp>
      <p:sp>
        <p:nvSpPr>
          <p:cNvPr id="8" name="文本框 7"/>
          <p:cNvSpPr txBox="1"/>
          <p:nvPr/>
        </p:nvSpPr>
        <p:spPr>
          <a:xfrm>
            <a:off x="563880" y="982345"/>
            <a:ext cx="11068050" cy="5609590"/>
          </a:xfrm>
          <a:prstGeom prst="rect">
            <a:avLst/>
          </a:prstGeom>
          <a:noFill/>
        </p:spPr>
        <p:txBody>
          <a:bodyPr wrap="square">
            <a:spAutoFit/>
          </a:bodyPr>
          <a:lstStyle/>
          <a:p>
            <a:pPr marL="800100" lvl="1" indent="-342900" algn="just">
              <a:lnSpc>
                <a:spcPct val="115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在用户空间建立线程库：</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提供一组管理线程的过程</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5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运行时系统：</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完成线程的管理工作</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操作、线程表</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 </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5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内核管理的还是进程：</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内核不知道线程的存在</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5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线程切换不需要内核态特权</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5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优点</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5000"/>
              </a:lnSpc>
              <a:spcBef>
                <a:spcPts val="0"/>
              </a:spcBef>
              <a:spcAft>
                <a:spcPts val="0"/>
              </a:spcAft>
              <a:buFont typeface="Arial" panose="020B0604020202020204" pitchFamily="34" charset="0"/>
              <a:buChar char="•"/>
            </a:pP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mn-ea"/>
              </a:rPr>
              <a:t>线程切换不需转换到内核空间，节省了模式切换的开销</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5000"/>
              </a:lnSpc>
              <a:spcBef>
                <a:spcPts val="0"/>
              </a:spcBef>
              <a:spcAft>
                <a:spcPts val="0"/>
              </a:spcAft>
              <a:buFont typeface="Arial" panose="020B0604020202020204" pitchFamily="34" charset="0"/>
              <a:buChar char="•"/>
            </a:pP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mn-ea"/>
              </a:rPr>
              <a:t>调度算法是应用程序特定的</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5000"/>
              </a:lnSpc>
              <a:spcBef>
                <a:spcPts val="0"/>
              </a:spcBef>
              <a:spcAft>
                <a:spcPts val="0"/>
              </a:spcAft>
              <a:buFont typeface="Arial" panose="020B0604020202020204" pitchFamily="34" charset="0"/>
              <a:buChar char="•"/>
            </a:pP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mn-ea"/>
              </a:rPr>
              <a:t>用户级线程可运行在任何操作系统上（只要实现了线程库）</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5000"/>
              </a:lnSpc>
              <a:spcBef>
                <a:spcPts val="0"/>
              </a:spcBef>
              <a:spcAft>
                <a:spcPts val="0"/>
              </a:spcAft>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缺点</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5000"/>
              </a:lnSpc>
              <a:spcBef>
                <a:spcPts val="0"/>
              </a:spcBef>
              <a:spcAft>
                <a:spcPts val="0"/>
              </a:spcAft>
              <a:buFont typeface="Arial" panose="020B0604020202020204" pitchFamily="34" charset="0"/>
              <a:buChar char="•"/>
            </a:pP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mn-ea"/>
              </a:rPr>
              <a:t>内核只将处理器分配给进程，同一进程中的两个线程不能同时运行在两个处理器上</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5000"/>
              </a:lnSpc>
              <a:spcBef>
                <a:spcPts val="0"/>
              </a:spcBef>
              <a:spcAft>
                <a:spcPts val="0"/>
              </a:spcAft>
              <a:buFont typeface="Arial" panose="020B0604020202020204" pitchFamily="34" charset="0"/>
              <a:buChar char="•"/>
            </a:pP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mn-ea"/>
              </a:rPr>
              <a:t>大多数系统调用是阻塞的，因此，由于内核阻塞进程，故进程中的所有线程也被阻塞</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nvSpPr>
        <p:spPr>
          <a:xfrm>
            <a:off x="0" y="1587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标题 1"/>
          <p:cNvSpPr txBox="1"/>
          <p:nvPr/>
        </p:nvSpPr>
        <p:spPr>
          <a:xfrm>
            <a:off x="100330" y="32385"/>
            <a:ext cx="1185227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2.8.1 </a:t>
            </a:r>
            <a:r>
              <a:rPr lang="zh-CN" altLang="en-US" sz="3900" b="1" dirty="0">
                <a:solidFill>
                  <a:srgbClr val="C00000"/>
                </a:solidFill>
                <a:latin typeface="微软雅黑" panose="020B0503020204020204" charset="-122"/>
                <a:ea typeface="微软雅黑" panose="020B0503020204020204" charset="-122"/>
              </a:rPr>
              <a:t>用户级线程</a:t>
            </a:r>
            <a:r>
              <a:rPr lang="zh-CN" altLang="en-US" sz="3900" b="1" dirty="0">
                <a:latin typeface="微软雅黑" panose="020B0503020204020204" charset="-122"/>
                <a:ea typeface="微软雅黑" panose="020B0503020204020204" charset="-122"/>
              </a:rPr>
              <a:t>ULT(User level Threads)   </a:t>
            </a:r>
            <a:endParaRPr lang="zh-CN" altLang="en-US" sz="3900" b="1" dirty="0">
              <a:latin typeface="微软雅黑" panose="020B0503020204020204" charset="-122"/>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文本框 7"/>
          <p:cNvSpPr txBox="1"/>
          <p:nvPr/>
        </p:nvSpPr>
        <p:spPr>
          <a:xfrm>
            <a:off x="382270" y="1043305"/>
            <a:ext cx="10671810" cy="5243830"/>
          </a:xfrm>
          <a:prstGeom prst="rect">
            <a:avLst/>
          </a:prstGeom>
          <a:noFill/>
        </p:spPr>
        <p:txBody>
          <a:bodyPr wrap="square">
            <a:noAutofit/>
          </a:bodyPr>
          <a:lstStyle/>
          <a:p>
            <a:pPr marL="800100" lvl="1" indent="-342900" algn="just">
              <a:lnSpc>
                <a:spcPct val="110000"/>
              </a:lnSpc>
              <a:spcBef>
                <a:spcPts val="0"/>
              </a:spcBef>
              <a:spcAft>
                <a:spcPts val="0"/>
              </a:spcAft>
              <a:buFont typeface="Wingdings" panose="05000000000000000000" pitchFamily="2" charset="2"/>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内核管理所有线程管理，并向应用程序提供</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API</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0000"/>
              </a:lnSpc>
              <a:spcBef>
                <a:spcPts val="0"/>
              </a:spcBef>
              <a:spcAft>
                <a:spcPts val="0"/>
              </a:spcAft>
              <a:buFont typeface="Wingdings" panose="05000000000000000000" pitchFamily="2" charset="2"/>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内核维护进程和线程的上下文</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0000"/>
              </a:lnSpc>
              <a:spcBef>
                <a:spcPts val="0"/>
              </a:spcBef>
              <a:spcAft>
                <a:spcPts val="0"/>
              </a:spcAft>
              <a:buFont typeface="Wingdings" panose="05000000000000000000" pitchFamily="2" charset="2"/>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线程的切换需要内核支持，以线程为基础进行调度</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0000"/>
              </a:lnSpc>
              <a:spcBef>
                <a:spcPts val="0"/>
              </a:spcBef>
              <a:spcAft>
                <a:spcPts val="0"/>
              </a:spcAft>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优点</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0000"/>
              </a:lnSpc>
              <a:spcBef>
                <a:spcPts val="0"/>
              </a:spcBef>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在多处理器系统中，内核能够同时调度同一进程中的多个线程并行执行</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0000"/>
              </a:lnSpc>
              <a:spcBef>
                <a:spcPts val="0"/>
              </a:spcBef>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如果进程中一个线程被阻塞，并不会同时阻塞同一进程中的其他线程</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0000"/>
              </a:lnSpc>
              <a:spcBef>
                <a:spcPts val="0"/>
              </a:spcBef>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具有很小的数据结构和堆栈，线程的切换比较快</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0000"/>
              </a:lnSpc>
              <a:spcBef>
                <a:spcPts val="0"/>
              </a:spcBef>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内核本身也可以采用多线程技术，提高执行速度和效率</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0000"/>
              </a:lnSpc>
              <a:spcBef>
                <a:spcPts val="0"/>
              </a:spcBef>
              <a:spcAft>
                <a:spcPts val="0"/>
              </a:spcAft>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缺点</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10000"/>
              </a:lnSpc>
              <a:spcBef>
                <a:spcPts val="0"/>
              </a:spcBef>
              <a:spcAft>
                <a:spcPts val="0"/>
              </a:spcAft>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模式切换开销较大</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10000"/>
              </a:lnSpc>
              <a:spcBef>
                <a:spcPts val="0"/>
              </a:spcBef>
              <a:spcAft>
                <a:spcPts val="0"/>
              </a:spcAft>
              <a:buFont typeface="Wingdings" panose="05000000000000000000" pitchFamily="2" charset="2"/>
              <a:buChar char="Ø"/>
            </a:pP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 name="标题 1"/>
          <p:cNvSpPr txBox="1"/>
          <p:nvPr/>
        </p:nvSpPr>
        <p:spPr>
          <a:xfrm>
            <a:off x="1532077" y="33813"/>
            <a:ext cx="7605151"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2.8.2 </a:t>
            </a:r>
            <a:r>
              <a:rPr lang="zh-CN" altLang="en-US" sz="3900" b="1" dirty="0">
                <a:latin typeface="微软雅黑" panose="020B0503020204020204" charset="-122"/>
                <a:ea typeface="微软雅黑" panose="020B0503020204020204" charset="-122"/>
              </a:rPr>
              <a:t>线程的实现</a:t>
            </a:r>
            <a:endParaRPr lang="zh-CN" altLang="en-US" sz="3900" b="1" dirty="0">
              <a:latin typeface="微软雅黑" panose="020B0503020204020204" charset="-122"/>
              <a:ea typeface="微软雅黑" panose="020B0503020204020204" charset="-122"/>
            </a:endParaRPr>
          </a:p>
        </p:txBody>
      </p:sp>
      <p:sp>
        <p:nvSpPr>
          <p:cNvPr id="2" name="矩形 1"/>
          <p:cNvSpPr/>
          <p:nvPr/>
        </p:nvSpPr>
        <p:spPr>
          <a:xfrm>
            <a:off x="0" y="15875"/>
            <a:ext cx="12195175" cy="1076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标题 1"/>
          <p:cNvSpPr txBox="1"/>
          <p:nvPr/>
        </p:nvSpPr>
        <p:spPr>
          <a:xfrm>
            <a:off x="100330" y="32385"/>
            <a:ext cx="11787505" cy="108140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2.8.2 </a:t>
            </a:r>
            <a:r>
              <a:rPr lang="zh-CN" altLang="en-US" sz="3900" b="1" dirty="0">
                <a:solidFill>
                  <a:srgbClr val="C00000"/>
                </a:solidFill>
                <a:latin typeface="微软雅黑" panose="020B0503020204020204" charset="-122"/>
                <a:ea typeface="微软雅黑" panose="020B0503020204020204" charset="-122"/>
              </a:rPr>
              <a:t>内核支持线程</a:t>
            </a:r>
            <a:r>
              <a:rPr lang="zh-CN" altLang="en-US" sz="3900" b="1" dirty="0">
                <a:latin typeface="微软雅黑" panose="020B0503020204020204" charset="-122"/>
                <a:ea typeface="微软雅黑" panose="020B0503020204020204" charset="-122"/>
              </a:rPr>
              <a:t> KST(Kernel Supported Threads)</a:t>
            </a:r>
            <a:endParaRPr lang="zh-CN" altLang="en-US" sz="3900" b="1" dirty="0">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9"/>
          <p:cNvSpPr>
            <a:spLocks noGrp="1"/>
          </p:cNvSpPr>
          <p:nvPr>
            <p:ph type="sldNum" sz="quarter" idx="12"/>
          </p:nvPr>
        </p:nvSpPr>
        <p:spPr>
          <a:xfrm>
            <a:off x="7981950" y="6356351"/>
            <a:ext cx="2057400" cy="365125"/>
          </a:xfrm>
        </p:spPr>
        <p:txBody>
          <a:bodyPr/>
          <a:lstStyle/>
          <a:p>
            <a:fld id="{0D4EF626-F2E7-47E8-A3E5-EAE9C4555C6D}" type="slidenum">
              <a:rPr lang="zh-CN" altLang="en-US" smtClean="0"/>
            </a:fld>
            <a:endParaRPr lang="zh-CN" altLang="en-US" dirty="0"/>
          </a:p>
        </p:txBody>
      </p:sp>
      <p:sp>
        <p:nvSpPr>
          <p:cNvPr id="20" name="文本框 19"/>
          <p:cNvSpPr txBox="1"/>
          <p:nvPr/>
        </p:nvSpPr>
        <p:spPr>
          <a:xfrm>
            <a:off x="4977745" y="970317"/>
            <a:ext cx="2214880" cy="706755"/>
          </a:xfrm>
          <a:prstGeom prst="rect">
            <a:avLst/>
          </a:prstGeom>
          <a:noFill/>
        </p:spPr>
        <p:txBody>
          <a:bodyPr wrap="none" rtlCol="0">
            <a:spAutoFit/>
          </a:bodyPr>
          <a:lstStyle/>
          <a:p>
            <a:r>
              <a:rPr lang="zh-CN" altLang="en-US" sz="4000" b="1" dirty="0">
                <a:latin typeface="微软雅黑" panose="020B0503020204020204" charset="-122"/>
                <a:ea typeface="微软雅黑" panose="020B0503020204020204" charset="-122"/>
              </a:rPr>
              <a:t>考试题型</a:t>
            </a:r>
            <a:endParaRPr lang="zh-CN" altLang="en-US" sz="4000" b="1" dirty="0">
              <a:latin typeface="微软雅黑" panose="020B0503020204020204" charset="-122"/>
              <a:ea typeface="微软雅黑" panose="020B0503020204020204" charset="-122"/>
            </a:endParaRPr>
          </a:p>
        </p:txBody>
      </p:sp>
      <p:sp>
        <p:nvSpPr>
          <p:cNvPr id="36" name="卷形: 水平 35"/>
          <p:cNvSpPr/>
          <p:nvPr/>
        </p:nvSpPr>
        <p:spPr>
          <a:xfrm>
            <a:off x="1725295" y="1546225"/>
            <a:ext cx="8754110" cy="5175250"/>
          </a:xfrm>
          <a:prstGeom prst="horizontalScroll">
            <a:avLst>
              <a:gd name="adj" fmla="val 5090"/>
            </a:avLst>
          </a:prstGeom>
          <a:noFill/>
          <a:ln w="28575" cap="flat" cmpd="sng" algn="ctr">
            <a:solidFill>
              <a:srgbClr val="C1050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文本框 5"/>
          <p:cNvSpPr txBox="1"/>
          <p:nvPr>
            <p:custDataLst>
              <p:tags r:id="rId1"/>
            </p:custDataLst>
          </p:nvPr>
        </p:nvSpPr>
        <p:spPr>
          <a:xfrm>
            <a:off x="2290799" y="1825695"/>
            <a:ext cx="8376852" cy="4399915"/>
          </a:xfrm>
          <a:prstGeom prst="rect">
            <a:avLst/>
          </a:prstGeom>
          <a:noFill/>
        </p:spPr>
        <p:txBody>
          <a:bodyPr wrap="square" rtlCol="0">
            <a:spAutoFit/>
          </a:bodyPr>
          <a:lstStyle/>
          <a:p>
            <a:pPr marL="457200" indent="-457200">
              <a:lnSpc>
                <a:spcPct val="250000"/>
              </a:lnSpc>
              <a:buFont typeface="Wingdings" panose="05000000000000000000" pitchFamily="2" charset="2"/>
              <a:buChar char="n"/>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填空题（</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0.5 </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分</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 </a:t>
            </a:r>
            <a:r>
              <a:rPr lang="en-US" altLang="zh-CN" sz="2800" b="1" dirty="0">
                <a:latin typeface="Arial" panose="020B0604020202020204" pitchFamily="34" charset="0"/>
                <a:ea typeface="微软雅黑" panose="020B0503020204020204" charset="-122"/>
                <a:cs typeface="Times New Roman" panose="02020603050405020304" pitchFamily="18" charset="0"/>
              </a:rPr>
              <a:t>×</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 20 </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空</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 = 10 </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分）</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单选题（</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2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分</a:t>
            </a:r>
            <a:r>
              <a:rPr lang="en-US" altLang="zh-CN" sz="2800" b="1" dirty="0">
                <a:latin typeface="Arial" panose="020B0604020202020204" pitchFamily="34" charset="0"/>
                <a:ea typeface="微软雅黑" panose="020B0503020204020204" charset="-122"/>
                <a:cs typeface="Times New Roman" panose="02020603050405020304" pitchFamily="18" charset="0"/>
                <a:sym typeface="+mn-ea"/>
              </a:rPr>
              <a:t>×</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10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题</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 20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分）</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简答题（</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6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分</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800" b="1" dirty="0">
                <a:latin typeface="Arial" panose="020B0604020202020204" pitchFamily="34" charset="0"/>
                <a:ea typeface="微软雅黑" panose="020B0503020204020204" charset="-122"/>
                <a:cs typeface="Times New Roman" panose="02020603050405020304" pitchFamily="18" charset="0"/>
                <a:sym typeface="+mn-ea"/>
              </a:rPr>
              <a:t>×</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5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题</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 30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分</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250000"/>
              </a:lnSpc>
              <a:buFont typeface="Wingdings" panose="05000000000000000000" pitchFamily="2" charset="2"/>
              <a:buChar char="n"/>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综合分析与解答题（</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10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分</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800" b="1" dirty="0">
                <a:latin typeface="Arial" panose="020B0604020202020204" pitchFamily="34" charset="0"/>
                <a:ea typeface="微软雅黑" panose="020B0503020204020204" charset="-122"/>
                <a:cs typeface="Times New Roman" panose="02020603050405020304" pitchFamily="18" charset="0"/>
                <a:sym typeface="+mn-ea"/>
              </a:rPr>
              <a:t>×</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4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题</a:t>
            </a: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 = 40 </a:t>
            </a: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分</a:t>
            </a:r>
            <a:r>
              <a:rPr lang="zh-CN" altLang="en-US" sz="2800" b="1" dirty="0">
                <a:latin typeface="Times New Roman" panose="02020603050405020304" pitchFamily="18" charset="0"/>
                <a:ea typeface="微软雅黑" panose="020B0503020204020204" charset="-122"/>
                <a:cs typeface="Times New Roman" panose="02020603050405020304" pitchFamily="18" charset="0"/>
              </a:rPr>
              <a:t>）</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2" name="组合 1"/>
          <p:cNvGrpSpPr/>
          <p:nvPr/>
        </p:nvGrpSpPr>
        <p:grpSpPr>
          <a:xfrm>
            <a:off x="222877" y="20323"/>
            <a:ext cx="11844509" cy="857103"/>
            <a:chOff x="222877" y="20323"/>
            <a:chExt cx="11844509" cy="857103"/>
          </a:xfrm>
        </p:grpSpPr>
        <p:sp>
          <p:nvSpPr>
            <p:cNvPr id="3" name="文本框 2"/>
            <p:cNvSpPr txBox="1"/>
            <p:nvPr/>
          </p:nvSpPr>
          <p:spPr>
            <a:xfrm>
              <a:off x="734306" y="218042"/>
              <a:ext cx="3986989" cy="461665"/>
            </a:xfrm>
            <a:prstGeom prst="rect">
              <a:avLst/>
            </a:prstGeom>
            <a:noFill/>
          </p:spPr>
          <p:txBody>
            <a:bodyPr wrap="none" rtlCol="0">
              <a:spAutoFit/>
            </a:bodyPr>
            <a:lstStyle/>
            <a:p>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操作系统原理</a:t>
              </a:r>
              <a:r>
                <a:rPr lang="en-US" altLang="zh-CN" sz="2400" dirty="0">
                  <a:latin typeface="微软雅黑" panose="020B0503020204020204" charset="-122"/>
                  <a:ea typeface="微软雅黑" panose="020B0503020204020204" charset="-122"/>
                </a:rPr>
                <a:t>》2024</a:t>
              </a:r>
              <a:r>
                <a:rPr lang="zh-CN" altLang="en-US" sz="2400" dirty="0">
                  <a:latin typeface="微软雅黑" panose="020B0503020204020204" charset="-122"/>
                  <a:ea typeface="微软雅黑" panose="020B0503020204020204" charset="-122"/>
                </a:rPr>
                <a:t>课程</a:t>
              </a:r>
              <a:endParaRPr lang="zh-CN" altLang="en-US" sz="2400" dirty="0">
                <a:latin typeface="微软雅黑" panose="020B0503020204020204" charset="-122"/>
                <a:ea typeface="微软雅黑" panose="020B0503020204020204" charset="-122"/>
              </a:endParaRPr>
            </a:p>
          </p:txBody>
        </p:sp>
        <p:grpSp>
          <p:nvGrpSpPr>
            <p:cNvPr id="4" name="组合 3"/>
            <p:cNvGrpSpPr/>
            <p:nvPr/>
          </p:nvGrpSpPr>
          <p:grpSpPr>
            <a:xfrm>
              <a:off x="8417668" y="75292"/>
              <a:ext cx="3649718" cy="611540"/>
              <a:chOff x="5494282" y="112021"/>
              <a:chExt cx="3649718" cy="611540"/>
            </a:xfrm>
          </p:grpSpPr>
          <p:pic>
            <p:nvPicPr>
              <p:cNvPr id="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3458" r="66966" b="13292"/>
            <a:stretch>
              <a:fillRect/>
            </a:stretch>
          </p:blipFill>
          <p:spPr>
            <a:xfrm>
              <a:off x="222877" y="20323"/>
              <a:ext cx="687156" cy="857103"/>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8100" y="0"/>
            <a:ext cx="12229465" cy="6809740"/>
            <a:chOff x="-28419" y="1"/>
            <a:chExt cx="9227243" cy="6734729"/>
          </a:xfrm>
        </p:grpSpPr>
        <p:pic>
          <p:nvPicPr>
            <p:cNvPr id="3076" name="Picture 4" descr="Types of Operating System - Top 10 Popular Operat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1656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8943" y="2521951"/>
              <a:ext cx="4412121" cy="2068057"/>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p>
        </p:txBody>
      </p:sp>
      <p:sp>
        <p:nvSpPr>
          <p:cNvPr id="6" name="灯片编号占位符 5"/>
          <p:cNvSpPr>
            <a:spLocks noGrp="1"/>
          </p:cNvSpPr>
          <p:nvPr>
            <p:ph type="sldNum" sz="quarter" idx="12"/>
          </p:nvPr>
        </p:nvSpPr>
        <p:spPr/>
        <p:txBody>
          <a:bodyPr/>
          <a:lstStyle/>
          <a:p>
            <a:fld id="{0D4EF626-F2E7-47E8-A3E5-EAE9C4555C6D}" type="slidenum">
              <a:rPr lang="zh-CN" altLang="en-US" sz="1600" smtClean="0"/>
            </a:fld>
            <a:endParaRPr lang="zh-CN" altLang="en-US" sz="1600"/>
          </a:p>
        </p:txBody>
      </p:sp>
      <p:sp>
        <p:nvSpPr>
          <p:cNvPr id="11" name="文本框 10"/>
          <p:cNvSpPr txBox="1"/>
          <p:nvPr/>
        </p:nvSpPr>
        <p:spPr>
          <a:xfrm>
            <a:off x="2938508" y="2057054"/>
            <a:ext cx="6487885" cy="2584450"/>
          </a:xfrm>
          <a:prstGeom prst="rect">
            <a:avLst/>
          </a:prstGeom>
          <a:noFill/>
        </p:spPr>
        <p:txBody>
          <a:bodyPr wrap="square">
            <a:spAutoFit/>
          </a:bodyPr>
          <a:lstStyle/>
          <a:p>
            <a:pPr algn="ctr">
              <a:lnSpc>
                <a:spcPct val="150000"/>
              </a:lnSpc>
            </a:pPr>
            <a:r>
              <a:rPr lang="zh-CN" altLang="en-US" sz="5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第三章</a:t>
            </a:r>
            <a:endParaRPr lang="en-US" altLang="zh-CN" sz="5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5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处理机调度与死锁</a:t>
            </a:r>
            <a:endParaRPr lang="zh-CN" altLang="en-US" sz="5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solidFill>
                  <a:schemeClr val="bg1"/>
                </a:solidFill>
                <a:latin typeface="微软雅黑" panose="020B0503020204020204" charset="-122"/>
                <a:ea typeface="微软雅黑" panose="020B0503020204020204" charset="-122"/>
              </a:rPr>
              <a:t>回顾</a:t>
            </a:r>
            <a:r>
              <a:rPr lang="en-US" altLang="zh-CN" sz="4400" b="1" dirty="0">
                <a:solidFill>
                  <a:schemeClr val="bg1"/>
                </a:solidFill>
                <a:latin typeface="微软雅黑" panose="020B0503020204020204" charset="-122"/>
                <a:ea typeface="微软雅黑" panose="020B0503020204020204" charset="-122"/>
              </a:rPr>
              <a:t>——</a:t>
            </a:r>
            <a:r>
              <a:rPr lang="zh-CN" altLang="en-US" sz="4400" b="1" dirty="0">
                <a:solidFill>
                  <a:schemeClr val="bg1"/>
                </a:solidFill>
                <a:latin typeface="微软雅黑" panose="020B0503020204020204" charset="-122"/>
                <a:ea typeface="微软雅黑" panose="020B0503020204020204" charset="-122"/>
              </a:rPr>
              <a:t>处理机调度的层次</a:t>
            </a:r>
            <a:endParaRPr lang="zh-CN" altLang="en-US" sz="4400" dirty="0"/>
          </a:p>
        </p:txBody>
      </p:sp>
      <p:sp>
        <p:nvSpPr>
          <p:cNvPr id="8" name="标题 1"/>
          <p:cNvSpPr txBox="1"/>
          <p:nvPr/>
        </p:nvSpPr>
        <p:spPr>
          <a:xfrm>
            <a:off x="-27" y="-1"/>
            <a:ext cx="12677620" cy="144179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endParaRPr lang="zh-CN" altLang="en-US" sz="4800" b="1" dirty="0">
              <a:latin typeface="微软雅黑" panose="020B0503020204020204" charset="-122"/>
              <a:ea typeface="微软雅黑" panose="020B0503020204020204" charset="-122"/>
            </a:endParaRPr>
          </a:p>
        </p:txBody>
      </p:sp>
      <p:sp>
        <p:nvSpPr>
          <p:cNvPr id="2" name="矩形 1"/>
          <p:cNvSpPr/>
          <p:nvPr/>
        </p:nvSpPr>
        <p:spPr>
          <a:xfrm>
            <a:off x="158115" y="1042035"/>
            <a:ext cx="11876405" cy="58159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高级调度</a:t>
            </a:r>
            <a:r>
              <a:rPr lang="en-US" altLang="zh-CN"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36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rPr>
              <a:t>长程调度</a:t>
            </a:r>
            <a:r>
              <a:rPr lang="en-US" altLang="zh-CN"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作业调度</a:t>
            </a:r>
            <a:endPar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在一个(批)作业运行完毕退出系统，而需重新调入一个(批)作业进入内存时发生，周期较长，大约几分钟一次</a:t>
            </a:r>
            <a:endParaRPr lang="zh-CN" altLang="en-US" sz="2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gn="just">
              <a:lnSpc>
                <a:spcPct val="150000"/>
              </a:lnSpc>
              <a:buFont typeface="Wingdings" panose="05000000000000000000" pitchFamily="2" charset="2"/>
              <a:buChar char="u"/>
            </a:pPr>
            <a:r>
              <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低级调度</a:t>
            </a:r>
            <a:r>
              <a:rPr lang="en-US" altLang="zh-CN"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36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短程调度</a:t>
            </a:r>
            <a:r>
              <a:rPr lang="en-US" altLang="zh-CN"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进程调度</a:t>
            </a:r>
            <a:r>
              <a:rPr lang="en-US" altLang="zh-CN"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36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微观调度</a:t>
            </a:r>
            <a:endParaRPr lang="zh-CN" altLang="en-US" sz="36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charset="0"/>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sym typeface="+mn-ea"/>
              </a:rPr>
              <a:t>运行频率最高，时间尺度毫秒级，分时系统（ 10～100 ms 进行一次）</a:t>
            </a:r>
            <a:endParaRPr lang="zh-CN" altLang="en-US" sz="2800" dirty="0">
              <a:latin typeface="Times New Roman" panose="02020603050405020304" pitchFamily="18" charset="0"/>
              <a:ea typeface="微软雅黑" panose="020B0503020204020204" charset="-122"/>
              <a:cs typeface="Times New Roman" panose="02020603050405020304" pitchFamily="18" charset="0"/>
              <a:sym typeface="+mn-ea"/>
            </a:endParaRPr>
          </a:p>
          <a:p>
            <a:pPr marL="914400" lvl="1" indent="-457200" algn="just">
              <a:lnSpc>
                <a:spcPct val="150000"/>
              </a:lnSpc>
              <a:buFont typeface="Wingdings" panose="05000000000000000000" charset="0"/>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sym typeface="+mn-ea"/>
              </a:rPr>
              <a:t>频繁使用，要求在实现时做到高效</a:t>
            </a:r>
            <a:endParaRPr lang="zh-CN" altLang="en-US" sz="2800" dirty="0">
              <a:latin typeface="Times New Roman" panose="02020603050405020304" pitchFamily="18" charset="0"/>
              <a:ea typeface="微软雅黑" panose="020B0503020204020204" charset="-122"/>
              <a:cs typeface="Times New Roman" panose="02020603050405020304" pitchFamily="18" charset="0"/>
              <a:sym typeface="+mn-ea"/>
            </a:endParaRPr>
          </a:p>
          <a:p>
            <a:pPr marL="457200" indent="-457200" algn="just">
              <a:lnSpc>
                <a:spcPct val="150000"/>
              </a:lnSpc>
              <a:buFont typeface="Wingdings" panose="05000000000000000000" pitchFamily="2" charset="2"/>
              <a:buChar char="u"/>
            </a:pPr>
            <a:r>
              <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中级调度/</a:t>
            </a:r>
            <a:r>
              <a:rPr lang="zh-CN" altLang="en-US" sz="36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中程调度</a:t>
            </a:r>
            <a:r>
              <a:rPr lang="en-US" altLang="zh-CN"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内存调度</a:t>
            </a:r>
            <a:endParaRPr lang="zh-CN" altLang="en-US" sz="36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endParaRPr>
          </a:p>
          <a:p>
            <a:pPr lvl="2" indent="-457200" algn="just">
              <a:lnSpc>
                <a:spcPct val="150000"/>
              </a:lnSpc>
              <a:buFont typeface="Wingdings" panose="05000000000000000000" charset="0"/>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sym typeface="+mn-ea"/>
              </a:rPr>
              <a:t>运行频率基本上介于上述两种调度之间</a:t>
            </a:r>
            <a:endPar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7" y="-1"/>
            <a:ext cx="12677620" cy="144179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sz="4800" b="1" dirty="0">
                <a:latin typeface="微软雅黑" panose="020B0503020204020204" charset="-122"/>
                <a:ea typeface="微软雅黑" panose="020B0503020204020204" charset="-122"/>
              </a:rPr>
              <a:t>3.1.2 处理机调度算法的目标</a:t>
            </a:r>
            <a:endParaRPr sz="4800" b="1" dirty="0">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solidFill>
                  <a:schemeClr val="bg1"/>
                </a:solidFill>
                <a:latin typeface="微软雅黑" panose="020B0503020204020204" charset="-122"/>
                <a:ea typeface="微软雅黑" panose="020B0503020204020204" charset="-122"/>
              </a:rPr>
              <a:t>回顾</a:t>
            </a:r>
            <a:r>
              <a:rPr lang="en-US" altLang="zh-CN" sz="4400" b="1" dirty="0">
                <a:solidFill>
                  <a:schemeClr val="bg1"/>
                </a:solidFill>
                <a:latin typeface="微软雅黑" panose="020B0503020204020204" charset="-122"/>
                <a:ea typeface="微软雅黑" panose="020B0503020204020204" charset="-122"/>
              </a:rPr>
              <a:t>——</a:t>
            </a:r>
            <a:r>
              <a:rPr lang="zh-CN" altLang="en-US" sz="4400" b="1" dirty="0">
                <a:solidFill>
                  <a:schemeClr val="bg1"/>
                </a:solidFill>
                <a:latin typeface="微软雅黑" panose="020B0503020204020204" charset="-122"/>
                <a:ea typeface="微软雅黑" panose="020B0503020204020204" charset="-122"/>
              </a:rPr>
              <a:t>处理机调度算法的目标</a:t>
            </a:r>
            <a:endParaRPr lang="zh-CN" altLang="en-US" sz="4400" dirty="0"/>
          </a:p>
        </p:txBody>
      </p:sp>
      <p:sp>
        <p:nvSpPr>
          <p:cNvPr id="6" name="矩形 5"/>
          <p:cNvSpPr/>
          <p:nvPr/>
        </p:nvSpPr>
        <p:spPr>
          <a:xfrm>
            <a:off x="149585" y="881750"/>
            <a:ext cx="6049933" cy="6017609"/>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处理机调度算法的</a:t>
            </a:r>
            <a:r>
              <a:rPr 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共同</a:t>
            </a:r>
            <a:r>
              <a:rPr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目标</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资源利用率</a:t>
            </a:r>
            <a:endPar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公平性</a:t>
            </a:r>
            <a:endPar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平衡性</a:t>
            </a:r>
            <a:endPar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策略强制执行</a:t>
            </a:r>
            <a:endPar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批处理系统的</a:t>
            </a:r>
            <a:r>
              <a:rPr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目标</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ClrTx/>
              <a:buSzTx/>
              <a:buFont typeface="Wingdings" panose="05000000000000000000" charset="0"/>
              <a:buChar char="Ø"/>
            </a:pP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作业周转时间和平均周转时间短</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ClrTx/>
              <a:buSzTx/>
              <a:buFont typeface="Wingdings" panose="05000000000000000000" charset="0"/>
              <a:buChar char="Ø"/>
            </a:pPr>
            <a:r>
              <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rPr>
              <a:t>系统吞吐量高</a:t>
            </a:r>
            <a:endPar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endParaRPr>
          </a:p>
          <a:p>
            <a:pPr marL="800100" lvl="1" indent="-342900" algn="just">
              <a:lnSpc>
                <a:spcPct val="150000"/>
              </a:lnSpc>
              <a:buClrTx/>
              <a:buSzTx/>
              <a:buFont typeface="Wingdings" panose="05000000000000000000" charset="0"/>
              <a:buChar char="Ø"/>
            </a:pPr>
            <a:r>
              <a:rPr lang="en-US" altLang="zh-CN" sz="2800" b="1" dirty="0" err="1">
                <a:latin typeface="Times New Roman" panose="02020603050405020304" pitchFamily="18" charset="0"/>
                <a:ea typeface="微软雅黑" panose="020B0503020204020204" charset="-122"/>
                <a:cs typeface="Times New Roman" panose="02020603050405020304" pitchFamily="18" charset="0"/>
                <a:sym typeface="+mn-ea"/>
              </a:rPr>
              <a:t>处理机利用率高</a:t>
            </a:r>
            <a:endParaRPr lang="en-US" altLang="zh-CN" sz="28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6725553" y="881750"/>
            <a:ext cx="5242166" cy="4724948"/>
          </a:xfrm>
          <a:prstGeom prst="rect">
            <a:avLst/>
          </a:prstGeom>
          <a:noFill/>
        </p:spPr>
        <p:txBody>
          <a:bodyPr wrap="square">
            <a:spAutoFit/>
          </a:bodyPr>
          <a:lstStyle/>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分时系统的目标</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ClrTx/>
              <a:buSzTx/>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响应时间快（重要准则）</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ClrTx/>
              <a:buSzTx/>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均衡性</a:t>
            </a:r>
            <a:endPar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endParaRPr>
          </a:p>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sym typeface="+mn-ea"/>
              </a:rPr>
              <a:t> 实时系统的目标</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ClrTx/>
              <a:buSzTx/>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截止时间的保证</a:t>
            </a:r>
            <a:endPar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endParaRPr>
          </a:p>
          <a:p>
            <a:pPr marL="800100" lvl="1" indent="-342900" algn="just">
              <a:lnSpc>
                <a:spcPct val="150000"/>
              </a:lnSpc>
              <a:buClrTx/>
              <a:buSzTx/>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可预测性</a:t>
            </a:r>
            <a:endPar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endParaRPr>
          </a:p>
          <a:p>
            <a:pPr marL="800100" lvl="1" indent="-342900" algn="just">
              <a:lnSpc>
                <a:spcPct val="150000"/>
              </a:lnSpc>
              <a:buClrTx/>
              <a:buSzTx/>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rPr>
              <a:t>实时性</a:t>
            </a:r>
            <a:endParaRPr lang="zh-CN" altLang="en-US" sz="2800" b="1"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solidFill>
                  <a:schemeClr val="bg1"/>
                </a:solidFill>
                <a:latin typeface="微软雅黑" panose="020B0503020204020204" charset="-122"/>
                <a:ea typeface="微软雅黑" panose="020B0503020204020204" charset="-122"/>
              </a:rPr>
              <a:t>回顾</a:t>
            </a:r>
            <a:r>
              <a:rPr lang="en-US" altLang="zh-CN" sz="4400" b="1" dirty="0">
                <a:solidFill>
                  <a:schemeClr val="bg1"/>
                </a:solidFill>
                <a:latin typeface="微软雅黑" panose="020B0503020204020204" charset="-122"/>
                <a:ea typeface="微软雅黑" panose="020B0503020204020204" charset="-122"/>
              </a:rPr>
              <a:t>——</a:t>
            </a:r>
            <a:r>
              <a:rPr lang="zh-CN" altLang="en-US" sz="4400" b="1" dirty="0">
                <a:solidFill>
                  <a:schemeClr val="bg1"/>
                </a:solidFill>
                <a:latin typeface="微软雅黑" panose="020B0503020204020204" charset="-122"/>
                <a:ea typeface="微软雅黑" panose="020B0503020204020204" charset="-122"/>
              </a:rPr>
              <a:t>批处理系统中的作业</a:t>
            </a:r>
            <a:endParaRPr lang="zh-CN" altLang="en-US" sz="4400" b="1"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82627" y="896620"/>
            <a:ext cx="11958809" cy="5925276"/>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作业（</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Job</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比程序更为广泛的概念</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作业控制块 </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JCB(Job Control Block) </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 一个系统能够接纳作业的个数称为系统的</a:t>
            </a:r>
            <a:r>
              <a:rPr lang="zh-CN" altLang="en-US" sz="28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多道程序度</a:t>
            </a:r>
            <a:endParaRPr lang="en-US" altLang="zh-CN" sz="28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作业状态</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后备状态：</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磁盘输入井，等待调入内存运行</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运行状态：被作业调度程序选中后，分配必要的资源，建立一组相应的进程后，调入内存，进程各状态（运行态、就绪态、阻塞态、外存就绪态、外存阻塞态等）都对应作业运行状态。</a:t>
            </a:r>
            <a:endParaRPr lang="zh-CN" altLang="en-US" sz="28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800" b="1" dirty="0">
                <a:latin typeface="Times New Roman" panose="02020603050405020304" pitchFamily="18" charset="0"/>
                <a:ea typeface="微软雅黑" panose="020B0503020204020204" charset="-122"/>
                <a:cs typeface="Times New Roman" panose="02020603050405020304" pitchFamily="18" charset="0"/>
              </a:rPr>
              <a:t>完成状态：正常运行结束或因发生错误而终止时</a:t>
            </a:r>
            <a:endParaRPr lang="zh-CN" altLang="en-US" sz="2800" b="1" u="sng"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1915" y="1148080"/>
            <a:ext cx="11932285" cy="4561840"/>
          </a:xfrm>
          <a:prstGeom prst="rect">
            <a:avLst/>
          </a:prstGeom>
        </p:spPr>
        <p:txBody>
          <a:bodyPr wrap="square">
            <a:noAutofit/>
          </a:bodyPr>
          <a:lstStyle/>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作业调度 </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接纳调度</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(Admission Scheduling)</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12" y="-212"/>
            <a:ext cx="11672993" cy="144187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800" b="1" dirty="0">
                <a:latin typeface="微软雅黑" panose="020B0503020204020204" charset="-122"/>
                <a:ea typeface="微软雅黑" panose="020B0503020204020204" charset="-122"/>
              </a:rPr>
              <a:t>3.2.2 </a:t>
            </a:r>
            <a:r>
              <a:rPr lang="zh-CN" altLang="en-US" sz="4800" b="1" dirty="0">
                <a:latin typeface="微软雅黑" panose="020B0503020204020204" charset="-122"/>
                <a:ea typeface="微软雅黑" panose="020B0503020204020204" charset="-122"/>
              </a:rPr>
              <a:t>作业调度的主要任务</a:t>
            </a:r>
            <a:endParaRPr lang="zh-CN" altLang="en-US" sz="4800"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83895" y="2081530"/>
            <a:ext cx="10931525" cy="47021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096000" y="2922588"/>
            <a:ext cx="6096000" cy="866775"/>
          </a:xfrm>
          <a:prstGeom prst="rect">
            <a:avLst/>
          </a:prstGeom>
        </p:spPr>
      </p:pic>
      <p:sp>
        <p:nvSpPr>
          <p:cNvPr id="18" name="矩形 17"/>
          <p:cNvSpPr/>
          <p:nvPr/>
        </p:nvSpPr>
        <p:spPr>
          <a:xfrm>
            <a:off x="-5497" y="1105939"/>
            <a:ext cx="11589744" cy="5831853"/>
          </a:xfrm>
          <a:prstGeom prst="rect">
            <a:avLst/>
          </a:prstGeom>
        </p:spPr>
        <p:txBody>
          <a:bodyPr wrap="square">
            <a:spAutoFit/>
          </a:bodyPr>
          <a:lstStyle/>
          <a:p>
            <a:pPr marL="800100" lvl="1" indent="-342900" algn="just">
              <a:lnSpc>
                <a:spcPct val="150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先来先服务调度算法（最简单）</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FCFS</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ü"/>
            </a:pPr>
            <a:r>
              <a:rPr lang="zh-CN" altLang="en-US" sz="2800" dirty="0">
                <a:latin typeface="Times New Roman" panose="02020603050405020304" pitchFamily="18" charset="0"/>
                <a:ea typeface="微软雅黑" panose="020B0503020204020204" charset="-122"/>
                <a:cs typeface="Times New Roman" panose="02020603050405020304" pitchFamily="18" charset="0"/>
              </a:rPr>
              <a:t>利于 </a:t>
            </a:r>
            <a:r>
              <a:rPr lang="en-US" altLang="zh-CN" sz="2800" dirty="0">
                <a:latin typeface="Times New Roman" panose="02020603050405020304" pitchFamily="18" charset="0"/>
                <a:ea typeface="微软雅黑" panose="020B0503020204020204" charset="-122"/>
                <a:cs typeface="Times New Roman" panose="02020603050405020304" pitchFamily="18" charset="0"/>
              </a:rPr>
              <a:t>CPU </a:t>
            </a:r>
            <a:r>
              <a:rPr lang="zh-CN" altLang="en-US" sz="2800" dirty="0">
                <a:latin typeface="Times New Roman" panose="02020603050405020304" pitchFamily="18" charset="0"/>
                <a:ea typeface="微软雅黑" panose="020B0503020204020204" charset="-122"/>
                <a:cs typeface="Times New Roman" panose="02020603050405020304" pitchFamily="18" charset="0"/>
              </a:rPr>
              <a:t>繁忙型的作业，适合长作业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短作业优先调度算法（较常用）</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SJF/SPF</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ü"/>
            </a:pPr>
            <a:r>
              <a:rPr lang="zh-CN" altLang="en-US" sz="2800" dirty="0">
                <a:latin typeface="Times New Roman" panose="02020603050405020304" pitchFamily="18" charset="0"/>
                <a:ea typeface="微软雅黑" panose="020B0503020204020204" charset="-122"/>
                <a:cs typeface="Times New Roman" panose="02020603050405020304" pitchFamily="18" charset="0"/>
              </a:rPr>
              <a:t>适合短作业</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基于作业优先级调度算法（较常用）</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PSA</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ü"/>
            </a:pPr>
            <a:r>
              <a:rPr lang="zh-CN" altLang="en-US" sz="2800" dirty="0">
                <a:latin typeface="Times New Roman" panose="02020603050405020304" pitchFamily="18" charset="0"/>
                <a:ea typeface="微软雅黑" panose="020B0503020204020204" charset="-122"/>
                <a:cs typeface="Times New Roman" panose="02020603050405020304" pitchFamily="18" charset="0"/>
              </a:rPr>
              <a:t>基于作业的紧迫程度，由外部赋予作业响应的优先级</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响应比高者优先调度算法（比较好）</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HRRN/HRRF</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ü"/>
            </a:pPr>
            <a:r>
              <a:rPr lang="zh-CN" altLang="en-US" sz="2800" dirty="0">
                <a:latin typeface="Times New Roman" panose="02020603050405020304" pitchFamily="18" charset="0"/>
                <a:ea typeface="微软雅黑" panose="020B0503020204020204" charset="-122"/>
                <a:cs typeface="Times New Roman" panose="02020603050405020304" pitchFamily="18" charset="0"/>
              </a:rPr>
              <a:t>既照顾了短作业，又考虑了作业到达的先后次序</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lvl="1" algn="just">
              <a:lnSpc>
                <a:spcPct val="150000"/>
              </a:lnSpc>
            </a:pP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2"/>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solidFill>
                  <a:schemeClr val="bg1"/>
                </a:solidFill>
                <a:latin typeface="微软雅黑" panose="020B0503020204020204" charset="-122"/>
                <a:ea typeface="微软雅黑" panose="020B0503020204020204" charset="-122"/>
              </a:rPr>
              <a:t>回顾</a:t>
            </a:r>
            <a:r>
              <a:rPr lang="en-US" altLang="zh-CN" sz="4400" b="1" dirty="0">
                <a:solidFill>
                  <a:schemeClr val="bg1"/>
                </a:solidFill>
                <a:latin typeface="微软雅黑" panose="020B0503020204020204" charset="-122"/>
                <a:ea typeface="微软雅黑" panose="020B0503020204020204" charset="-122"/>
              </a:rPr>
              <a:t>——</a:t>
            </a:r>
            <a:r>
              <a:rPr lang="zh-CN" altLang="en-US" sz="4400" b="1" dirty="0">
                <a:solidFill>
                  <a:schemeClr val="bg1"/>
                </a:solidFill>
                <a:latin typeface="微软雅黑" panose="020B0503020204020204" charset="-122"/>
                <a:ea typeface="微软雅黑" panose="020B0503020204020204" charset="-122"/>
              </a:rPr>
              <a:t>作业调度算法</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9535" y="1111885"/>
            <a:ext cx="11884660" cy="5414645"/>
          </a:xfrm>
          <a:prstGeom prst="rect">
            <a:avLst/>
          </a:prstGeom>
        </p:spPr>
        <p:txBody>
          <a:bodyPr wrap="square">
            <a:noAutofit/>
          </a:bodyPr>
          <a:lstStyle/>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进程调度 </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低级调度 </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短程调度（操作最频繁的调度）</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进程调度的机制</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排队器</a:t>
            </a:r>
            <a:r>
              <a:rPr lang="zh-CN" altLang="en-US" sz="2400" dirty="0">
                <a:latin typeface="Times New Roman" panose="02020603050405020304" pitchFamily="18" charset="0"/>
                <a:ea typeface="微软雅黑" panose="020B0503020204020204" charset="-122"/>
                <a:cs typeface="Times New Roman" panose="02020603050405020304" pitchFamily="18" charset="0"/>
              </a:rPr>
              <a:t>：事先将系统中所有的就绪进程按照一定的方式排成一个或多个队列，以便调度程序能最快地找到它 </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分派器</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分派程序</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charset="-122"/>
                <a:cs typeface="Times New Roman" panose="02020603050405020304" pitchFamily="18" charset="0"/>
              </a:rPr>
              <a:t>：把由进程调度程序所选定的进程，从就绪队列中取出进行上下文切换，将处理机分配给它</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上下文切换器：</a:t>
            </a:r>
            <a:r>
              <a:rPr lang="zh-CN" altLang="en-US" sz="2400" dirty="0">
                <a:latin typeface="Times New Roman" panose="02020603050405020304" pitchFamily="18" charset="0"/>
                <a:ea typeface="微软雅黑" panose="020B0503020204020204" charset="-122"/>
                <a:cs typeface="Times New Roman" panose="02020603050405020304" pitchFamily="18" charset="0"/>
              </a:rPr>
              <a:t>两对上下文切换操作，</a:t>
            </a:r>
            <a:r>
              <a:rPr lang="en-US" altLang="zh-CN" sz="2400" dirty="0">
                <a:latin typeface="Times New Roman" panose="02020603050405020304" pitchFamily="18" charset="0"/>
                <a:ea typeface="微软雅黑" panose="020B050302020402020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charset="-122"/>
                <a:cs typeface="Times New Roman" panose="02020603050405020304" pitchFamily="18" charset="0"/>
              </a:rPr>
              <a:t>）保存当前进程的上下文，而装入分派程序的上下文，以便分派程序运行；</a:t>
            </a:r>
            <a:r>
              <a:rPr lang="en-US" altLang="zh-CN" sz="2400" dirty="0">
                <a:latin typeface="Times New Roman" panose="02020603050405020304" pitchFamily="18" charset="0"/>
                <a:ea typeface="微软雅黑" panose="020B050302020402020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charset="-122"/>
                <a:cs typeface="Times New Roman" panose="02020603050405020304" pitchFamily="18" charset="0"/>
              </a:rPr>
              <a:t>）将移出分派程序，而把新选进程的 </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 </a:t>
            </a:r>
            <a:r>
              <a:rPr lang="zh-CN" altLang="en-US" sz="2400" dirty="0">
                <a:latin typeface="Times New Roman" panose="02020603050405020304" pitchFamily="18" charset="0"/>
                <a:ea typeface="微软雅黑" panose="020B0503020204020204" charset="-122"/>
                <a:cs typeface="Times New Roman" panose="02020603050405020304" pitchFamily="18" charset="0"/>
              </a:rPr>
              <a:t>现场信息装入到处理机的各个相应寄存器中。</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12" y="-212"/>
            <a:ext cx="11672993" cy="144187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800" b="1" dirty="0">
                <a:latin typeface="微软雅黑" panose="020B0503020204020204" charset="-122"/>
                <a:ea typeface="微软雅黑" panose="020B0503020204020204" charset="-122"/>
              </a:rPr>
              <a:t>3.3.1 </a:t>
            </a:r>
            <a:r>
              <a:rPr lang="zh-CN" altLang="en-US" sz="4800" b="1" dirty="0">
                <a:latin typeface="微软雅黑" panose="020B0503020204020204" charset="-122"/>
                <a:ea typeface="微软雅黑" panose="020B0503020204020204" charset="-122"/>
              </a:rPr>
              <a:t>进程调度的任务、机制和方式</a:t>
            </a:r>
            <a:endParaRPr lang="zh-CN" altLang="en-US" sz="4800" b="1" dirty="0">
              <a:latin typeface="微软雅黑" panose="020B0503020204020204" charset="-122"/>
              <a:ea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9535" y="1111885"/>
            <a:ext cx="11884660" cy="5414645"/>
          </a:xfrm>
          <a:prstGeom prst="rect">
            <a:avLst/>
          </a:prstGeom>
        </p:spPr>
        <p:txBody>
          <a:bodyPr wrap="square">
            <a:noAutofit/>
          </a:bodyPr>
          <a:lstStyle/>
          <a:p>
            <a:pPr marL="285750" indent="-285750" algn="just">
              <a:lnSpc>
                <a:spcPct val="150000"/>
              </a:lnSpc>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进程调度 </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低级调度 </a:t>
            </a:r>
            <a:r>
              <a:rPr lang="en-US" altLang="zh-CN"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a:t>
            </a: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短程调度（操作最频繁的调度）</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12" y="-212"/>
            <a:ext cx="11672993" cy="144187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800" b="1" dirty="0">
                <a:latin typeface="微软雅黑" panose="020B0503020204020204" charset="-122"/>
                <a:ea typeface="微软雅黑" panose="020B0503020204020204" charset="-122"/>
              </a:rPr>
              <a:t>3.3.1 </a:t>
            </a:r>
            <a:r>
              <a:rPr lang="zh-CN" altLang="en-US" sz="4800" b="1" dirty="0">
                <a:latin typeface="微软雅黑" panose="020B0503020204020204" charset="-122"/>
                <a:ea typeface="微软雅黑" panose="020B0503020204020204" charset="-122"/>
              </a:rPr>
              <a:t>进程调度的任务、机制和方式</a:t>
            </a:r>
            <a:endParaRPr lang="zh-CN" altLang="en-US" sz="4800"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40715" y="2085340"/>
            <a:ext cx="9443720" cy="44411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solidFill>
                  <a:schemeClr val="bg1"/>
                </a:solidFill>
                <a:latin typeface="微软雅黑" panose="020B0503020204020204" charset="-122"/>
                <a:ea typeface="微软雅黑" panose="020B0503020204020204" charset="-122"/>
              </a:rPr>
              <a:t>回顾</a:t>
            </a:r>
            <a:r>
              <a:rPr lang="en-US" altLang="zh-CN" sz="4400" b="1" dirty="0">
                <a:solidFill>
                  <a:schemeClr val="bg1"/>
                </a:solidFill>
                <a:latin typeface="微软雅黑" panose="020B0503020204020204" charset="-122"/>
                <a:ea typeface="微软雅黑" panose="020B0503020204020204" charset="-122"/>
              </a:rPr>
              <a:t>——</a:t>
            </a:r>
            <a:r>
              <a:rPr lang="zh-CN" altLang="en-US" sz="4400" b="1" dirty="0">
                <a:solidFill>
                  <a:schemeClr val="bg1"/>
                </a:solidFill>
                <a:latin typeface="微软雅黑" panose="020B0503020204020204" charset="-122"/>
                <a:ea typeface="微软雅黑" panose="020B0503020204020204" charset="-122"/>
              </a:rPr>
              <a:t>进程调度的任务、机制和方式</a:t>
            </a:r>
            <a:endParaRPr lang="zh-CN" altLang="en-US" sz="44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66101" y="874588"/>
            <a:ext cx="12041436" cy="6463308"/>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进程调度方式</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非抢占方式 </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err="1">
                <a:solidFill>
                  <a:srgbClr val="C00000"/>
                </a:solidFill>
                <a:latin typeface="Times New Roman" panose="02020603050405020304" pitchFamily="18" charset="0"/>
                <a:ea typeface="微软雅黑" panose="020B0503020204020204" charset="-122"/>
                <a:cs typeface="Times New Roman" panose="02020603050405020304" pitchFamily="18" charset="0"/>
              </a:rPr>
              <a:t>Nonpreemptive</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Mode) </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一旦把处理机分配给某进程后，让它一直运行下去，直至该进程完成，或发生某事件而被阻塞时，才再把处理机分配给其他进程</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优点</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：实现简单，系统开销小，适用于大多数的批处理系统环境</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缺点</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：难以满足紧急任务的要求</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立即执行</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抢占方式 </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(Preemptive Mode) </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允许调度程序根据某种原则去暂停某个正在执行的进程，将已分配给该进程的处理机重新分配给另一进程</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优点：</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防止长进程长时间占用处理机，为大多数进程提供更公平的服务，能满足对响应时间有着较严格要求的实时任务的需求</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缺点：</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比非抢占方式调度所需付出的开销较大</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lvl="2" algn="just">
              <a:lnSpc>
                <a:spcPct val="150000"/>
              </a:lnSpc>
            </a:pP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497" y="1105939"/>
            <a:ext cx="11589744" cy="5267404"/>
          </a:xfrm>
          <a:prstGeom prst="rect">
            <a:avLst/>
          </a:prstGeom>
        </p:spPr>
        <p:txBody>
          <a:bodyPr wrap="square">
            <a:spAutoFit/>
          </a:bodyPr>
          <a:lstStyle/>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先来先服务调度算法（最简单）</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FCFS</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短进程优先调度算法（较常用）</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SPF</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轮转调度算法 </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Time Round-Robin, TRR/RR</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优先级调度算法 </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Priority Scheduling Algorithm, PSA</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多队列调度算法 </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Multi-level Queue</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多级反馈队列调度算法 </a:t>
            </a: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Multi-level Feed Queue</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75000"/>
              </a:lnSpc>
              <a:buFont typeface="Wingdings" panose="05000000000000000000" pitchFamily="2" charset="2"/>
              <a:buChar char="Ø"/>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基于公平原则的调度算法</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2" name="矩形 1"/>
          <p:cNvSpPr/>
          <p:nvPr>
            <p:custDataLst>
              <p:tags r:id="rId1"/>
            </p:custDataLst>
          </p:nvPr>
        </p:nvSpPr>
        <p:spPr>
          <a:xfrm>
            <a:off x="0" y="0"/>
            <a:ext cx="12192000" cy="1026160"/>
          </a:xfrm>
          <a:prstGeom prst="rect">
            <a:avLst/>
          </a:prstGeom>
          <a:solidFill>
            <a:srgbClr val="820000"/>
          </a:solidFill>
          <a:ln>
            <a:solidFill>
              <a:srgbClr val="8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400" b="1" dirty="0">
                <a:solidFill>
                  <a:schemeClr val="bg1"/>
                </a:solidFill>
                <a:latin typeface="微软雅黑" panose="020B0503020204020204" charset="-122"/>
                <a:ea typeface="微软雅黑" panose="020B0503020204020204" charset="-122"/>
              </a:rPr>
              <a:t>回顾</a:t>
            </a:r>
            <a:r>
              <a:rPr lang="en-US" altLang="zh-CN" sz="4400" b="1" dirty="0">
                <a:solidFill>
                  <a:schemeClr val="bg1"/>
                </a:solidFill>
                <a:latin typeface="微软雅黑" panose="020B0503020204020204" charset="-122"/>
                <a:ea typeface="微软雅黑" panose="020B0503020204020204" charset="-122"/>
              </a:rPr>
              <a:t>——</a:t>
            </a:r>
            <a:r>
              <a:rPr lang="zh-CN" altLang="en-US" sz="4400" b="1" dirty="0">
                <a:solidFill>
                  <a:schemeClr val="bg1"/>
                </a:solidFill>
                <a:latin typeface="微软雅黑" panose="020B0503020204020204" charset="-122"/>
                <a:ea typeface="微软雅黑" panose="020B0503020204020204" charset="-122"/>
              </a:rPr>
              <a:t>进程调度算法</a:t>
            </a:r>
            <a:endParaRPr lang="zh-CN" altLang="en-US" sz="4400" b="1"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ypes of Operating System - Top 10 Popular Operating Systems"/>
          <p:cNvPicPr>
            <a:picLocks noChangeAspect="1" noChangeArrowheads="1"/>
          </p:cNvPicPr>
          <p:nvPr/>
        </p:nvPicPr>
        <p:blipFill rotWithShape="1">
          <a:blip r:embed="rId1">
            <a:extLst>
              <a:ext uri="{28A0092B-C50C-407E-A947-70E740481C1C}">
                <a14:useLocalDpi xmlns:a14="http://schemas.microsoft.com/office/drawing/2010/main" val="0"/>
              </a:ext>
            </a:extLst>
          </a:blip>
          <a:srcRect l="4804" r="4979"/>
          <a:stretch>
            <a:fillRect/>
          </a:stretch>
        </p:blipFill>
        <p:spPr bwMode="auto">
          <a:xfrm>
            <a:off x="0" y="-1"/>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752485" y="2783930"/>
            <a:ext cx="4865914" cy="2271291"/>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3752485" y="2724553"/>
            <a:ext cx="4865914" cy="2003625"/>
          </a:xfrm>
          <a:prstGeom prst="rect">
            <a:avLst/>
          </a:prstGeom>
          <a:noFill/>
        </p:spPr>
        <p:txBody>
          <a:bodyPr wrap="square">
            <a:spAutoFit/>
          </a:bodyPr>
          <a:lstStyle/>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第一章</a:t>
            </a:r>
            <a:endParaRPr lang="en-US" altLang="zh-CN"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 操作系统引论</a:t>
            </a:r>
            <a:endPar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1005205"/>
            <a:ext cx="6596380" cy="166052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基本思想</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将就绪队列拆分为若干个，将不同类型或性质的进程固定分配在不同就绪队列，采用不同调度算法</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12" y="-212"/>
            <a:ext cx="11672993" cy="144187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800" b="1" dirty="0">
                <a:latin typeface="微软雅黑" panose="020B0503020204020204" charset="-122"/>
                <a:ea typeface="微软雅黑" panose="020B0503020204020204" charset="-122"/>
              </a:rPr>
              <a:t>3.3.4 </a:t>
            </a:r>
            <a:r>
              <a:rPr lang="zh-CN" altLang="en-US" sz="4800" b="1" dirty="0">
                <a:latin typeface="微软雅黑" panose="020B0503020204020204" charset="-122"/>
                <a:ea typeface="微软雅黑" panose="020B0503020204020204" charset="-122"/>
              </a:rPr>
              <a:t>多队列</a:t>
            </a:r>
            <a:r>
              <a:rPr lang="zh-CN" altLang="en-US" sz="4800" b="1">
                <a:latin typeface="微软雅黑" panose="020B0503020204020204" charset="-122"/>
                <a:ea typeface="微软雅黑" panose="020B0503020204020204" charset="-122"/>
              </a:rPr>
              <a:t>调度算法</a:t>
            </a:r>
            <a:endParaRPr lang="zh-CN" altLang="en-US" sz="4800" b="1" dirty="0">
              <a:latin typeface="微软雅黑" panose="020B0503020204020204" charset="-122"/>
              <a:ea typeface="微软雅黑" panose="020B0503020204020204" charset="-122"/>
              <a:cs typeface="Times New Roman" panose="02020603050405020304" pitchFamily="18" charset="0"/>
            </a:endParaRPr>
          </a:p>
        </p:txBody>
      </p:sp>
      <p:sp>
        <p:nvSpPr>
          <p:cNvPr id="4" name="矩形 3"/>
          <p:cNvSpPr/>
          <p:nvPr/>
        </p:nvSpPr>
        <p:spPr>
          <a:xfrm>
            <a:off x="59690" y="2439670"/>
            <a:ext cx="11685270" cy="5441315"/>
          </a:xfrm>
          <a:prstGeom prst="rect">
            <a:avLst/>
          </a:prstGeom>
        </p:spPr>
        <p:txBody>
          <a:bodyPr wrap="square">
            <a:noAutofit/>
          </a:bodyPr>
          <a:p>
            <a:pPr marL="285750" indent="-285750" algn="just">
              <a:lnSpc>
                <a:spcPct val="15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调度机制</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不必事先知道各种进程所需的执行时间，可以满足各种类型进程的需要，目前被公认的一种较好的进程调度算法。</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设置</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多个就绪队列</a:t>
            </a:r>
            <a:r>
              <a:rPr lang="zh-CN" altLang="en-US" b="1" dirty="0">
                <a:latin typeface="Times New Roman" panose="02020603050405020304" pitchFamily="18" charset="0"/>
                <a:ea typeface="微软雅黑" panose="020B0503020204020204" charset="-122"/>
                <a:cs typeface="Times New Roman" panose="02020603050405020304" pitchFamily="18" charset="0"/>
              </a:rPr>
              <a:t>，并为各个队列赋予不同的优先级，第一个队列的优先级最高，</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优先权愈高的队列中，时间片愈小</a:t>
            </a:r>
            <a:endPar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charset="0"/>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每个队列都</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采用</a:t>
            </a:r>
            <a:r>
              <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FCFS</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算法</a:t>
            </a:r>
            <a:endPar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rPr>
              <a:t>当新进程进入内存后，首先将它放入第一队列的末尾，按</a:t>
            </a:r>
            <a:r>
              <a:rPr lang="en-US" altLang="zh-CN" b="1" dirty="0">
                <a:latin typeface="Times New Roman" panose="02020603050405020304" pitchFamily="18" charset="0"/>
                <a:ea typeface="微软雅黑" panose="020B0503020204020204" charset="-122"/>
                <a:cs typeface="Times New Roman" panose="02020603050405020304" pitchFamily="18" charset="0"/>
              </a:rPr>
              <a:t>FCFS</a:t>
            </a:r>
            <a:r>
              <a:rPr lang="zh-CN" altLang="en-US" b="1" dirty="0">
                <a:latin typeface="Times New Roman" panose="02020603050405020304" pitchFamily="18" charset="0"/>
                <a:ea typeface="微软雅黑" panose="020B0503020204020204" charset="-122"/>
                <a:cs typeface="Times New Roman" panose="02020603050405020304" pitchFamily="18" charset="0"/>
              </a:rPr>
              <a:t>原则等待调度。</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rPr>
              <a:t>当轮到该进程执行时，如它能在该时间片内完成，便可撤离系统。否则，即它在一个时间片结束时尚未完成，调度程序将其转入第二队列的末尾等待调度，依此类推。</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rPr>
              <a:t>当进程最后被降到第</a:t>
            </a:r>
            <a:r>
              <a:rPr lang="en-US" altLang="zh-CN" b="1" dirty="0">
                <a:latin typeface="Times New Roman" panose="02020603050405020304" pitchFamily="18" charset="0"/>
                <a:ea typeface="微软雅黑" panose="020B0503020204020204" charset="-122"/>
                <a:cs typeface="Times New Roman" panose="02020603050405020304" pitchFamily="18" charset="0"/>
              </a:rPr>
              <a:t>n</a:t>
            </a:r>
            <a:r>
              <a:rPr lang="zh-CN" altLang="en-US" b="1" dirty="0">
                <a:latin typeface="Times New Roman" panose="02020603050405020304" pitchFamily="18" charset="0"/>
                <a:ea typeface="微软雅黑" panose="020B0503020204020204" charset="-122"/>
                <a:cs typeface="Times New Roman" panose="02020603050405020304" pitchFamily="18" charset="0"/>
              </a:rPr>
              <a:t>队列后，在第</a:t>
            </a:r>
            <a:r>
              <a:rPr lang="en-US" altLang="zh-CN" b="1" dirty="0">
                <a:latin typeface="Times New Roman" panose="02020603050405020304" pitchFamily="18" charset="0"/>
                <a:ea typeface="微软雅黑" panose="020B0503020204020204" charset="-122"/>
                <a:cs typeface="Times New Roman" panose="02020603050405020304" pitchFamily="18" charset="0"/>
              </a:rPr>
              <a:t>n</a:t>
            </a:r>
            <a:r>
              <a:rPr lang="zh-CN" altLang="en-US" b="1" dirty="0">
                <a:latin typeface="Times New Roman" panose="02020603050405020304" pitchFamily="18" charset="0"/>
                <a:ea typeface="微软雅黑" panose="020B0503020204020204" charset="-122"/>
                <a:cs typeface="Times New Roman" panose="02020603050405020304" pitchFamily="18" charset="0"/>
              </a:rPr>
              <a:t>队列中便采取按</a:t>
            </a:r>
            <a:r>
              <a:rPr lang="en-US" altLang="zh-CN" b="1" dirty="0">
                <a:latin typeface="Times New Roman" panose="02020603050405020304" pitchFamily="18" charset="0"/>
                <a:ea typeface="微软雅黑" panose="020B0503020204020204" charset="-122"/>
                <a:cs typeface="Times New Roman" panose="02020603050405020304" pitchFamily="18" charset="0"/>
              </a:rPr>
              <a:t>RR</a:t>
            </a:r>
            <a:r>
              <a:rPr lang="zh-CN" altLang="en-US" b="1" dirty="0">
                <a:latin typeface="Times New Roman" panose="02020603050405020304" pitchFamily="18" charset="0"/>
                <a:ea typeface="微软雅黑" panose="020B0503020204020204" charset="-122"/>
                <a:cs typeface="Times New Roman" panose="02020603050405020304" pitchFamily="18" charset="0"/>
              </a:rPr>
              <a:t>方式运行。</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027545" y="283210"/>
            <a:ext cx="4800600" cy="27330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672580" y="2023745"/>
            <a:ext cx="5035550" cy="3637915"/>
          </a:xfrm>
          <a:prstGeom prst="rect">
            <a:avLst/>
          </a:prstGeom>
        </p:spPr>
      </p:pic>
      <p:sp>
        <p:nvSpPr>
          <p:cNvPr id="18" name="矩形 17"/>
          <p:cNvSpPr/>
          <p:nvPr/>
        </p:nvSpPr>
        <p:spPr>
          <a:xfrm>
            <a:off x="89535" y="981075"/>
            <a:ext cx="7043420" cy="5876925"/>
          </a:xfrm>
          <a:prstGeom prst="rect">
            <a:avLst/>
          </a:prstGeom>
        </p:spPr>
        <p:txBody>
          <a:bodyPr wrap="square">
            <a:noAutofit/>
          </a:bodyPr>
          <a:lstStyle/>
          <a:p>
            <a:pPr marL="285750" indent="-285750" algn="just">
              <a:lnSpc>
                <a:spcPct val="125000"/>
              </a:lnSpc>
              <a:spcBef>
                <a:spcPts val="0"/>
              </a:spcBef>
              <a:spcAft>
                <a:spcPts val="0"/>
              </a:spcAft>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调度机制</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25000"/>
              </a:lnSpc>
              <a:spcBef>
                <a:spcPts val="0"/>
              </a:spcBef>
              <a:spcAft>
                <a:spcPts val="0"/>
              </a:spcAft>
              <a:buFont typeface="Wingdings" panose="05000000000000000000" charset="0"/>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按队列优先级调度</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25000"/>
              </a:lnSpc>
              <a:spcBef>
                <a:spcPts val="0"/>
              </a:spcBef>
              <a:spcAft>
                <a:spcPts val="0"/>
              </a:spcAft>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首先调度最高优先级队列中的诸进程运行，仅当第一队列空闲时才调度第二队列中的进程运行</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 </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25000"/>
              </a:lnSpc>
              <a:spcBef>
                <a:spcPts val="0"/>
              </a:spcBef>
              <a:spcAft>
                <a:spcPts val="0"/>
              </a:spcAft>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优先级具有抢占式特点。</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25000"/>
              </a:lnSpc>
              <a:spcBef>
                <a:spcPts val="0"/>
              </a:spcBef>
              <a:spcAft>
                <a:spcPts val="0"/>
              </a:spcAft>
              <a:buFont typeface="Arial" panose="020B0604020202020204" pitchFamily="34" charset="0"/>
              <a:buChar char="•"/>
            </a:pP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25000"/>
              </a:lnSpc>
              <a:spcBef>
                <a:spcPts val="0"/>
              </a:spcBef>
              <a:spcAft>
                <a:spcPts val="0"/>
              </a:spcAft>
              <a:buFont typeface="Wingdings" panose="05000000000000000000" pitchFamily="2" charset="2"/>
              <a:buChar char="u"/>
            </a:pPr>
            <a:r>
              <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性能分析</a:t>
            </a:r>
            <a:endParaRPr lang="zh-CN" altLang="en-US" sz="32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25000"/>
              </a:lnSpc>
              <a:spcBef>
                <a:spcPts val="0"/>
              </a:spcBef>
              <a:spcAft>
                <a:spcPts val="0"/>
              </a:spcAft>
              <a:buFont typeface="Wingdings" panose="05000000000000000000" charset="0"/>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如果规定第一个队列时间片略大于多数人机交互所需之处理时间时，便能较好地满足各种类型用户的需要。</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25000"/>
              </a:lnSpc>
              <a:spcBef>
                <a:spcPts val="0"/>
              </a:spcBef>
              <a:spcAft>
                <a:spcPts val="0"/>
              </a:spcAft>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终端型用户：</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可获得较好的交互性</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25000"/>
              </a:lnSpc>
              <a:spcBef>
                <a:spcPts val="0"/>
              </a:spcBef>
              <a:spcAft>
                <a:spcPts val="0"/>
              </a:spcAft>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短批处理作业用户：</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通常在前几个队列中执行完毕</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25000"/>
              </a:lnSpc>
              <a:spcBef>
                <a:spcPts val="0"/>
              </a:spcBef>
              <a:spcAft>
                <a:spcPts val="0"/>
              </a:spcAft>
              <a:buFont typeface="Arial" panose="020B0604020202020204" pitchFamily="34" charset="0"/>
              <a:buChar char="•"/>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长批处理作业用户：</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依次在前面多个队列总运行，然后按照轮转方式运行，不必担心长期得不到处理。</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42332" y="-1325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89747" y="-212"/>
            <a:ext cx="11672993" cy="144187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800" b="1" dirty="0">
                <a:latin typeface="微软雅黑" panose="020B0503020204020204" charset="-122"/>
                <a:ea typeface="微软雅黑" panose="020B0503020204020204" charset="-122"/>
              </a:rPr>
              <a:t>3.3.5 </a:t>
            </a:r>
            <a:r>
              <a:rPr lang="zh-CN" altLang="en-US" sz="4800" b="1" dirty="0">
                <a:latin typeface="微软雅黑" panose="020B0503020204020204" charset="-122"/>
                <a:ea typeface="微软雅黑" panose="020B0503020204020204" charset="-122"/>
              </a:rPr>
              <a:t>多级反馈队列调度算法</a:t>
            </a:r>
            <a:endParaRPr lang="zh-CN" altLang="en-US" sz="4800" b="1"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00" name="文本框 99"/>
          <p:cNvSpPr txBox="1"/>
          <p:nvPr/>
        </p:nvSpPr>
        <p:spPr>
          <a:xfrm>
            <a:off x="281940" y="55880"/>
            <a:ext cx="11628120" cy="2515235"/>
          </a:xfrm>
          <a:prstGeom prst="rect">
            <a:avLst/>
          </a:prstGeom>
          <a:noFill/>
          <a:ln w="9525">
            <a:noFill/>
          </a:ln>
        </p:spPr>
        <p:txBody>
          <a:bodyPr wrap="square">
            <a:spAutoFit/>
          </a:bodyPr>
          <a:p>
            <a:pPr indent="0" fontAlgn="auto">
              <a:lnSpc>
                <a:spcPct val="125000"/>
              </a:lnSpc>
            </a:pPr>
            <a:r>
              <a:rPr lang="zh-CN" b="0">
                <a:latin typeface="Times New Roman" panose="02020603050405020304" pitchFamily="18" charset="0"/>
                <a:ea typeface="微软雅黑" panose="020B0503020204020204" charset="-122"/>
                <a:cs typeface="Times New Roman" panose="02020603050405020304" pitchFamily="18" charset="0"/>
              </a:rPr>
              <a:t>一个具有</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两道作业</a:t>
            </a:r>
            <a:r>
              <a:rPr lang="zh-CN" b="0">
                <a:latin typeface="Times New Roman" panose="02020603050405020304" pitchFamily="18" charset="0"/>
                <a:ea typeface="微软雅黑" panose="020B0503020204020204" charset="-122"/>
                <a:cs typeface="Times New Roman" panose="02020603050405020304" pitchFamily="18" charset="0"/>
              </a:rPr>
              <a:t>的批处理系统，</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作业调度</a:t>
            </a:r>
            <a:r>
              <a:rPr lang="zh-CN" b="0">
                <a:latin typeface="Times New Roman" panose="02020603050405020304" pitchFamily="18" charset="0"/>
                <a:ea typeface="微软雅黑" panose="020B0503020204020204" charset="-122"/>
                <a:cs typeface="Times New Roman" panose="02020603050405020304" pitchFamily="18" charset="0"/>
              </a:rPr>
              <a:t>采用</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最高响应比优先</a:t>
            </a:r>
            <a:r>
              <a:rPr lang="zh-CN" b="0">
                <a:latin typeface="Times New Roman" panose="02020603050405020304" pitchFamily="18" charset="0"/>
                <a:ea typeface="微软雅黑" panose="020B0503020204020204" charset="-122"/>
                <a:cs typeface="Times New Roman" panose="02020603050405020304" pitchFamily="18" charset="0"/>
              </a:rPr>
              <a:t>的调度算法，</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进程调度</a:t>
            </a:r>
            <a:r>
              <a:rPr lang="zh-CN" b="0">
                <a:latin typeface="Times New Roman" panose="02020603050405020304" pitchFamily="18" charset="0"/>
                <a:ea typeface="微软雅黑" panose="020B0503020204020204" charset="-122"/>
                <a:cs typeface="Times New Roman" panose="02020603050405020304" pitchFamily="18" charset="0"/>
              </a:rPr>
              <a:t>采用以</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短进程优先</a:t>
            </a:r>
            <a:r>
              <a:rPr lang="zh-CN" b="0">
                <a:latin typeface="Times New Roman" panose="02020603050405020304" pitchFamily="18" charset="0"/>
                <a:ea typeface="微软雅黑" panose="020B0503020204020204" charset="-122"/>
                <a:cs typeface="Times New Roman" panose="02020603050405020304" pitchFamily="18" charset="0"/>
              </a:rPr>
              <a:t>的</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剥夺式调度</a:t>
            </a:r>
            <a:r>
              <a:rPr lang="zh-CN" b="0">
                <a:latin typeface="Times New Roman" panose="02020603050405020304" pitchFamily="18" charset="0"/>
                <a:ea typeface="微软雅黑" panose="020B0503020204020204" charset="-122"/>
                <a:cs typeface="Times New Roman" panose="02020603050405020304" pitchFamily="18" charset="0"/>
              </a:rPr>
              <a:t>算法，作业的序列如下，试算出作业的</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平均周转时间</a:t>
            </a:r>
            <a:r>
              <a:rPr lang="zh-CN" b="0">
                <a:latin typeface="Times New Roman" panose="02020603050405020304" pitchFamily="18" charset="0"/>
                <a:ea typeface="微软雅黑" panose="020B0503020204020204" charset="-122"/>
                <a:cs typeface="Times New Roman" panose="02020603050405020304" pitchFamily="18" charset="0"/>
              </a:rPr>
              <a:t>。（要求给出必要的步骤）。</a:t>
            </a:r>
            <a:endParaRPr lang="zh-CN" b="0">
              <a:latin typeface="Times New Roman" panose="02020603050405020304" pitchFamily="18" charset="0"/>
              <a:ea typeface="微软雅黑" panose="020B0503020204020204" charset="-122"/>
              <a:cs typeface="Times New Roman" panose="02020603050405020304" pitchFamily="18" charset="0"/>
            </a:endParaRPr>
          </a:p>
          <a:p>
            <a:pPr indent="0" fontAlgn="auto">
              <a:lnSpc>
                <a:spcPct val="125000"/>
              </a:lnSpc>
            </a:pPr>
            <a:r>
              <a:rPr lang="en-US" altLang="zh-CN" b="0">
                <a:latin typeface="Times New Roman" panose="02020603050405020304" pitchFamily="18" charset="0"/>
                <a:ea typeface="微软雅黑" panose="020B0503020204020204" charset="-122"/>
                <a:cs typeface="Times New Roman" panose="02020603050405020304" pitchFamily="18" charset="0"/>
              </a:rPr>
              <a:t>	</a:t>
            </a:r>
            <a:r>
              <a:rPr lang="zh-CN" b="0">
                <a:latin typeface="Times New Roman" panose="02020603050405020304" pitchFamily="18" charset="0"/>
                <a:ea typeface="微软雅黑" panose="020B0503020204020204" charset="-122"/>
                <a:cs typeface="Times New Roman" panose="02020603050405020304" pitchFamily="18" charset="0"/>
              </a:rPr>
              <a:t>作业名</a:t>
            </a:r>
            <a:r>
              <a:rPr lang="en-US" b="0">
                <a:latin typeface="Times New Roman" panose="02020603050405020304" pitchFamily="18" charset="0"/>
                <a:ea typeface="微软雅黑" panose="020B0503020204020204" charset="-122"/>
                <a:cs typeface="Times New Roman" panose="02020603050405020304" pitchFamily="18" charset="0"/>
              </a:rPr>
              <a:t>			</a:t>
            </a:r>
            <a:r>
              <a:rPr lang="zh-CN" b="0">
                <a:latin typeface="Times New Roman" panose="02020603050405020304" pitchFamily="18" charset="0"/>
                <a:ea typeface="微软雅黑" panose="020B0503020204020204" charset="-122"/>
                <a:cs typeface="Times New Roman" panose="02020603050405020304" pitchFamily="18" charset="0"/>
              </a:rPr>
              <a:t>到达时间</a:t>
            </a:r>
            <a:r>
              <a:rPr lang="en-US" b="0">
                <a:latin typeface="Times New Roman" panose="02020603050405020304" pitchFamily="18" charset="0"/>
                <a:ea typeface="微软雅黑" panose="020B0503020204020204" charset="-122"/>
                <a:cs typeface="Times New Roman" panose="02020603050405020304" pitchFamily="18" charset="0"/>
              </a:rPr>
              <a:t>		</a:t>
            </a:r>
            <a:r>
              <a:rPr lang="zh-CN" b="0">
                <a:latin typeface="Times New Roman" panose="02020603050405020304" pitchFamily="18" charset="0"/>
                <a:ea typeface="微软雅黑" panose="020B0503020204020204" charset="-122"/>
                <a:cs typeface="Times New Roman" panose="02020603050405020304" pitchFamily="18" charset="0"/>
              </a:rPr>
              <a:t>估计运行时间</a:t>
            </a:r>
            <a:r>
              <a:rPr lang="en-US" b="0">
                <a:latin typeface="Times New Roman" panose="02020603050405020304" pitchFamily="18" charset="0"/>
                <a:ea typeface="微软雅黑" panose="020B0503020204020204" charset="-122"/>
                <a:cs typeface="Times New Roman" panose="02020603050405020304" pitchFamily="18" charset="0"/>
              </a:rPr>
              <a:t>	    A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00			          40</a:t>
            </a:r>
            <a:r>
              <a:rPr lang="zh-CN" b="0">
                <a:latin typeface="Times New Roman" panose="02020603050405020304" pitchFamily="18" charset="0"/>
                <a:ea typeface="微软雅黑" panose="020B0503020204020204" charset="-122"/>
                <a:cs typeface="Times New Roman" panose="02020603050405020304" pitchFamily="18" charset="0"/>
              </a:rPr>
              <a:t>分</a:t>
            </a:r>
            <a:r>
              <a:rPr lang="en-US" b="0">
                <a:latin typeface="Times New Roman" panose="02020603050405020304" pitchFamily="18" charset="0"/>
                <a:ea typeface="微软雅黑" panose="020B0503020204020204" charset="-122"/>
                <a:cs typeface="Times New Roman" panose="02020603050405020304" pitchFamily="18" charset="0"/>
              </a:rPr>
              <a:t>	    B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20			</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en-US" b="0">
                <a:latin typeface="Times New Roman" panose="02020603050405020304" pitchFamily="18" charset="0"/>
                <a:ea typeface="微软雅黑" panose="020B0503020204020204" charset="-122"/>
                <a:cs typeface="Times New Roman" panose="02020603050405020304" pitchFamily="18" charset="0"/>
              </a:rPr>
              <a:t>30</a:t>
            </a:r>
            <a:r>
              <a:rPr lang="zh-CN" b="0">
                <a:latin typeface="Times New Roman" panose="02020603050405020304" pitchFamily="18" charset="0"/>
                <a:ea typeface="微软雅黑" panose="020B0503020204020204" charset="-122"/>
                <a:cs typeface="Times New Roman" panose="02020603050405020304" pitchFamily="18" charset="0"/>
              </a:rPr>
              <a:t>分</a:t>
            </a:r>
            <a:r>
              <a:rPr lang="en-US" b="0">
                <a:latin typeface="Times New Roman" panose="02020603050405020304" pitchFamily="18" charset="0"/>
                <a:ea typeface="微软雅黑" panose="020B0503020204020204" charset="-122"/>
                <a:cs typeface="Times New Roman" panose="02020603050405020304" pitchFamily="18" charset="0"/>
              </a:rPr>
              <a:t>	    C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30			</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en-US" b="0">
                <a:latin typeface="Times New Roman" panose="02020603050405020304" pitchFamily="18" charset="0"/>
                <a:ea typeface="微软雅黑" panose="020B0503020204020204" charset="-122"/>
                <a:cs typeface="Times New Roman" panose="02020603050405020304" pitchFamily="18" charset="0"/>
              </a:rPr>
              <a:t>50</a:t>
            </a:r>
            <a:r>
              <a:rPr lang="zh-CN" b="0">
                <a:latin typeface="Times New Roman" panose="02020603050405020304" pitchFamily="18" charset="0"/>
                <a:ea typeface="微软雅黑" panose="020B0503020204020204" charset="-122"/>
                <a:cs typeface="Times New Roman" panose="02020603050405020304" pitchFamily="18" charset="0"/>
              </a:rPr>
              <a:t>分</a:t>
            </a:r>
            <a:r>
              <a:rPr lang="en-US" b="0">
                <a:latin typeface="Times New Roman" panose="02020603050405020304" pitchFamily="18" charset="0"/>
                <a:ea typeface="微软雅黑" panose="020B0503020204020204" charset="-122"/>
                <a:cs typeface="Times New Roman" panose="02020603050405020304" pitchFamily="18" charset="0"/>
              </a:rPr>
              <a:t>	    D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40			</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en-US" b="0">
                <a:latin typeface="Times New Roman" panose="02020603050405020304" pitchFamily="18" charset="0"/>
                <a:ea typeface="微软雅黑" panose="020B0503020204020204" charset="-122"/>
                <a:cs typeface="Times New Roman" panose="02020603050405020304" pitchFamily="18" charset="0"/>
              </a:rPr>
              <a:t>20</a:t>
            </a:r>
            <a:r>
              <a:rPr lang="zh-CN" b="0">
                <a:latin typeface="Times New Roman" panose="02020603050405020304" pitchFamily="18" charset="0"/>
                <a:ea typeface="微软雅黑" panose="020B0503020204020204" charset="-122"/>
                <a:cs typeface="Times New Roman" panose="02020603050405020304" pitchFamily="18" charset="0"/>
              </a:rPr>
              <a:t>分</a:t>
            </a:r>
            <a:endParaRPr lang="zh-CN" altLang="en-US" b="0">
              <a:latin typeface="Times New Roman" panose="02020603050405020304" pitchFamily="18" charset="0"/>
              <a:ea typeface="微软雅黑" panose="020B0503020204020204" charset="-122"/>
              <a:cs typeface="Times New Roman" panose="02020603050405020304" pitchFamily="18" charset="0"/>
            </a:endParaRPr>
          </a:p>
        </p:txBody>
      </p:sp>
      <p:cxnSp>
        <p:nvCxnSpPr>
          <p:cNvPr id="4" name="直接箭头连接符 3"/>
          <p:cNvCxnSpPr/>
          <p:nvPr/>
        </p:nvCxnSpPr>
        <p:spPr>
          <a:xfrm>
            <a:off x="369570" y="5547995"/>
            <a:ext cx="11704320" cy="260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rot="16200000">
            <a:off x="-986155" y="4156710"/>
            <a:ext cx="2746800" cy="35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92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 name="文本框 6"/>
          <p:cNvSpPr txBox="1"/>
          <p:nvPr/>
        </p:nvSpPr>
        <p:spPr>
          <a:xfrm>
            <a:off x="9855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18618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20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文本框 9"/>
          <p:cNvSpPr txBox="1"/>
          <p:nvPr/>
        </p:nvSpPr>
        <p:spPr>
          <a:xfrm>
            <a:off x="27381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30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1" name="文本框 10"/>
          <p:cNvSpPr txBox="1"/>
          <p:nvPr/>
        </p:nvSpPr>
        <p:spPr>
          <a:xfrm>
            <a:off x="36144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40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44907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50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3" name="文本框 12"/>
          <p:cNvSpPr txBox="1"/>
          <p:nvPr/>
        </p:nvSpPr>
        <p:spPr>
          <a:xfrm>
            <a:off x="53670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60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5" name="文本框 14"/>
          <p:cNvSpPr txBox="1"/>
          <p:nvPr/>
        </p:nvSpPr>
        <p:spPr>
          <a:xfrm>
            <a:off x="62433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70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6" name="文本框 15"/>
          <p:cNvSpPr txBox="1"/>
          <p:nvPr/>
        </p:nvSpPr>
        <p:spPr>
          <a:xfrm>
            <a:off x="71196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80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7" name="文本框 16"/>
          <p:cNvSpPr txBox="1"/>
          <p:nvPr/>
        </p:nvSpPr>
        <p:spPr>
          <a:xfrm>
            <a:off x="79959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90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p:cNvSpPr txBox="1"/>
          <p:nvPr/>
        </p:nvSpPr>
        <p:spPr>
          <a:xfrm>
            <a:off x="871982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100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0" name="文本框 19"/>
          <p:cNvSpPr txBox="1"/>
          <p:nvPr/>
        </p:nvSpPr>
        <p:spPr>
          <a:xfrm>
            <a:off x="943610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110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1" name="文本框 20"/>
          <p:cNvSpPr txBox="1"/>
          <p:nvPr/>
        </p:nvSpPr>
        <p:spPr>
          <a:xfrm>
            <a:off x="2540" y="305625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A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2" name="文本框 21"/>
          <p:cNvSpPr txBox="1"/>
          <p:nvPr/>
        </p:nvSpPr>
        <p:spPr>
          <a:xfrm>
            <a:off x="2540" y="372300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B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3" name="文本框 22"/>
          <p:cNvSpPr txBox="1"/>
          <p:nvPr/>
        </p:nvSpPr>
        <p:spPr>
          <a:xfrm>
            <a:off x="2540" y="438975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C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4" name="文本框 23"/>
          <p:cNvSpPr txBox="1"/>
          <p:nvPr/>
        </p:nvSpPr>
        <p:spPr>
          <a:xfrm>
            <a:off x="2540" y="505650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D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1" name="文本框 30"/>
          <p:cNvSpPr txBox="1"/>
          <p:nvPr/>
        </p:nvSpPr>
        <p:spPr>
          <a:xfrm>
            <a:off x="8465820" y="1226820"/>
            <a:ext cx="3288665" cy="1240790"/>
          </a:xfrm>
          <a:prstGeom prst="rect">
            <a:avLst/>
          </a:prstGeom>
          <a:solidFill>
            <a:srgbClr val="C00000"/>
          </a:solidFill>
        </p:spPr>
        <p:txBody>
          <a:bodyPr wrap="square" rtlCol="0" anchor="t">
            <a:noAutofit/>
          </a:bodyPr>
          <a:p>
            <a:r>
              <a:rPr lang="zh-CN" altLang="en-US" b="1">
                <a:solidFill>
                  <a:schemeClr val="bg1"/>
                </a:solidFill>
                <a:latin typeface="微软雅黑" panose="020B0503020204020204" charset="-122"/>
                <a:ea typeface="微软雅黑" panose="020B0503020204020204" charset="-122"/>
              </a:rPr>
              <a:t>两道作业：内存中同时放两个，但是每次只能有一个运行。运行哪一个是根据作业剩余时间判断，进程越短，优先级</a:t>
            </a:r>
            <a:r>
              <a:rPr lang="zh-CN" altLang="en-US" b="1">
                <a:solidFill>
                  <a:schemeClr val="bg1"/>
                </a:solidFill>
                <a:latin typeface="微软雅黑" panose="020B0503020204020204" charset="-122"/>
                <a:ea typeface="微软雅黑" panose="020B0503020204020204" charset="-122"/>
              </a:rPr>
              <a:t>越高。</a:t>
            </a:r>
            <a:endParaRPr lang="zh-CN" altLang="en-US" b="1">
              <a:solidFill>
                <a:schemeClr val="bg1"/>
              </a:solidFill>
              <a:latin typeface="微软雅黑" panose="020B0503020204020204" charset="-122"/>
              <a:ea typeface="微软雅黑" panose="020B0503020204020204" charset="-122"/>
            </a:endParaRPr>
          </a:p>
        </p:txBody>
      </p:sp>
      <p:cxnSp>
        <p:nvCxnSpPr>
          <p:cNvPr id="33" name="直接箭头连接符 32"/>
          <p:cNvCxnSpPr/>
          <p:nvPr/>
        </p:nvCxnSpPr>
        <p:spPr>
          <a:xfrm flipV="1">
            <a:off x="2110635" y="3327930"/>
            <a:ext cx="27305" cy="221996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2989475" y="3325390"/>
            <a:ext cx="27305" cy="221996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3860060" y="2776750"/>
            <a:ext cx="45085" cy="277114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8225685" y="4925590"/>
            <a:ext cx="8890" cy="65786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015238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120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2" name="文本框 61"/>
          <p:cNvSpPr txBox="1"/>
          <p:nvPr/>
        </p:nvSpPr>
        <p:spPr>
          <a:xfrm>
            <a:off x="1086866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130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3" name="文本框 62"/>
          <p:cNvSpPr txBox="1"/>
          <p:nvPr/>
        </p:nvSpPr>
        <p:spPr>
          <a:xfrm>
            <a:off x="1158494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140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cxnSp>
        <p:nvCxnSpPr>
          <p:cNvPr id="74" name="直接箭头连接符 73"/>
          <p:cNvCxnSpPr/>
          <p:nvPr/>
        </p:nvCxnSpPr>
        <p:spPr>
          <a:xfrm flipH="1" flipV="1">
            <a:off x="11852805" y="4232170"/>
            <a:ext cx="635" cy="132842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00" name="文本框 99"/>
          <p:cNvSpPr txBox="1"/>
          <p:nvPr/>
        </p:nvSpPr>
        <p:spPr>
          <a:xfrm>
            <a:off x="281940" y="55880"/>
            <a:ext cx="11628120" cy="2515235"/>
          </a:xfrm>
          <a:prstGeom prst="rect">
            <a:avLst/>
          </a:prstGeom>
          <a:noFill/>
          <a:ln w="9525">
            <a:noFill/>
          </a:ln>
        </p:spPr>
        <p:txBody>
          <a:bodyPr wrap="square">
            <a:spAutoFit/>
          </a:bodyPr>
          <a:p>
            <a:pPr indent="0" fontAlgn="auto">
              <a:lnSpc>
                <a:spcPct val="125000"/>
              </a:lnSpc>
            </a:pPr>
            <a:r>
              <a:rPr lang="zh-CN" b="0">
                <a:latin typeface="Times New Roman" panose="02020603050405020304" pitchFamily="18" charset="0"/>
                <a:ea typeface="微软雅黑" panose="020B0503020204020204" charset="-122"/>
                <a:cs typeface="Times New Roman" panose="02020603050405020304" pitchFamily="18" charset="0"/>
              </a:rPr>
              <a:t>一个具有</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两道作业</a:t>
            </a:r>
            <a:r>
              <a:rPr lang="zh-CN" b="0">
                <a:latin typeface="Times New Roman" panose="02020603050405020304" pitchFamily="18" charset="0"/>
                <a:ea typeface="微软雅黑" panose="020B0503020204020204" charset="-122"/>
                <a:cs typeface="Times New Roman" panose="02020603050405020304" pitchFamily="18" charset="0"/>
              </a:rPr>
              <a:t>的批处理系统，</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作业调度</a:t>
            </a:r>
            <a:r>
              <a:rPr lang="zh-CN" b="0">
                <a:latin typeface="Times New Roman" panose="02020603050405020304" pitchFamily="18" charset="0"/>
                <a:ea typeface="微软雅黑" panose="020B0503020204020204" charset="-122"/>
                <a:cs typeface="Times New Roman" panose="02020603050405020304" pitchFamily="18" charset="0"/>
              </a:rPr>
              <a:t>采用</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最高响应比优先</a:t>
            </a:r>
            <a:r>
              <a:rPr lang="zh-CN" b="0">
                <a:latin typeface="Times New Roman" panose="02020603050405020304" pitchFamily="18" charset="0"/>
                <a:ea typeface="微软雅黑" panose="020B0503020204020204" charset="-122"/>
                <a:cs typeface="Times New Roman" panose="02020603050405020304" pitchFamily="18" charset="0"/>
              </a:rPr>
              <a:t>的调度算法，</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进程调度</a:t>
            </a:r>
            <a:r>
              <a:rPr lang="zh-CN" b="0">
                <a:latin typeface="Times New Roman" panose="02020603050405020304" pitchFamily="18" charset="0"/>
                <a:ea typeface="微软雅黑" panose="020B0503020204020204" charset="-122"/>
                <a:cs typeface="Times New Roman" panose="02020603050405020304" pitchFamily="18" charset="0"/>
              </a:rPr>
              <a:t>采用以</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短进程优先</a:t>
            </a:r>
            <a:r>
              <a:rPr lang="zh-CN" b="0">
                <a:latin typeface="Times New Roman" panose="02020603050405020304" pitchFamily="18" charset="0"/>
                <a:ea typeface="微软雅黑" panose="020B0503020204020204" charset="-122"/>
                <a:cs typeface="Times New Roman" panose="02020603050405020304" pitchFamily="18" charset="0"/>
              </a:rPr>
              <a:t>的</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剥夺式调度</a:t>
            </a:r>
            <a:r>
              <a:rPr lang="zh-CN" b="0">
                <a:latin typeface="Times New Roman" panose="02020603050405020304" pitchFamily="18" charset="0"/>
                <a:ea typeface="微软雅黑" panose="020B0503020204020204" charset="-122"/>
                <a:cs typeface="Times New Roman" panose="02020603050405020304" pitchFamily="18" charset="0"/>
              </a:rPr>
              <a:t>算法，作业的序列如下，试算出作业的</a:t>
            </a:r>
            <a:r>
              <a:rPr lang="zh-CN" b="1">
                <a:solidFill>
                  <a:srgbClr val="C00000"/>
                </a:solidFill>
                <a:latin typeface="Times New Roman" panose="02020603050405020304" pitchFamily="18" charset="0"/>
                <a:ea typeface="微软雅黑" panose="020B0503020204020204" charset="-122"/>
                <a:cs typeface="Times New Roman" panose="02020603050405020304" pitchFamily="18" charset="0"/>
              </a:rPr>
              <a:t>平均周转时间</a:t>
            </a:r>
            <a:r>
              <a:rPr lang="zh-CN" b="0">
                <a:latin typeface="Times New Roman" panose="02020603050405020304" pitchFamily="18" charset="0"/>
                <a:ea typeface="微软雅黑" panose="020B0503020204020204" charset="-122"/>
                <a:cs typeface="Times New Roman" panose="02020603050405020304" pitchFamily="18" charset="0"/>
              </a:rPr>
              <a:t>。（要求给出必要的步骤）。</a:t>
            </a:r>
            <a:endParaRPr lang="zh-CN" b="0">
              <a:latin typeface="Times New Roman" panose="02020603050405020304" pitchFamily="18" charset="0"/>
              <a:ea typeface="微软雅黑" panose="020B0503020204020204" charset="-122"/>
              <a:cs typeface="Times New Roman" panose="02020603050405020304" pitchFamily="18" charset="0"/>
            </a:endParaRPr>
          </a:p>
          <a:p>
            <a:pPr indent="0" fontAlgn="auto">
              <a:lnSpc>
                <a:spcPct val="125000"/>
              </a:lnSpc>
            </a:pPr>
            <a:r>
              <a:rPr lang="en-US" altLang="zh-CN" b="0">
                <a:latin typeface="Times New Roman" panose="02020603050405020304" pitchFamily="18" charset="0"/>
                <a:ea typeface="微软雅黑" panose="020B0503020204020204" charset="-122"/>
                <a:cs typeface="Times New Roman" panose="02020603050405020304" pitchFamily="18" charset="0"/>
              </a:rPr>
              <a:t>	</a:t>
            </a:r>
            <a:r>
              <a:rPr lang="zh-CN" b="0">
                <a:latin typeface="Times New Roman" panose="02020603050405020304" pitchFamily="18" charset="0"/>
                <a:ea typeface="微软雅黑" panose="020B0503020204020204" charset="-122"/>
                <a:cs typeface="Times New Roman" panose="02020603050405020304" pitchFamily="18" charset="0"/>
              </a:rPr>
              <a:t>作业名</a:t>
            </a:r>
            <a:r>
              <a:rPr lang="en-US" b="0">
                <a:latin typeface="Times New Roman" panose="02020603050405020304" pitchFamily="18" charset="0"/>
                <a:ea typeface="微软雅黑" panose="020B0503020204020204" charset="-122"/>
                <a:cs typeface="Times New Roman" panose="02020603050405020304" pitchFamily="18" charset="0"/>
              </a:rPr>
              <a:t>			</a:t>
            </a:r>
            <a:r>
              <a:rPr lang="zh-CN" b="0">
                <a:latin typeface="Times New Roman" panose="02020603050405020304" pitchFamily="18" charset="0"/>
                <a:ea typeface="微软雅黑" panose="020B0503020204020204" charset="-122"/>
                <a:cs typeface="Times New Roman" panose="02020603050405020304" pitchFamily="18" charset="0"/>
              </a:rPr>
              <a:t>到达时间</a:t>
            </a:r>
            <a:r>
              <a:rPr lang="en-US" b="0">
                <a:latin typeface="Times New Roman" panose="02020603050405020304" pitchFamily="18" charset="0"/>
                <a:ea typeface="微软雅黑" panose="020B0503020204020204" charset="-122"/>
                <a:cs typeface="Times New Roman" panose="02020603050405020304" pitchFamily="18" charset="0"/>
              </a:rPr>
              <a:t>		</a:t>
            </a:r>
            <a:r>
              <a:rPr lang="zh-CN" b="0">
                <a:latin typeface="Times New Roman" panose="02020603050405020304" pitchFamily="18" charset="0"/>
                <a:ea typeface="微软雅黑" panose="020B0503020204020204" charset="-122"/>
                <a:cs typeface="Times New Roman" panose="02020603050405020304" pitchFamily="18" charset="0"/>
              </a:rPr>
              <a:t>估计运行时间</a:t>
            </a:r>
            <a:r>
              <a:rPr lang="en-US" b="0">
                <a:latin typeface="Times New Roman" panose="02020603050405020304" pitchFamily="18" charset="0"/>
                <a:ea typeface="微软雅黑" panose="020B0503020204020204" charset="-122"/>
                <a:cs typeface="Times New Roman" panose="02020603050405020304" pitchFamily="18" charset="0"/>
              </a:rPr>
              <a:t>	    A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00			          40</a:t>
            </a:r>
            <a:r>
              <a:rPr lang="zh-CN" b="0">
                <a:latin typeface="Times New Roman" panose="02020603050405020304" pitchFamily="18" charset="0"/>
                <a:ea typeface="微软雅黑" panose="020B0503020204020204" charset="-122"/>
                <a:cs typeface="Times New Roman" panose="02020603050405020304" pitchFamily="18" charset="0"/>
              </a:rPr>
              <a:t>分</a:t>
            </a:r>
            <a:r>
              <a:rPr lang="en-US" b="0">
                <a:latin typeface="Times New Roman" panose="02020603050405020304" pitchFamily="18" charset="0"/>
                <a:ea typeface="微软雅黑" panose="020B0503020204020204" charset="-122"/>
                <a:cs typeface="Times New Roman" panose="02020603050405020304" pitchFamily="18" charset="0"/>
              </a:rPr>
              <a:t>	    B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20			</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en-US" b="0">
                <a:latin typeface="Times New Roman" panose="02020603050405020304" pitchFamily="18" charset="0"/>
                <a:ea typeface="微软雅黑" panose="020B0503020204020204" charset="-122"/>
                <a:cs typeface="Times New Roman" panose="02020603050405020304" pitchFamily="18" charset="0"/>
              </a:rPr>
              <a:t>30</a:t>
            </a:r>
            <a:r>
              <a:rPr lang="zh-CN" b="0">
                <a:latin typeface="Times New Roman" panose="02020603050405020304" pitchFamily="18" charset="0"/>
                <a:ea typeface="微软雅黑" panose="020B0503020204020204" charset="-122"/>
                <a:cs typeface="Times New Roman" panose="02020603050405020304" pitchFamily="18" charset="0"/>
              </a:rPr>
              <a:t>分</a:t>
            </a:r>
            <a:r>
              <a:rPr lang="en-US" b="0">
                <a:latin typeface="Times New Roman" panose="02020603050405020304" pitchFamily="18" charset="0"/>
                <a:ea typeface="微软雅黑" panose="020B0503020204020204" charset="-122"/>
                <a:cs typeface="Times New Roman" panose="02020603050405020304" pitchFamily="18" charset="0"/>
              </a:rPr>
              <a:t>	    C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30			</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en-US" b="0">
                <a:latin typeface="Times New Roman" panose="02020603050405020304" pitchFamily="18" charset="0"/>
                <a:ea typeface="微软雅黑" panose="020B0503020204020204" charset="-122"/>
                <a:cs typeface="Times New Roman" panose="02020603050405020304" pitchFamily="18" charset="0"/>
              </a:rPr>
              <a:t>50</a:t>
            </a:r>
            <a:r>
              <a:rPr lang="zh-CN" b="0">
                <a:latin typeface="Times New Roman" panose="02020603050405020304" pitchFamily="18" charset="0"/>
                <a:ea typeface="微软雅黑" panose="020B0503020204020204" charset="-122"/>
                <a:cs typeface="Times New Roman" panose="02020603050405020304" pitchFamily="18" charset="0"/>
              </a:rPr>
              <a:t>分</a:t>
            </a:r>
            <a:r>
              <a:rPr lang="en-US" b="0">
                <a:latin typeface="Times New Roman" panose="02020603050405020304" pitchFamily="18" charset="0"/>
                <a:ea typeface="微软雅黑" panose="020B0503020204020204" charset="-122"/>
                <a:cs typeface="Times New Roman" panose="02020603050405020304" pitchFamily="18" charset="0"/>
              </a:rPr>
              <a:t>	    D			   10</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40			</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en-US" b="0">
                <a:latin typeface="Times New Roman" panose="02020603050405020304" pitchFamily="18" charset="0"/>
                <a:ea typeface="微软雅黑" panose="020B0503020204020204" charset="-122"/>
                <a:cs typeface="Times New Roman" panose="02020603050405020304" pitchFamily="18" charset="0"/>
              </a:rPr>
              <a:t>20</a:t>
            </a:r>
            <a:r>
              <a:rPr lang="zh-CN" b="0">
                <a:latin typeface="Times New Roman" panose="02020603050405020304" pitchFamily="18" charset="0"/>
                <a:ea typeface="微软雅黑" panose="020B0503020204020204" charset="-122"/>
                <a:cs typeface="Times New Roman" panose="02020603050405020304" pitchFamily="18" charset="0"/>
              </a:rPr>
              <a:t>分</a:t>
            </a:r>
            <a:endParaRPr lang="zh-CN" altLang="en-US" b="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368935" y="6051550"/>
            <a:ext cx="11541125" cy="460375"/>
          </a:xfrm>
          <a:prstGeom prst="rect">
            <a:avLst/>
          </a:prstGeom>
          <a:noFill/>
          <a:ln w="9525">
            <a:noFill/>
          </a:ln>
        </p:spPr>
        <p:txBody>
          <a:bodyPr wrap="square">
            <a:spAutoFit/>
          </a:bodyPr>
          <a:p>
            <a:pPr indent="0" fontAlgn="auto"/>
            <a:r>
              <a:rPr lang="zh-CN" sz="2400" b="1">
                <a:solidFill>
                  <a:srgbClr val="FF0000"/>
                </a:solidFill>
                <a:latin typeface="微软雅黑" panose="020B0503020204020204" charset="-122"/>
                <a:ea typeface="微软雅黑" panose="020B0503020204020204" charset="-122"/>
                <a:cs typeface="微软雅黑" panose="020B0503020204020204" charset="-122"/>
              </a:rPr>
              <a:t>平均周转时间</a:t>
            </a:r>
            <a:r>
              <a:rPr lang="en-US" altLang="zh-CN" sz="2400" b="1">
                <a:solidFill>
                  <a:srgbClr val="FF0000"/>
                </a:solidFill>
                <a:latin typeface="微软雅黑" panose="020B0503020204020204" charset="-122"/>
                <a:ea typeface="微软雅黑" panose="020B0503020204020204" charset="-122"/>
                <a:cs typeface="微软雅黑" panose="020B0503020204020204" charset="-122"/>
              </a:rPr>
              <a:t> </a:t>
            </a:r>
            <a:r>
              <a:rPr lang="zh-CN" sz="2400" b="1">
                <a:solidFill>
                  <a:srgbClr val="FF0000"/>
                </a:solidFill>
                <a:latin typeface="微软雅黑" panose="020B0503020204020204" charset="-122"/>
                <a:ea typeface="微软雅黑" panose="020B0503020204020204" charset="-122"/>
                <a:cs typeface="微软雅黑" panose="020B0503020204020204" charset="-122"/>
              </a:rPr>
              <a:t>=（40+50+110+50）/</a:t>
            </a:r>
            <a:r>
              <a:rPr lang="en-US" altLang="zh-CN" sz="2400" b="1">
                <a:solidFill>
                  <a:srgbClr val="FF0000"/>
                </a:solidFill>
                <a:latin typeface="微软雅黑" panose="020B0503020204020204" charset="-122"/>
                <a:ea typeface="微软雅黑" panose="020B0503020204020204" charset="-122"/>
                <a:cs typeface="微软雅黑" panose="020B0503020204020204" charset="-122"/>
              </a:rPr>
              <a:t> </a:t>
            </a:r>
            <a:r>
              <a:rPr lang="zh-CN" sz="2400" b="1">
                <a:solidFill>
                  <a:srgbClr val="FF0000"/>
                </a:solidFill>
                <a:latin typeface="微软雅黑" panose="020B0503020204020204" charset="-122"/>
                <a:ea typeface="微软雅黑" panose="020B0503020204020204" charset="-122"/>
                <a:cs typeface="微软雅黑" panose="020B0503020204020204" charset="-122"/>
              </a:rPr>
              <a:t>4</a:t>
            </a:r>
            <a:r>
              <a:rPr lang="en-US" altLang="zh-CN" sz="2400" b="1">
                <a:solidFill>
                  <a:srgbClr val="FF0000"/>
                </a:solidFill>
                <a:latin typeface="微软雅黑" panose="020B0503020204020204" charset="-122"/>
                <a:ea typeface="微软雅黑" panose="020B0503020204020204" charset="-122"/>
                <a:cs typeface="微软雅黑" panose="020B0503020204020204" charset="-122"/>
              </a:rPr>
              <a:t> </a:t>
            </a:r>
            <a:r>
              <a:rPr lang="zh-CN" sz="2400" b="1">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FF0000"/>
                </a:solidFill>
                <a:latin typeface="微软雅黑" panose="020B0503020204020204" charset="-122"/>
                <a:ea typeface="微软雅黑" panose="020B0503020204020204" charset="-122"/>
                <a:cs typeface="微软雅黑" panose="020B0503020204020204" charset="-122"/>
              </a:rPr>
              <a:t> </a:t>
            </a:r>
            <a:r>
              <a:rPr lang="zh-CN" sz="2400" b="1">
                <a:solidFill>
                  <a:srgbClr val="FF0000"/>
                </a:solidFill>
                <a:latin typeface="微软雅黑" panose="020B0503020204020204" charset="-122"/>
                <a:ea typeface="微软雅黑" panose="020B0503020204020204" charset="-122"/>
                <a:cs typeface="微软雅黑" panose="020B0503020204020204" charset="-122"/>
              </a:rPr>
              <a:t>62.5</a:t>
            </a:r>
            <a:endParaRPr lang="zh-CN" altLang="en-US" sz="2400" b="1">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4" name="直接箭头连接符 3"/>
          <p:cNvCxnSpPr/>
          <p:nvPr/>
        </p:nvCxnSpPr>
        <p:spPr>
          <a:xfrm>
            <a:off x="369570" y="5547995"/>
            <a:ext cx="11704320" cy="260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rot="16200000">
            <a:off x="-986155" y="4156710"/>
            <a:ext cx="2746800" cy="35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92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 name="文本框 6"/>
          <p:cNvSpPr txBox="1"/>
          <p:nvPr/>
        </p:nvSpPr>
        <p:spPr>
          <a:xfrm>
            <a:off x="9855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18618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20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文本框 9"/>
          <p:cNvSpPr txBox="1"/>
          <p:nvPr/>
        </p:nvSpPr>
        <p:spPr>
          <a:xfrm>
            <a:off x="27381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30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1" name="文本框 10"/>
          <p:cNvSpPr txBox="1"/>
          <p:nvPr/>
        </p:nvSpPr>
        <p:spPr>
          <a:xfrm>
            <a:off x="36144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40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44907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50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3" name="文本框 12"/>
          <p:cNvSpPr txBox="1"/>
          <p:nvPr/>
        </p:nvSpPr>
        <p:spPr>
          <a:xfrm>
            <a:off x="53670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60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5" name="文本框 14"/>
          <p:cNvSpPr txBox="1"/>
          <p:nvPr/>
        </p:nvSpPr>
        <p:spPr>
          <a:xfrm>
            <a:off x="62433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70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6" name="文本框 15"/>
          <p:cNvSpPr txBox="1"/>
          <p:nvPr/>
        </p:nvSpPr>
        <p:spPr>
          <a:xfrm>
            <a:off x="71196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80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7" name="文本框 16"/>
          <p:cNvSpPr txBox="1"/>
          <p:nvPr/>
        </p:nvSpPr>
        <p:spPr>
          <a:xfrm>
            <a:off x="7995920" y="55479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90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p:cNvSpPr txBox="1"/>
          <p:nvPr/>
        </p:nvSpPr>
        <p:spPr>
          <a:xfrm>
            <a:off x="871982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100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0" name="文本框 19"/>
          <p:cNvSpPr txBox="1"/>
          <p:nvPr/>
        </p:nvSpPr>
        <p:spPr>
          <a:xfrm>
            <a:off x="943610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110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1" name="文本框 20"/>
          <p:cNvSpPr txBox="1"/>
          <p:nvPr/>
        </p:nvSpPr>
        <p:spPr>
          <a:xfrm>
            <a:off x="2540" y="305625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A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2" name="文本框 21"/>
          <p:cNvSpPr txBox="1"/>
          <p:nvPr/>
        </p:nvSpPr>
        <p:spPr>
          <a:xfrm>
            <a:off x="2540" y="372300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B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3" name="文本框 22"/>
          <p:cNvSpPr txBox="1"/>
          <p:nvPr/>
        </p:nvSpPr>
        <p:spPr>
          <a:xfrm>
            <a:off x="2540" y="438975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C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4" name="文本框 23"/>
          <p:cNvSpPr txBox="1"/>
          <p:nvPr/>
        </p:nvSpPr>
        <p:spPr>
          <a:xfrm>
            <a:off x="2540" y="505650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D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5" name="矩形 24"/>
          <p:cNvSpPr/>
          <p:nvPr/>
        </p:nvSpPr>
        <p:spPr>
          <a:xfrm>
            <a:off x="405130" y="3150870"/>
            <a:ext cx="870585" cy="1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1275715" y="3150870"/>
            <a:ext cx="870585" cy="1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3900805" y="3806190"/>
            <a:ext cx="870585" cy="174625"/>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8" name="矩形 27"/>
          <p:cNvSpPr/>
          <p:nvPr/>
        </p:nvSpPr>
        <p:spPr>
          <a:xfrm>
            <a:off x="4771390" y="3806825"/>
            <a:ext cx="870585" cy="174625"/>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9" name="矩形 28"/>
          <p:cNvSpPr/>
          <p:nvPr/>
        </p:nvSpPr>
        <p:spPr>
          <a:xfrm>
            <a:off x="2146300" y="3151505"/>
            <a:ext cx="870585" cy="1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3016885" y="3151505"/>
            <a:ext cx="870585" cy="17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8465820" y="1226820"/>
            <a:ext cx="3288665" cy="1240790"/>
          </a:xfrm>
          <a:prstGeom prst="rect">
            <a:avLst/>
          </a:prstGeom>
          <a:solidFill>
            <a:srgbClr val="C00000"/>
          </a:solidFill>
        </p:spPr>
        <p:txBody>
          <a:bodyPr wrap="square" rtlCol="0" anchor="t">
            <a:noAutofit/>
          </a:bodyPr>
          <a:p>
            <a:r>
              <a:rPr lang="zh-CN" altLang="en-US" b="1">
                <a:solidFill>
                  <a:schemeClr val="bg1"/>
                </a:solidFill>
                <a:latin typeface="微软雅黑" panose="020B0503020204020204" charset="-122"/>
                <a:ea typeface="微软雅黑" panose="020B0503020204020204" charset="-122"/>
              </a:rPr>
              <a:t>两道作业：内存中同时放两个，但是每次只能有一个运行。运行哪一个是根据作业剩余时间判断，进程越短，优先级</a:t>
            </a:r>
            <a:r>
              <a:rPr lang="zh-CN" altLang="en-US" b="1">
                <a:solidFill>
                  <a:schemeClr val="bg1"/>
                </a:solidFill>
                <a:latin typeface="微软雅黑" panose="020B0503020204020204" charset="-122"/>
                <a:ea typeface="微软雅黑" panose="020B0503020204020204" charset="-122"/>
              </a:rPr>
              <a:t>越高。</a:t>
            </a:r>
            <a:endParaRPr lang="zh-CN" altLang="en-US" b="1">
              <a:solidFill>
                <a:schemeClr val="bg1"/>
              </a:solidFill>
              <a:latin typeface="微软雅黑" panose="020B0503020204020204" charset="-122"/>
              <a:ea typeface="微软雅黑" panose="020B0503020204020204" charset="-122"/>
            </a:endParaRPr>
          </a:p>
        </p:txBody>
      </p:sp>
      <p:sp>
        <p:nvSpPr>
          <p:cNvPr id="32" name="矩形 31"/>
          <p:cNvSpPr/>
          <p:nvPr/>
        </p:nvSpPr>
        <p:spPr>
          <a:xfrm>
            <a:off x="5641975" y="3806825"/>
            <a:ext cx="870585" cy="174625"/>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33" name="直接箭头连接符 32"/>
          <p:cNvCxnSpPr/>
          <p:nvPr/>
        </p:nvCxnSpPr>
        <p:spPr>
          <a:xfrm flipV="1">
            <a:off x="2110635" y="3327930"/>
            <a:ext cx="27305" cy="221996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81330" y="3427730"/>
            <a:ext cx="1624330" cy="9321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t">
            <a:noAutofit/>
          </a:bodyPr>
          <a:p>
            <a:r>
              <a:rPr lang="en-US" altLang="zh-CN" sz="1400">
                <a:solidFill>
                  <a:schemeClr val="bg1"/>
                </a:solidFill>
                <a:latin typeface="微软雅黑" panose="020B0503020204020204" charset="-122"/>
                <a:ea typeface="微软雅黑" panose="020B0503020204020204" charset="-122"/>
              </a:rPr>
              <a:t>B</a:t>
            </a:r>
            <a:r>
              <a:rPr lang="zh-CN" altLang="en-US" sz="1400">
                <a:solidFill>
                  <a:schemeClr val="bg1"/>
                </a:solidFill>
                <a:latin typeface="微软雅黑" panose="020B0503020204020204" charset="-122"/>
                <a:ea typeface="微软雅黑" panose="020B0503020204020204" charset="-122"/>
              </a:rPr>
              <a:t>于</a:t>
            </a:r>
            <a:r>
              <a:rPr lang="en-US" altLang="zh-CN" sz="1400">
                <a:solidFill>
                  <a:schemeClr val="bg1"/>
                </a:solidFill>
                <a:latin typeface="微软雅黑" panose="020B0503020204020204" charset="-122"/>
                <a:ea typeface="微软雅黑" panose="020B0503020204020204" charset="-122"/>
              </a:rPr>
              <a:t>20</a:t>
            </a:r>
            <a:r>
              <a:rPr lang="zh-CN" altLang="en-US" sz="1400">
                <a:solidFill>
                  <a:schemeClr val="bg1"/>
                </a:solidFill>
                <a:latin typeface="微软雅黑" panose="020B0503020204020204" charset="-122"/>
                <a:ea typeface="微软雅黑" panose="020B0503020204020204" charset="-122"/>
              </a:rPr>
              <a:t>到达，可装入内存，但是</a:t>
            </a:r>
            <a:r>
              <a:rPr lang="en-US" altLang="zh-CN" sz="1400">
                <a:solidFill>
                  <a:schemeClr val="bg1"/>
                </a:solidFill>
                <a:latin typeface="微软雅黑" panose="020B0503020204020204" charset="-122"/>
                <a:ea typeface="微软雅黑" panose="020B0503020204020204" charset="-122"/>
              </a:rPr>
              <a:t>A</a:t>
            </a:r>
            <a:r>
              <a:rPr lang="zh-CN" altLang="en-US" sz="1400">
                <a:solidFill>
                  <a:schemeClr val="bg1"/>
                </a:solidFill>
                <a:latin typeface="微软雅黑" panose="020B0503020204020204" charset="-122"/>
                <a:ea typeface="微软雅黑" panose="020B0503020204020204" charset="-122"/>
              </a:rPr>
              <a:t>还剩</a:t>
            </a:r>
            <a:r>
              <a:rPr lang="en-US" altLang="zh-CN" sz="1400">
                <a:solidFill>
                  <a:schemeClr val="bg1"/>
                </a:solidFill>
                <a:latin typeface="微软雅黑" panose="020B0503020204020204" charset="-122"/>
                <a:ea typeface="微软雅黑" panose="020B0503020204020204" charset="-122"/>
              </a:rPr>
              <a:t>20</a:t>
            </a:r>
            <a:r>
              <a:rPr lang="zh-CN" altLang="en-US" sz="1400">
                <a:solidFill>
                  <a:schemeClr val="bg1"/>
                </a:solidFill>
                <a:latin typeface="微软雅黑" panose="020B0503020204020204" charset="-122"/>
                <a:ea typeface="微软雅黑" panose="020B0503020204020204" charset="-122"/>
              </a:rPr>
              <a:t>分</a:t>
            </a:r>
            <a:r>
              <a:rPr lang="en-US" altLang="zh-CN" sz="1400">
                <a:solidFill>
                  <a:schemeClr val="bg1"/>
                </a:solidFill>
                <a:latin typeface="微软雅黑" panose="020B0503020204020204" charset="-122"/>
                <a:ea typeface="微软雅黑" panose="020B0503020204020204" charset="-122"/>
              </a:rPr>
              <a:t>&lt;30</a:t>
            </a:r>
            <a:r>
              <a:rPr lang="zh-CN" altLang="en-US" sz="1400">
                <a:solidFill>
                  <a:schemeClr val="bg1"/>
                </a:solidFill>
                <a:latin typeface="微软雅黑" panose="020B0503020204020204" charset="-122"/>
                <a:ea typeface="微软雅黑" panose="020B0503020204020204" charset="-122"/>
              </a:rPr>
              <a:t>分，继续运行</a:t>
            </a:r>
            <a:r>
              <a:rPr lang="en-US" altLang="zh-CN" sz="1400">
                <a:solidFill>
                  <a:schemeClr val="bg1"/>
                </a:solidFill>
                <a:latin typeface="微软雅黑" panose="020B0503020204020204" charset="-122"/>
                <a:ea typeface="微软雅黑" panose="020B0503020204020204" charset="-122"/>
              </a:rPr>
              <a:t>A</a:t>
            </a:r>
            <a:endParaRPr lang="en-US" altLang="zh-CN" sz="1400">
              <a:solidFill>
                <a:schemeClr val="bg1"/>
              </a:solidFill>
              <a:latin typeface="微软雅黑" panose="020B0503020204020204" charset="-122"/>
              <a:ea typeface="微软雅黑" panose="020B0503020204020204" charset="-122"/>
            </a:endParaRPr>
          </a:p>
        </p:txBody>
      </p:sp>
      <p:cxnSp>
        <p:nvCxnSpPr>
          <p:cNvPr id="36" name="直接箭头连接符 35"/>
          <p:cNvCxnSpPr/>
          <p:nvPr/>
        </p:nvCxnSpPr>
        <p:spPr>
          <a:xfrm flipV="1">
            <a:off x="2989475" y="3325390"/>
            <a:ext cx="27305" cy="221996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53390" y="4406265"/>
            <a:ext cx="2535555" cy="522605"/>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t">
            <a:noAutofit/>
          </a:bodyPr>
          <a:p>
            <a:r>
              <a:rPr lang="en-US" altLang="zh-CN" sz="1400">
                <a:solidFill>
                  <a:schemeClr val="bg1"/>
                </a:solidFill>
                <a:latin typeface="微软雅黑" panose="020B0503020204020204" charset="-122"/>
                <a:ea typeface="微软雅黑" panose="020B0503020204020204" charset="-122"/>
              </a:rPr>
              <a:t>C</a:t>
            </a:r>
            <a:r>
              <a:rPr lang="zh-CN" altLang="en-US" sz="1400">
                <a:solidFill>
                  <a:schemeClr val="bg1"/>
                </a:solidFill>
                <a:latin typeface="微软雅黑" panose="020B0503020204020204" charset="-122"/>
                <a:ea typeface="微软雅黑" panose="020B0503020204020204" charset="-122"/>
              </a:rPr>
              <a:t>于</a:t>
            </a:r>
            <a:r>
              <a:rPr lang="en-US" altLang="zh-CN" sz="1400">
                <a:solidFill>
                  <a:schemeClr val="bg1"/>
                </a:solidFill>
                <a:latin typeface="微软雅黑" panose="020B0503020204020204" charset="-122"/>
                <a:ea typeface="微软雅黑" panose="020B0503020204020204" charset="-122"/>
              </a:rPr>
              <a:t>30</a:t>
            </a:r>
            <a:r>
              <a:rPr lang="zh-CN" altLang="en-US" sz="1400">
                <a:solidFill>
                  <a:schemeClr val="bg1"/>
                </a:solidFill>
                <a:latin typeface="微软雅黑" panose="020B0503020204020204" charset="-122"/>
                <a:ea typeface="微软雅黑" panose="020B0503020204020204" charset="-122"/>
              </a:rPr>
              <a:t>到达，内存空间不够，需等</a:t>
            </a:r>
            <a:r>
              <a:rPr lang="en-US" altLang="zh-CN" sz="1400">
                <a:solidFill>
                  <a:schemeClr val="bg1"/>
                </a:solidFill>
                <a:latin typeface="微软雅黑" panose="020B0503020204020204" charset="-122"/>
                <a:ea typeface="微软雅黑" panose="020B0503020204020204" charset="-122"/>
              </a:rPr>
              <a:t>A</a:t>
            </a:r>
            <a:r>
              <a:rPr lang="zh-CN" altLang="en-US" sz="1400">
                <a:solidFill>
                  <a:schemeClr val="bg1"/>
                </a:solidFill>
                <a:latin typeface="微软雅黑" panose="020B0503020204020204" charset="-122"/>
                <a:ea typeface="微软雅黑" panose="020B0503020204020204" charset="-122"/>
              </a:rPr>
              <a:t>运行完，才能装入内存</a:t>
            </a:r>
            <a:endParaRPr lang="zh-CN" altLang="en-US" sz="1400">
              <a:solidFill>
                <a:schemeClr val="bg1"/>
              </a:solidFill>
              <a:latin typeface="微软雅黑" panose="020B0503020204020204" charset="-122"/>
              <a:ea typeface="微软雅黑" panose="020B0503020204020204" charset="-122"/>
            </a:endParaRPr>
          </a:p>
        </p:txBody>
      </p:sp>
      <p:cxnSp>
        <p:nvCxnSpPr>
          <p:cNvPr id="38" name="直接箭头连接符 37"/>
          <p:cNvCxnSpPr/>
          <p:nvPr/>
        </p:nvCxnSpPr>
        <p:spPr>
          <a:xfrm flipV="1">
            <a:off x="3860060" y="2776750"/>
            <a:ext cx="45085" cy="277114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40690" y="4977130"/>
            <a:ext cx="3419475" cy="522605"/>
          </a:xfrm>
          <a:prstGeom prst="rect">
            <a:avLst/>
          </a:prstGeom>
        </p:spPr>
        <p:style>
          <a:lnRef idx="3">
            <a:schemeClr val="lt1"/>
          </a:lnRef>
          <a:fillRef idx="1">
            <a:schemeClr val="accent4"/>
          </a:fillRef>
          <a:effectRef idx="1">
            <a:schemeClr val="accent4"/>
          </a:effectRef>
          <a:fontRef idx="minor">
            <a:schemeClr val="lt1"/>
          </a:fontRef>
        </p:style>
        <p:txBody>
          <a:bodyPr wrap="square" rtlCol="0" anchor="t">
            <a:noAutofit/>
          </a:bodyPr>
          <a:p>
            <a:r>
              <a:rPr lang="en-US" altLang="zh-CN" sz="1400">
                <a:solidFill>
                  <a:schemeClr val="bg1"/>
                </a:solidFill>
                <a:latin typeface="微软雅黑" panose="020B0503020204020204" charset="-122"/>
                <a:ea typeface="微软雅黑" panose="020B0503020204020204" charset="-122"/>
              </a:rPr>
              <a:t>D</a:t>
            </a:r>
            <a:r>
              <a:rPr lang="zh-CN" altLang="en-US" sz="1400">
                <a:solidFill>
                  <a:schemeClr val="bg1"/>
                </a:solidFill>
                <a:latin typeface="微软雅黑" panose="020B0503020204020204" charset="-122"/>
                <a:ea typeface="微软雅黑" panose="020B0503020204020204" charset="-122"/>
              </a:rPr>
              <a:t>于</a:t>
            </a:r>
            <a:r>
              <a:rPr lang="en-US" altLang="zh-CN" sz="1400">
                <a:solidFill>
                  <a:schemeClr val="bg1"/>
                </a:solidFill>
                <a:latin typeface="微软雅黑" panose="020B0503020204020204" charset="-122"/>
                <a:ea typeface="微软雅黑" panose="020B0503020204020204" charset="-122"/>
              </a:rPr>
              <a:t>40</a:t>
            </a:r>
            <a:r>
              <a:rPr lang="zh-CN" altLang="en-US" sz="1400">
                <a:solidFill>
                  <a:schemeClr val="bg1"/>
                </a:solidFill>
                <a:latin typeface="微软雅黑" panose="020B0503020204020204" charset="-122"/>
                <a:ea typeface="微软雅黑" panose="020B0503020204020204" charset="-122"/>
              </a:rPr>
              <a:t>到达，内存空出一个作业，</a:t>
            </a:r>
            <a:r>
              <a:rPr lang="en-US" altLang="zh-CN" sz="1400">
                <a:solidFill>
                  <a:schemeClr val="bg1"/>
                </a:solidFill>
                <a:latin typeface="微软雅黑" panose="020B0503020204020204" charset="-122"/>
                <a:ea typeface="微软雅黑" panose="020B0503020204020204" charset="-122"/>
              </a:rPr>
              <a:t>H</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C</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10+50</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/50=1.2</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H</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D</a:t>
            </a:r>
            <a:r>
              <a:rPr lang="zh-CN" altLang="en-US" sz="1400">
                <a:solidFill>
                  <a:schemeClr val="bg1"/>
                </a:solidFill>
                <a:latin typeface="微软雅黑" panose="020B0503020204020204" charset="-122"/>
                <a:ea typeface="微软雅黑" panose="020B0503020204020204" charset="-122"/>
              </a:rPr>
              <a:t>）</a:t>
            </a:r>
            <a:r>
              <a:rPr lang="en-US" altLang="zh-CN" sz="1400">
                <a:solidFill>
                  <a:schemeClr val="bg1"/>
                </a:solidFill>
                <a:latin typeface="微软雅黑" panose="020B0503020204020204" charset="-122"/>
                <a:ea typeface="微软雅黑" panose="020B0503020204020204" charset="-122"/>
              </a:rPr>
              <a:t>=1</a:t>
            </a:r>
            <a:r>
              <a:rPr lang="zh-CN" altLang="en-US" sz="1400">
                <a:solidFill>
                  <a:schemeClr val="bg1"/>
                </a:solidFill>
                <a:latin typeface="微软雅黑" panose="020B0503020204020204" charset="-122"/>
                <a:ea typeface="微软雅黑" panose="020B0503020204020204" charset="-122"/>
              </a:rPr>
              <a:t>，选</a:t>
            </a:r>
            <a:r>
              <a:rPr lang="en-US" altLang="zh-CN" sz="1400">
                <a:solidFill>
                  <a:schemeClr val="bg1"/>
                </a:solidFill>
                <a:latin typeface="微软雅黑" panose="020B0503020204020204" charset="-122"/>
                <a:ea typeface="微软雅黑" panose="020B0503020204020204" charset="-122"/>
              </a:rPr>
              <a:t>C</a:t>
            </a:r>
            <a:endParaRPr lang="en-US" altLang="zh-CN" sz="1400">
              <a:solidFill>
                <a:schemeClr val="bg1"/>
              </a:solidFill>
              <a:latin typeface="微软雅黑" panose="020B0503020204020204" charset="-122"/>
              <a:ea typeface="微软雅黑" panose="020B0503020204020204" charset="-122"/>
            </a:endParaRPr>
          </a:p>
        </p:txBody>
      </p:sp>
      <p:sp>
        <p:nvSpPr>
          <p:cNvPr id="43" name="文本框 42"/>
          <p:cNvSpPr txBox="1"/>
          <p:nvPr/>
        </p:nvSpPr>
        <p:spPr>
          <a:xfrm>
            <a:off x="3900805" y="4003675"/>
            <a:ext cx="2550160" cy="295910"/>
          </a:xfrm>
          <a:prstGeom prst="rect">
            <a:avLst/>
          </a:prstGeom>
          <a:noFill/>
          <a:ln w="28575">
            <a:noFill/>
          </a:ln>
          <a:extLst>
            <a:ext uri="{909E8E84-426E-40DD-AFC4-6F175D3DCCD1}">
              <a14:hiddenFill xmlns:a14="http://schemas.microsoft.com/office/drawing/2010/main">
                <a:solidFill>
                  <a:schemeClr val="bg1"/>
                </a:solidFill>
              </a14:hiddenFill>
            </a:ext>
          </a:extLst>
        </p:spPr>
        <p:style>
          <a:lnRef idx="2">
            <a:schemeClr val="accent6">
              <a:shade val="50000"/>
            </a:schemeClr>
          </a:lnRef>
          <a:fillRef idx="1">
            <a:schemeClr val="accent6"/>
          </a:fillRef>
          <a:effectRef idx="0">
            <a:schemeClr val="accent6"/>
          </a:effectRef>
          <a:fontRef idx="minor">
            <a:schemeClr val="lt1"/>
          </a:fontRef>
        </p:style>
        <p:txBody>
          <a:bodyPr wrap="square" rtlCol="0" anchor="t">
            <a:noAutofit/>
          </a:bodyPr>
          <a:p>
            <a:pPr algn="ctr"/>
            <a:r>
              <a:rPr lang="en-US" sz="1400">
                <a:solidFill>
                  <a:schemeClr val="tx1"/>
                </a:solidFill>
                <a:latin typeface="宋体" panose="02010600030101010101" pitchFamily="2" charset="-122"/>
                <a:ea typeface="宋体" panose="02010600030101010101" pitchFamily="2" charset="-122"/>
                <a:cs typeface="宋体" panose="02010600030101010101" pitchFamily="2" charset="-122"/>
              </a:rPr>
              <a:t>B</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进程短于</a:t>
            </a:r>
            <a:r>
              <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rPr>
              <a:t>C</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，因此运行</a:t>
            </a:r>
            <a:r>
              <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rPr>
              <a:t>B</a:t>
            </a:r>
            <a:endPar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4" name="矩形 43"/>
          <p:cNvSpPr/>
          <p:nvPr/>
        </p:nvSpPr>
        <p:spPr>
          <a:xfrm>
            <a:off x="6493510" y="5260340"/>
            <a:ext cx="870585" cy="1746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5" name="矩形 44"/>
          <p:cNvSpPr/>
          <p:nvPr/>
        </p:nvSpPr>
        <p:spPr>
          <a:xfrm>
            <a:off x="7364095" y="5260975"/>
            <a:ext cx="870585" cy="1746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cxnSp>
        <p:nvCxnSpPr>
          <p:cNvPr id="47" name="直接箭头连接符 46"/>
          <p:cNvCxnSpPr/>
          <p:nvPr/>
        </p:nvCxnSpPr>
        <p:spPr>
          <a:xfrm flipV="1">
            <a:off x="6503565" y="3427625"/>
            <a:ext cx="17145" cy="1116965"/>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368030" y="4925695"/>
            <a:ext cx="2748280" cy="509270"/>
          </a:xfrm>
          <a:prstGeom prst="rect">
            <a:avLst/>
          </a:prstGeom>
          <a:solidFill>
            <a:schemeClr val="bg1"/>
          </a:solidFill>
          <a:ln w="28575">
            <a:noFill/>
          </a:ln>
        </p:spPr>
        <p:style>
          <a:lnRef idx="3">
            <a:schemeClr val="lt1"/>
          </a:lnRef>
          <a:fillRef idx="1">
            <a:schemeClr val="accent2"/>
          </a:fillRef>
          <a:effectRef idx="1">
            <a:schemeClr val="accent2"/>
          </a:effectRef>
          <a:fontRef idx="minor">
            <a:schemeClr val="lt1"/>
          </a:fontRef>
        </p:style>
        <p:txBody>
          <a:bodyPr wrap="square" rtlCol="0" anchor="t">
            <a:noAutofit/>
          </a:bodyPr>
          <a:p>
            <a:r>
              <a:rPr lang="en-US" sz="1400">
                <a:solidFill>
                  <a:schemeClr val="tx1"/>
                </a:solidFill>
                <a:latin typeface="宋体" panose="02010600030101010101" pitchFamily="2" charset="-122"/>
                <a:ea typeface="宋体" panose="02010600030101010101" pitchFamily="2" charset="-122"/>
                <a:cs typeface="宋体" panose="02010600030101010101" pitchFamily="2" charset="-122"/>
              </a:rPr>
              <a:t>B</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运行完后，</a:t>
            </a:r>
            <a:r>
              <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rPr>
              <a:t>D</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作业也装入内存，</a:t>
            </a:r>
            <a:r>
              <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rPr>
              <a:t>D</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进程短于</a:t>
            </a:r>
            <a:r>
              <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rPr>
              <a:t>C</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，因此先运行</a:t>
            </a:r>
            <a:r>
              <a:rPr lang="en-US" altLang="zh-CN" sz="1400">
                <a:solidFill>
                  <a:schemeClr val="tx1"/>
                </a:solidFill>
                <a:latin typeface="宋体" panose="02010600030101010101" pitchFamily="2" charset="-122"/>
                <a:ea typeface="宋体" panose="02010600030101010101" pitchFamily="2" charset="-122"/>
                <a:cs typeface="宋体" panose="02010600030101010101" pitchFamily="2" charset="-122"/>
              </a:rPr>
              <a:t>D</a:t>
            </a:r>
            <a:r>
              <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rPr>
              <a:t>作业</a:t>
            </a:r>
            <a:endParaRPr lang="zh-CN" altLang="en-US" sz="14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9" name="矩形 48"/>
          <p:cNvSpPr/>
          <p:nvPr/>
        </p:nvSpPr>
        <p:spPr>
          <a:xfrm>
            <a:off x="8235950" y="4491355"/>
            <a:ext cx="720000" cy="1746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0" name="矩形 49"/>
          <p:cNvSpPr/>
          <p:nvPr/>
        </p:nvSpPr>
        <p:spPr>
          <a:xfrm>
            <a:off x="8956040" y="4491990"/>
            <a:ext cx="720000" cy="1746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1" name="矩形 50"/>
          <p:cNvSpPr/>
          <p:nvPr/>
        </p:nvSpPr>
        <p:spPr>
          <a:xfrm>
            <a:off x="9676130" y="4491990"/>
            <a:ext cx="720000" cy="1746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2" name="矩形 51"/>
          <p:cNvSpPr/>
          <p:nvPr/>
        </p:nvSpPr>
        <p:spPr>
          <a:xfrm>
            <a:off x="10396220" y="4491355"/>
            <a:ext cx="720000" cy="1746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53" name="矩形 52"/>
          <p:cNvSpPr/>
          <p:nvPr/>
        </p:nvSpPr>
        <p:spPr>
          <a:xfrm>
            <a:off x="11116310" y="4491990"/>
            <a:ext cx="720000" cy="1746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60" name="直接箭头连接符 59"/>
          <p:cNvCxnSpPr/>
          <p:nvPr/>
        </p:nvCxnSpPr>
        <p:spPr>
          <a:xfrm flipH="1" flipV="1">
            <a:off x="8225685" y="4925590"/>
            <a:ext cx="8890" cy="65786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015238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120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2" name="文本框 61"/>
          <p:cNvSpPr txBox="1"/>
          <p:nvPr/>
        </p:nvSpPr>
        <p:spPr>
          <a:xfrm>
            <a:off x="1086866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130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3" name="文本框 62"/>
          <p:cNvSpPr txBox="1"/>
          <p:nvPr/>
        </p:nvSpPr>
        <p:spPr>
          <a:xfrm>
            <a:off x="11584940" y="556069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140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cxnSp>
        <p:nvCxnSpPr>
          <p:cNvPr id="67" name="直接箭头连接符 66"/>
          <p:cNvCxnSpPr/>
          <p:nvPr/>
        </p:nvCxnSpPr>
        <p:spPr>
          <a:xfrm flipV="1">
            <a:off x="430530" y="2944495"/>
            <a:ext cx="3451860" cy="22860"/>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1088390" y="2800985"/>
            <a:ext cx="1929130" cy="295910"/>
          </a:xfrm>
          <a:prstGeom prst="rect">
            <a:avLst/>
          </a:prstGeom>
          <a:solidFill>
            <a:schemeClr val="bg1"/>
          </a:solidFill>
          <a:ln w="28575">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noAutofit/>
          </a:bodyPr>
          <a:p>
            <a:pPr algn="ctr"/>
            <a:r>
              <a:rPr lang="en-US" altLang="zh-CN" sz="1400" b="1">
                <a:solidFill>
                  <a:srgbClr val="FF0000"/>
                </a:solidFill>
                <a:latin typeface="微软雅黑" panose="020B0503020204020204" charset="-122"/>
                <a:ea typeface="微软雅黑" panose="020B0503020204020204" charset="-122"/>
              </a:rPr>
              <a:t>A</a:t>
            </a:r>
            <a:r>
              <a:rPr lang="zh-CN" altLang="en-US" sz="1400" b="1">
                <a:solidFill>
                  <a:srgbClr val="FF0000"/>
                </a:solidFill>
                <a:latin typeface="微软雅黑" panose="020B0503020204020204" charset="-122"/>
                <a:ea typeface="微软雅黑" panose="020B0503020204020204" charset="-122"/>
              </a:rPr>
              <a:t>周转时间</a:t>
            </a:r>
            <a:r>
              <a:rPr lang="en-US" altLang="zh-CN" sz="1400" b="1">
                <a:solidFill>
                  <a:srgbClr val="FF0000"/>
                </a:solidFill>
                <a:latin typeface="微软雅黑" panose="020B0503020204020204" charset="-122"/>
                <a:ea typeface="微软雅黑" panose="020B0503020204020204" charset="-122"/>
              </a:rPr>
              <a:t>=40-0=40</a:t>
            </a:r>
            <a:endParaRPr lang="en-US" altLang="zh-CN" sz="1400" b="1">
              <a:solidFill>
                <a:srgbClr val="FF0000"/>
              </a:solidFill>
              <a:latin typeface="微软雅黑" panose="020B0503020204020204" charset="-122"/>
              <a:ea typeface="微软雅黑" panose="020B0503020204020204" charset="-122"/>
            </a:endParaRPr>
          </a:p>
        </p:txBody>
      </p:sp>
      <p:cxnSp>
        <p:nvCxnSpPr>
          <p:cNvPr id="68" name="直接箭头连接符 67"/>
          <p:cNvCxnSpPr/>
          <p:nvPr/>
        </p:nvCxnSpPr>
        <p:spPr>
          <a:xfrm flipV="1">
            <a:off x="2110740" y="3622675"/>
            <a:ext cx="4415790" cy="27940"/>
          </a:xfrm>
          <a:prstGeom prst="straightConnector1">
            <a:avLst/>
          </a:prstGeom>
          <a:ln w="190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214370" y="3484245"/>
            <a:ext cx="2024380" cy="295910"/>
          </a:xfrm>
          <a:prstGeom prst="rect">
            <a:avLst/>
          </a:prstGeom>
          <a:solidFill>
            <a:schemeClr val="bg1"/>
          </a:solidFill>
          <a:ln w="28575">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noAutofit/>
          </a:bodyPr>
          <a:p>
            <a:pPr algn="ctr"/>
            <a:r>
              <a:rPr lang="en-US" altLang="zh-CN" sz="1400" b="1">
                <a:solidFill>
                  <a:srgbClr val="FF0000"/>
                </a:solidFill>
                <a:latin typeface="微软雅黑" panose="020B0503020204020204" charset="-122"/>
                <a:ea typeface="微软雅黑" panose="020B0503020204020204" charset="-122"/>
              </a:rPr>
              <a:t>B</a:t>
            </a:r>
            <a:r>
              <a:rPr lang="zh-CN" altLang="en-US" sz="1400" b="1">
                <a:solidFill>
                  <a:srgbClr val="FF0000"/>
                </a:solidFill>
                <a:latin typeface="微软雅黑" panose="020B0503020204020204" charset="-122"/>
                <a:ea typeface="微软雅黑" panose="020B0503020204020204" charset="-122"/>
              </a:rPr>
              <a:t>周转时间</a:t>
            </a:r>
            <a:r>
              <a:rPr lang="en-US" altLang="zh-CN" sz="1400" b="1">
                <a:solidFill>
                  <a:srgbClr val="FF0000"/>
                </a:solidFill>
                <a:latin typeface="微软雅黑" panose="020B0503020204020204" charset="-122"/>
                <a:ea typeface="微软雅黑" panose="020B0503020204020204" charset="-122"/>
              </a:rPr>
              <a:t>=70-20=50</a:t>
            </a:r>
            <a:endParaRPr lang="en-US" altLang="zh-CN" sz="1400" b="1">
              <a:solidFill>
                <a:srgbClr val="FF0000"/>
              </a:solidFill>
              <a:latin typeface="微软雅黑" panose="020B0503020204020204" charset="-122"/>
              <a:ea typeface="微软雅黑" panose="020B0503020204020204" charset="-122"/>
            </a:endParaRPr>
          </a:p>
        </p:txBody>
      </p:sp>
      <p:cxnSp>
        <p:nvCxnSpPr>
          <p:cNvPr id="70" name="直接箭头连接符 69"/>
          <p:cNvCxnSpPr/>
          <p:nvPr/>
        </p:nvCxnSpPr>
        <p:spPr>
          <a:xfrm flipV="1">
            <a:off x="2950845" y="4380230"/>
            <a:ext cx="8885555" cy="50800"/>
          </a:xfrm>
          <a:prstGeom prst="straightConnector1">
            <a:avLst/>
          </a:prstGeom>
          <a:ln w="190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5559425" y="4244975"/>
            <a:ext cx="2313305" cy="295910"/>
          </a:xfrm>
          <a:prstGeom prst="rect">
            <a:avLst/>
          </a:prstGeom>
          <a:solidFill>
            <a:schemeClr val="bg1"/>
          </a:solidFill>
          <a:ln w="28575">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noAutofit/>
          </a:bodyPr>
          <a:p>
            <a:pPr algn="ctr"/>
            <a:r>
              <a:rPr lang="en-US" altLang="zh-CN" sz="1400" b="1">
                <a:solidFill>
                  <a:srgbClr val="FF0000"/>
                </a:solidFill>
                <a:latin typeface="微软雅黑" panose="020B0503020204020204" charset="-122"/>
                <a:ea typeface="微软雅黑" panose="020B0503020204020204" charset="-122"/>
              </a:rPr>
              <a:t>C</a:t>
            </a:r>
            <a:r>
              <a:rPr lang="zh-CN" altLang="en-US" sz="1400" b="1">
                <a:solidFill>
                  <a:srgbClr val="FF0000"/>
                </a:solidFill>
                <a:latin typeface="微软雅黑" panose="020B0503020204020204" charset="-122"/>
                <a:ea typeface="微软雅黑" panose="020B0503020204020204" charset="-122"/>
              </a:rPr>
              <a:t>周转时间</a:t>
            </a:r>
            <a:r>
              <a:rPr lang="en-US" altLang="zh-CN" sz="1400" b="1">
                <a:solidFill>
                  <a:srgbClr val="FF0000"/>
                </a:solidFill>
                <a:latin typeface="微软雅黑" panose="020B0503020204020204" charset="-122"/>
                <a:ea typeface="微软雅黑" panose="020B0503020204020204" charset="-122"/>
              </a:rPr>
              <a:t>=140-30=110</a:t>
            </a:r>
            <a:endParaRPr lang="en-US" altLang="zh-CN" sz="1400" b="1">
              <a:solidFill>
                <a:srgbClr val="FF0000"/>
              </a:solidFill>
              <a:latin typeface="微软雅黑" panose="020B0503020204020204" charset="-122"/>
              <a:ea typeface="微软雅黑" panose="020B0503020204020204" charset="-122"/>
            </a:endParaRPr>
          </a:p>
        </p:txBody>
      </p:sp>
      <p:cxnSp>
        <p:nvCxnSpPr>
          <p:cNvPr id="72" name="直接箭头连接符 71"/>
          <p:cNvCxnSpPr/>
          <p:nvPr/>
        </p:nvCxnSpPr>
        <p:spPr>
          <a:xfrm flipV="1">
            <a:off x="3860165" y="5078095"/>
            <a:ext cx="4368165" cy="27940"/>
          </a:xfrm>
          <a:prstGeom prst="straightConnector1">
            <a:avLst/>
          </a:prstGeom>
          <a:ln w="190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4608830" y="4932680"/>
            <a:ext cx="2091690" cy="295910"/>
          </a:xfrm>
          <a:prstGeom prst="rect">
            <a:avLst/>
          </a:prstGeom>
          <a:solidFill>
            <a:schemeClr val="bg1"/>
          </a:solidFill>
          <a:ln w="28575">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noAutofit/>
          </a:bodyPr>
          <a:p>
            <a:pPr algn="ctr"/>
            <a:r>
              <a:rPr lang="en-US" altLang="zh-CN" sz="1400" b="1">
                <a:solidFill>
                  <a:srgbClr val="FF0000"/>
                </a:solidFill>
                <a:latin typeface="微软雅黑" panose="020B0503020204020204" charset="-122"/>
                <a:ea typeface="微软雅黑" panose="020B0503020204020204" charset="-122"/>
              </a:rPr>
              <a:t>D</a:t>
            </a:r>
            <a:r>
              <a:rPr lang="zh-CN" altLang="en-US" sz="1400" b="1">
                <a:solidFill>
                  <a:srgbClr val="FF0000"/>
                </a:solidFill>
                <a:latin typeface="微软雅黑" panose="020B0503020204020204" charset="-122"/>
                <a:ea typeface="微软雅黑" panose="020B0503020204020204" charset="-122"/>
              </a:rPr>
              <a:t>周转时间</a:t>
            </a:r>
            <a:r>
              <a:rPr lang="en-US" altLang="zh-CN" sz="1400" b="1">
                <a:solidFill>
                  <a:srgbClr val="FF0000"/>
                </a:solidFill>
                <a:latin typeface="微软雅黑" panose="020B0503020204020204" charset="-122"/>
                <a:ea typeface="微软雅黑" panose="020B0503020204020204" charset="-122"/>
              </a:rPr>
              <a:t>=90-40=50</a:t>
            </a:r>
            <a:endParaRPr lang="en-US" altLang="zh-CN" sz="1400" b="1">
              <a:solidFill>
                <a:srgbClr val="FF0000"/>
              </a:solidFill>
              <a:latin typeface="微软雅黑" panose="020B0503020204020204" charset="-122"/>
              <a:ea typeface="微软雅黑" panose="020B0503020204020204" charset="-122"/>
            </a:endParaRPr>
          </a:p>
        </p:txBody>
      </p:sp>
      <p:cxnSp>
        <p:nvCxnSpPr>
          <p:cNvPr id="74" name="直接箭头连接符 73"/>
          <p:cNvCxnSpPr/>
          <p:nvPr/>
        </p:nvCxnSpPr>
        <p:spPr>
          <a:xfrm flipH="1" flipV="1">
            <a:off x="11852805" y="4232170"/>
            <a:ext cx="635" cy="1328420"/>
          </a:xfrm>
          <a:prstGeom prst="straightConnector1">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73660" y="78105"/>
            <a:ext cx="11975465" cy="645160"/>
          </a:xfrm>
          <a:prstGeom prst="rect">
            <a:avLst/>
          </a:prstGeom>
          <a:noFill/>
          <a:ln w="9525">
            <a:noFill/>
          </a:ln>
        </p:spPr>
        <p:txBody>
          <a:bodyPr wrap="square">
            <a:spAutoFit/>
          </a:bodyPr>
          <a:p>
            <a:pPr indent="0"/>
            <a:r>
              <a:rPr lang="zh-CN">
                <a:latin typeface="微软雅黑" panose="020B0503020204020204" charset="-122"/>
                <a:ea typeface="微软雅黑" panose="020B0503020204020204" charset="-122"/>
                <a:cs typeface="微软雅黑" panose="020B0503020204020204" charset="-122"/>
              </a:rPr>
              <a:t>假设下面的几个进程是系统中仅有的进程，并且都没有</a:t>
            </a:r>
            <a:r>
              <a:rPr lang="en-US">
                <a:latin typeface="微软雅黑" panose="020B0503020204020204" charset="-122"/>
                <a:ea typeface="微软雅黑" panose="020B0503020204020204" charset="-122"/>
                <a:cs typeface="微软雅黑" panose="020B0503020204020204" charset="-122"/>
              </a:rPr>
              <a:t>I/O</a:t>
            </a:r>
            <a:r>
              <a:rPr lang="zh-CN">
                <a:latin typeface="微软雅黑" panose="020B0503020204020204" charset="-122"/>
                <a:ea typeface="微软雅黑" panose="020B0503020204020204" charset="-122"/>
                <a:cs typeface="微软雅黑" panose="020B0503020204020204" charset="-122"/>
              </a:rPr>
              <a:t>请求，给定的达到时间和</a:t>
            </a:r>
            <a:r>
              <a:rPr lang="en-US">
                <a:latin typeface="微软雅黑" panose="020B0503020204020204" charset="-122"/>
                <a:ea typeface="微软雅黑" panose="020B0503020204020204" charset="-122"/>
                <a:cs typeface="微软雅黑" panose="020B0503020204020204" charset="-122"/>
              </a:rPr>
              <a:t>CPU</a:t>
            </a:r>
            <a:r>
              <a:rPr lang="zh-CN">
                <a:latin typeface="微软雅黑" panose="020B0503020204020204" charset="-122"/>
                <a:ea typeface="微软雅黑" panose="020B0503020204020204" charset="-122"/>
                <a:cs typeface="微软雅黑" panose="020B0503020204020204" charset="-122"/>
              </a:rPr>
              <a:t>区间长度（</a:t>
            </a:r>
            <a:r>
              <a:rPr lang="en-US">
                <a:latin typeface="微软雅黑" panose="020B0503020204020204" charset="-122"/>
                <a:ea typeface="微软雅黑" panose="020B0503020204020204" charset="-122"/>
                <a:cs typeface="微软雅黑" panose="020B0503020204020204" charset="-122"/>
              </a:rPr>
              <a:t>CPU burst time</a:t>
            </a:r>
            <a:r>
              <a:rPr lang="zh-CN">
                <a:latin typeface="微软雅黑" panose="020B0503020204020204" charset="-122"/>
                <a:ea typeface="微软雅黑" panose="020B0503020204020204" charset="-122"/>
                <a:cs typeface="微软雅黑" panose="020B0503020204020204" charset="-122"/>
              </a:rPr>
              <a:t>），回答下面的问题</a:t>
            </a:r>
            <a:r>
              <a:rPr lang="en-US">
                <a:latin typeface="微软雅黑" panose="020B0503020204020204" charset="-122"/>
                <a:ea typeface="微软雅黑" panose="020B0503020204020204" charset="-122"/>
                <a:cs typeface="微软雅黑" panose="020B0503020204020204" charset="-122"/>
              </a:rPr>
              <a:t>	</a:t>
            </a:r>
            <a:endParaRPr lang="en-US" altLang="en-US">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p:nvPr>
            <p:custDataLst>
              <p:tags r:id="rId1"/>
            </p:custDataLst>
          </p:nvPr>
        </p:nvGraphicFramePr>
        <p:xfrm>
          <a:off x="195580" y="798195"/>
          <a:ext cx="3696970" cy="1478280"/>
        </p:xfrm>
        <a:graphic>
          <a:graphicData uri="http://schemas.openxmlformats.org/drawingml/2006/table">
            <a:tbl>
              <a:tblPr firstRow="1" bandRow="1">
                <a:tableStyleId>{793D81CF-94F2-401A-BA57-92F5A7B2D0C5}</a:tableStyleId>
              </a:tblPr>
              <a:tblGrid>
                <a:gridCol w="786765"/>
                <a:gridCol w="1156335"/>
                <a:gridCol w="1753870"/>
              </a:tblGrid>
              <a:tr h="381000">
                <a:tc>
                  <a:txBody>
                    <a:bodyPr/>
                    <a:p>
                      <a:pPr indent="0" algn="ctr">
                        <a:buNone/>
                      </a:pPr>
                      <a:r>
                        <a:rPr lang="en-US" sz="1800">
                          <a:latin typeface="Times New Roman" panose="02020603050405020304" pitchFamily="18" charset="0"/>
                          <a:ea typeface="微软雅黑" panose="020B0503020204020204" charset="-122"/>
                        </a:rPr>
                        <a:t>进程</a:t>
                      </a:r>
                      <a:endParaRPr lang="en-US" altLang="en-US" sz="1800">
                        <a:latin typeface="Times New Roman" panose="02020603050405020304" pitchFamily="18" charset="0"/>
                        <a:ea typeface="微软雅黑" panose="020B0503020204020204" charset="-122"/>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rPr>
                        <a:t>到达时间</a:t>
                      </a:r>
                      <a:endParaRPr lang="en-US" altLang="en-US" sz="1800">
                        <a:latin typeface="Times New Roman" panose="02020603050405020304" pitchFamily="18" charset="0"/>
                        <a:ea typeface="微软雅黑" panose="020B0503020204020204" charset="-122"/>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CPU区间长度</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P1</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0</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10</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P2</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2</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6</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P3</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3</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1</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P4</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5</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3</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6" name="文本框 5"/>
          <p:cNvSpPr txBox="1"/>
          <p:nvPr/>
        </p:nvSpPr>
        <p:spPr>
          <a:xfrm>
            <a:off x="3994785" y="798195"/>
            <a:ext cx="7960360" cy="1476375"/>
          </a:xfrm>
          <a:prstGeom prst="rect">
            <a:avLst/>
          </a:prstGeom>
          <a:noFill/>
          <a:ln w="9525">
            <a:noFill/>
          </a:ln>
        </p:spPr>
        <p:txBody>
          <a:bodyPr wrap="square">
            <a:spAutoFit/>
          </a:bodyPr>
          <a:p>
            <a:pPr indent="0">
              <a:lnSpc>
                <a:spcPct val="125000"/>
              </a:lnSpc>
              <a:spcBef>
                <a:spcPts val="0"/>
              </a:spcBef>
              <a:spcAft>
                <a:spcPts val="0"/>
              </a:spcAft>
            </a:pPr>
            <a:r>
              <a:rPr lang="zh-CN" b="0">
                <a:latin typeface="Times New Roman" panose="02020603050405020304" pitchFamily="18" charset="0"/>
                <a:ea typeface="微软雅黑" panose="020B0503020204020204" charset="-122"/>
                <a:cs typeface="Times New Roman" panose="02020603050405020304" pitchFamily="18" charset="0"/>
              </a:rPr>
              <a:t>针对下面三种调度算法，分别画出甘特图，计算平均周转时间。</a:t>
            </a:r>
            <a:r>
              <a:rPr lang="en-US" b="0">
                <a:latin typeface="Times New Roman" panose="02020603050405020304" pitchFamily="18" charset="0"/>
                <a:ea typeface="微软雅黑" panose="020B0503020204020204" charset="-122"/>
                <a:cs typeface="Times New Roman" panose="02020603050405020304" pitchFamily="18" charset="0"/>
              </a:rPr>
              <a:t>a)  </a:t>
            </a:r>
            <a:r>
              <a:rPr lang="zh-CN" b="0">
                <a:latin typeface="Times New Roman" panose="02020603050405020304" pitchFamily="18" charset="0"/>
                <a:ea typeface="微软雅黑" panose="020B0503020204020204" charset="-122"/>
                <a:cs typeface="Times New Roman" panose="02020603050405020304" pitchFamily="18" charset="0"/>
              </a:rPr>
              <a:t>先来先服务（</a:t>
            </a:r>
            <a:r>
              <a:rPr lang="en-US" b="0">
                <a:latin typeface="Times New Roman" panose="02020603050405020304" pitchFamily="18" charset="0"/>
                <a:ea typeface="微软雅黑" panose="020B0503020204020204" charset="-122"/>
                <a:cs typeface="Times New Roman" panose="02020603050405020304" pitchFamily="18" charset="0"/>
              </a:rPr>
              <a:t>FCFS</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b)  </a:t>
            </a:r>
            <a:r>
              <a:rPr lang="zh-CN" b="0">
                <a:latin typeface="Times New Roman" panose="02020603050405020304" pitchFamily="18" charset="0"/>
                <a:ea typeface="微软雅黑" panose="020B0503020204020204" charset="-122"/>
                <a:cs typeface="Times New Roman" panose="02020603050405020304" pitchFamily="18" charset="0"/>
              </a:rPr>
              <a:t>抢占的最短剩余时间优先（</a:t>
            </a:r>
            <a:r>
              <a:rPr lang="en-US" b="0">
                <a:latin typeface="Times New Roman" panose="02020603050405020304" pitchFamily="18" charset="0"/>
                <a:ea typeface="微软雅黑" panose="020B0503020204020204" charset="-122"/>
                <a:cs typeface="Times New Roman" panose="02020603050405020304" pitchFamily="18" charset="0"/>
              </a:rPr>
              <a:t>SJF</a:t>
            </a:r>
            <a:r>
              <a:rPr lang="zh-CN" b="0">
                <a:latin typeface="Times New Roman" panose="02020603050405020304" pitchFamily="18" charset="0"/>
                <a:ea typeface="微软雅黑" panose="020B0503020204020204" charset="-122"/>
                <a:cs typeface="Times New Roman" panose="02020603050405020304" pitchFamily="18" charset="0"/>
              </a:rPr>
              <a:t>）</a:t>
            </a:r>
            <a:r>
              <a:rPr lang="en-US" altLang="zh-CN" b="0">
                <a:latin typeface="Times New Roman" panose="02020603050405020304" pitchFamily="18" charset="0"/>
                <a:ea typeface="微软雅黑" panose="020B0503020204020204" charset="-122"/>
                <a:cs typeface="Times New Roman" panose="02020603050405020304" pitchFamily="18" charset="0"/>
              </a:rPr>
              <a:t>=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(20+10+1+3)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 4 = 8.5</a:t>
            </a:r>
            <a:r>
              <a:rPr lang="en-US" b="0">
                <a:latin typeface="Times New Roman" panose="02020603050405020304" pitchFamily="18" charset="0"/>
                <a:ea typeface="微软雅黑" panose="020B0503020204020204" charset="-122"/>
                <a:cs typeface="Times New Roman" panose="02020603050405020304" pitchFamily="18" charset="0"/>
              </a:rPr>
              <a:t>c</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zh-CN" b="0">
                <a:latin typeface="Times New Roman" panose="02020603050405020304" pitchFamily="18" charset="0"/>
                <a:ea typeface="微软雅黑" panose="020B0503020204020204" charset="-122"/>
                <a:cs typeface="Times New Roman" panose="02020603050405020304" pitchFamily="18" charset="0"/>
              </a:rPr>
              <a:t>时间片为</a:t>
            </a:r>
            <a:r>
              <a:rPr lang="en-US" b="0">
                <a:latin typeface="Times New Roman" panose="02020603050405020304" pitchFamily="18" charset="0"/>
                <a:ea typeface="微软雅黑" panose="020B0503020204020204" charset="-122"/>
                <a:cs typeface="Times New Roman" panose="02020603050405020304" pitchFamily="18" charset="0"/>
              </a:rPr>
              <a:t>4</a:t>
            </a:r>
            <a:r>
              <a:rPr lang="zh-CN" b="0">
                <a:latin typeface="Times New Roman" panose="02020603050405020304" pitchFamily="18" charset="0"/>
                <a:ea typeface="微软雅黑" panose="020B0503020204020204" charset="-122"/>
                <a:cs typeface="Times New Roman" panose="02020603050405020304" pitchFamily="18" charset="0"/>
              </a:rPr>
              <a:t>的轮转调度（假设新进程会被添加到就绪队列的尾部）</a:t>
            </a:r>
            <a:endParaRPr lang="zh-CN" altLang="en-US" b="0">
              <a:latin typeface="Times New Roman" panose="02020603050405020304" pitchFamily="18" charset="0"/>
              <a:ea typeface="微软雅黑" panose="020B0503020204020204" charset="-122"/>
              <a:cs typeface="Times New Roman" panose="02020603050405020304" pitchFamily="18" charset="0"/>
            </a:endParaRPr>
          </a:p>
        </p:txBody>
      </p:sp>
      <p:sp>
        <p:nvSpPr>
          <p:cNvPr id="143" name="文本框 142"/>
          <p:cNvSpPr txBox="1"/>
          <p:nvPr/>
        </p:nvSpPr>
        <p:spPr>
          <a:xfrm>
            <a:off x="4366260" y="2134235"/>
            <a:ext cx="6096000" cy="368300"/>
          </a:xfrm>
          <a:prstGeom prst="rect">
            <a:avLst/>
          </a:prstGeom>
          <a:noFill/>
        </p:spPr>
        <p:txBody>
          <a:bodyPr wrap="square" rtlCol="0" anchor="t">
            <a:spAutoFit/>
          </a:bodyPr>
          <a:p>
            <a:r>
              <a:rPr lang="en-US" altLang="zh-CN">
                <a:latin typeface="Times New Roman" panose="02020603050405020304" pitchFamily="18" charset="0"/>
                <a:ea typeface="微软雅黑" panose="020B0503020204020204" charset="-122"/>
                <a:cs typeface="Times New Roman" panose="02020603050405020304" pitchFamily="18" charset="0"/>
                <a:sym typeface="+mn-ea"/>
              </a:rPr>
              <a:t>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73660" y="78105"/>
            <a:ext cx="11975465" cy="645160"/>
          </a:xfrm>
          <a:prstGeom prst="rect">
            <a:avLst/>
          </a:prstGeom>
          <a:noFill/>
          <a:ln w="9525">
            <a:noFill/>
          </a:ln>
        </p:spPr>
        <p:txBody>
          <a:bodyPr wrap="square">
            <a:spAutoFit/>
          </a:bodyPr>
          <a:p>
            <a:pPr indent="0"/>
            <a:r>
              <a:rPr lang="zh-CN">
                <a:latin typeface="微软雅黑" panose="020B0503020204020204" charset="-122"/>
                <a:ea typeface="微软雅黑" panose="020B0503020204020204" charset="-122"/>
                <a:cs typeface="微软雅黑" panose="020B0503020204020204" charset="-122"/>
              </a:rPr>
              <a:t>假设下面的几个进程是系统中仅有的进程，并且都没有</a:t>
            </a:r>
            <a:r>
              <a:rPr lang="en-US">
                <a:latin typeface="微软雅黑" panose="020B0503020204020204" charset="-122"/>
                <a:ea typeface="微软雅黑" panose="020B0503020204020204" charset="-122"/>
                <a:cs typeface="微软雅黑" panose="020B0503020204020204" charset="-122"/>
              </a:rPr>
              <a:t>I/O</a:t>
            </a:r>
            <a:r>
              <a:rPr lang="zh-CN">
                <a:latin typeface="微软雅黑" panose="020B0503020204020204" charset="-122"/>
                <a:ea typeface="微软雅黑" panose="020B0503020204020204" charset="-122"/>
                <a:cs typeface="微软雅黑" panose="020B0503020204020204" charset="-122"/>
              </a:rPr>
              <a:t>请求，给定的达到时间和</a:t>
            </a:r>
            <a:r>
              <a:rPr lang="en-US">
                <a:latin typeface="微软雅黑" panose="020B0503020204020204" charset="-122"/>
                <a:ea typeface="微软雅黑" panose="020B0503020204020204" charset="-122"/>
                <a:cs typeface="微软雅黑" panose="020B0503020204020204" charset="-122"/>
              </a:rPr>
              <a:t>CPU</a:t>
            </a:r>
            <a:r>
              <a:rPr lang="zh-CN">
                <a:latin typeface="微软雅黑" panose="020B0503020204020204" charset="-122"/>
                <a:ea typeface="微软雅黑" panose="020B0503020204020204" charset="-122"/>
                <a:cs typeface="微软雅黑" panose="020B0503020204020204" charset="-122"/>
              </a:rPr>
              <a:t>区间长度（</a:t>
            </a:r>
            <a:r>
              <a:rPr lang="en-US">
                <a:latin typeface="微软雅黑" panose="020B0503020204020204" charset="-122"/>
                <a:ea typeface="微软雅黑" panose="020B0503020204020204" charset="-122"/>
                <a:cs typeface="微软雅黑" panose="020B0503020204020204" charset="-122"/>
              </a:rPr>
              <a:t>CPU burst time</a:t>
            </a:r>
            <a:r>
              <a:rPr lang="zh-CN">
                <a:latin typeface="微软雅黑" panose="020B0503020204020204" charset="-122"/>
                <a:ea typeface="微软雅黑" panose="020B0503020204020204" charset="-122"/>
                <a:cs typeface="微软雅黑" panose="020B0503020204020204" charset="-122"/>
              </a:rPr>
              <a:t>），回答下面的问题</a:t>
            </a:r>
            <a:r>
              <a:rPr lang="en-US">
                <a:latin typeface="微软雅黑" panose="020B0503020204020204" charset="-122"/>
                <a:ea typeface="微软雅黑" panose="020B0503020204020204" charset="-122"/>
                <a:cs typeface="微软雅黑" panose="020B0503020204020204" charset="-122"/>
              </a:rPr>
              <a:t>	</a:t>
            </a:r>
            <a:endParaRPr lang="en-US" altLang="en-US">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p:nvPr>
            <p:custDataLst>
              <p:tags r:id="rId1"/>
            </p:custDataLst>
          </p:nvPr>
        </p:nvGraphicFramePr>
        <p:xfrm>
          <a:off x="195580" y="798195"/>
          <a:ext cx="3696970" cy="1478280"/>
        </p:xfrm>
        <a:graphic>
          <a:graphicData uri="http://schemas.openxmlformats.org/drawingml/2006/table">
            <a:tbl>
              <a:tblPr firstRow="1" bandRow="1">
                <a:tableStyleId>{793D81CF-94F2-401A-BA57-92F5A7B2D0C5}</a:tableStyleId>
              </a:tblPr>
              <a:tblGrid>
                <a:gridCol w="786765"/>
                <a:gridCol w="1156335"/>
                <a:gridCol w="1753870"/>
              </a:tblGrid>
              <a:tr h="381000">
                <a:tc>
                  <a:txBody>
                    <a:bodyPr/>
                    <a:p>
                      <a:pPr indent="0" algn="ctr">
                        <a:buNone/>
                      </a:pPr>
                      <a:r>
                        <a:rPr lang="en-US" sz="1800">
                          <a:latin typeface="Times New Roman" panose="02020603050405020304" pitchFamily="18" charset="0"/>
                          <a:ea typeface="微软雅黑" panose="020B0503020204020204" charset="-122"/>
                        </a:rPr>
                        <a:t>进程</a:t>
                      </a:r>
                      <a:endParaRPr lang="en-US" altLang="en-US" sz="1800">
                        <a:latin typeface="Times New Roman" panose="02020603050405020304" pitchFamily="18" charset="0"/>
                        <a:ea typeface="微软雅黑" panose="020B0503020204020204" charset="-122"/>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rPr>
                        <a:t>到达时间</a:t>
                      </a:r>
                      <a:endParaRPr lang="en-US" altLang="en-US" sz="1800">
                        <a:latin typeface="Times New Roman" panose="02020603050405020304" pitchFamily="18" charset="0"/>
                        <a:ea typeface="微软雅黑" panose="020B0503020204020204" charset="-122"/>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CPU区间长度</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P1</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0</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10</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P2</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2</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6</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P3</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3</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1</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274320">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P4</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5</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p>
                      <a:pPr indent="0" algn="ctr">
                        <a:buNone/>
                      </a:pPr>
                      <a:r>
                        <a:rPr lang="en-US" sz="1800">
                          <a:latin typeface="Times New Roman" panose="02020603050405020304" pitchFamily="18" charset="0"/>
                          <a:ea typeface="微软雅黑" panose="020B0503020204020204" charset="-122"/>
                          <a:cs typeface="Times New Roman" panose="02020603050405020304" pitchFamily="18" charset="0"/>
                        </a:rPr>
                        <a:t>3</a:t>
                      </a:r>
                      <a:endParaRPr lang="en-US" altLang="en-US" sz="1800">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vert="horz" anchor="ctr" anchorCtr="0">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6" name="文本框 5"/>
          <p:cNvSpPr txBox="1"/>
          <p:nvPr/>
        </p:nvSpPr>
        <p:spPr>
          <a:xfrm>
            <a:off x="3994785" y="798195"/>
            <a:ext cx="7960360" cy="1476375"/>
          </a:xfrm>
          <a:prstGeom prst="rect">
            <a:avLst/>
          </a:prstGeom>
          <a:noFill/>
          <a:ln w="9525">
            <a:noFill/>
          </a:ln>
        </p:spPr>
        <p:txBody>
          <a:bodyPr wrap="square">
            <a:spAutoFit/>
          </a:bodyPr>
          <a:p>
            <a:pPr indent="0">
              <a:lnSpc>
                <a:spcPct val="125000"/>
              </a:lnSpc>
              <a:spcBef>
                <a:spcPts val="0"/>
              </a:spcBef>
              <a:spcAft>
                <a:spcPts val="0"/>
              </a:spcAft>
            </a:pPr>
            <a:r>
              <a:rPr lang="zh-CN" b="0">
                <a:latin typeface="Times New Roman" panose="02020603050405020304" pitchFamily="18" charset="0"/>
                <a:ea typeface="微软雅黑" panose="020B0503020204020204" charset="-122"/>
                <a:cs typeface="Times New Roman" panose="02020603050405020304" pitchFamily="18" charset="0"/>
              </a:rPr>
              <a:t>针对下面三种调度算法，分别画出甘特图，计算平均周转时间。</a:t>
            </a:r>
            <a:r>
              <a:rPr lang="en-US" b="0">
                <a:latin typeface="Times New Roman" panose="02020603050405020304" pitchFamily="18" charset="0"/>
                <a:ea typeface="微软雅黑" panose="020B0503020204020204" charset="-122"/>
                <a:cs typeface="Times New Roman" panose="02020603050405020304" pitchFamily="18" charset="0"/>
              </a:rPr>
              <a:t>a)  </a:t>
            </a:r>
            <a:r>
              <a:rPr lang="zh-CN" b="0">
                <a:latin typeface="Times New Roman" panose="02020603050405020304" pitchFamily="18" charset="0"/>
                <a:ea typeface="微软雅黑" panose="020B0503020204020204" charset="-122"/>
                <a:cs typeface="Times New Roman" panose="02020603050405020304" pitchFamily="18" charset="0"/>
              </a:rPr>
              <a:t>先来先服务（</a:t>
            </a:r>
            <a:r>
              <a:rPr lang="en-US" b="0">
                <a:latin typeface="Times New Roman" panose="02020603050405020304" pitchFamily="18" charset="0"/>
                <a:ea typeface="微软雅黑" panose="020B0503020204020204" charset="-122"/>
                <a:cs typeface="Times New Roman" panose="02020603050405020304" pitchFamily="18" charset="0"/>
              </a:rPr>
              <a:t>FCFS</a:t>
            </a:r>
            <a:r>
              <a:rPr lang="zh-CN" b="0">
                <a:latin typeface="Times New Roman" panose="02020603050405020304" pitchFamily="18" charset="0"/>
                <a:ea typeface="微软雅黑" panose="020B0503020204020204" charset="-122"/>
                <a:cs typeface="Times New Roman" panose="02020603050405020304" pitchFamily="18" charset="0"/>
              </a:rPr>
              <a:t>）</a:t>
            </a:r>
            <a:r>
              <a:rPr lang="en-US" b="0">
                <a:latin typeface="Times New Roman" panose="02020603050405020304" pitchFamily="18" charset="0"/>
                <a:ea typeface="微软雅黑" panose="020B0503020204020204" charset="-122"/>
                <a:cs typeface="Times New Roman" panose="02020603050405020304" pitchFamily="18" charset="0"/>
              </a:rPr>
              <a:t>b)  </a:t>
            </a:r>
            <a:r>
              <a:rPr lang="zh-CN" b="0">
                <a:latin typeface="Times New Roman" panose="02020603050405020304" pitchFamily="18" charset="0"/>
                <a:ea typeface="微软雅黑" panose="020B0503020204020204" charset="-122"/>
                <a:cs typeface="Times New Roman" panose="02020603050405020304" pitchFamily="18" charset="0"/>
              </a:rPr>
              <a:t>抢占的最短剩余时间优先（</a:t>
            </a:r>
            <a:r>
              <a:rPr lang="en-US" b="0">
                <a:latin typeface="Times New Roman" panose="02020603050405020304" pitchFamily="18" charset="0"/>
                <a:ea typeface="微软雅黑" panose="020B0503020204020204" charset="-122"/>
                <a:cs typeface="Times New Roman" panose="02020603050405020304" pitchFamily="18" charset="0"/>
              </a:rPr>
              <a:t>SJF</a:t>
            </a:r>
            <a:r>
              <a:rPr lang="zh-CN" b="0">
                <a:latin typeface="Times New Roman" panose="02020603050405020304" pitchFamily="18" charset="0"/>
                <a:ea typeface="微软雅黑" panose="020B0503020204020204" charset="-122"/>
                <a:cs typeface="Times New Roman" panose="02020603050405020304" pitchFamily="18" charset="0"/>
              </a:rPr>
              <a:t>）</a:t>
            </a:r>
            <a:r>
              <a:rPr lang="en-US" altLang="zh-CN" b="0">
                <a:latin typeface="Times New Roman" panose="02020603050405020304" pitchFamily="18" charset="0"/>
                <a:ea typeface="微软雅黑" panose="020B0503020204020204" charset="-122"/>
                <a:cs typeface="Times New Roman" panose="02020603050405020304" pitchFamily="18" charset="0"/>
              </a:rPr>
              <a:t>=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(20+10+1+3) </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rPr>
              <a:t>/ 4 = 8.5</a:t>
            </a:r>
            <a:r>
              <a:rPr lang="en-US" b="0">
                <a:latin typeface="Times New Roman" panose="02020603050405020304" pitchFamily="18" charset="0"/>
                <a:ea typeface="微软雅黑" panose="020B0503020204020204" charset="-122"/>
                <a:cs typeface="Times New Roman" panose="02020603050405020304" pitchFamily="18" charset="0"/>
              </a:rPr>
              <a:t>c</a:t>
            </a:r>
            <a:r>
              <a:rPr lang="en-US">
                <a:latin typeface="Times New Roman" panose="02020603050405020304" pitchFamily="18" charset="0"/>
                <a:ea typeface="微软雅黑" panose="020B0503020204020204" charset="-122"/>
                <a:cs typeface="Times New Roman" panose="02020603050405020304" pitchFamily="18" charset="0"/>
                <a:sym typeface="+mn-ea"/>
              </a:rPr>
              <a:t>)  </a:t>
            </a:r>
            <a:r>
              <a:rPr lang="zh-CN" b="0">
                <a:latin typeface="Times New Roman" panose="02020603050405020304" pitchFamily="18" charset="0"/>
                <a:ea typeface="微软雅黑" panose="020B0503020204020204" charset="-122"/>
                <a:cs typeface="Times New Roman" panose="02020603050405020304" pitchFamily="18" charset="0"/>
              </a:rPr>
              <a:t>时间片为</a:t>
            </a:r>
            <a:r>
              <a:rPr lang="en-US" b="0">
                <a:latin typeface="Times New Roman" panose="02020603050405020304" pitchFamily="18" charset="0"/>
                <a:ea typeface="微软雅黑" panose="020B0503020204020204" charset="-122"/>
                <a:cs typeface="Times New Roman" panose="02020603050405020304" pitchFamily="18" charset="0"/>
              </a:rPr>
              <a:t>4</a:t>
            </a:r>
            <a:r>
              <a:rPr lang="zh-CN" b="0">
                <a:latin typeface="Times New Roman" panose="02020603050405020304" pitchFamily="18" charset="0"/>
                <a:ea typeface="微软雅黑" panose="020B0503020204020204" charset="-122"/>
                <a:cs typeface="Times New Roman" panose="02020603050405020304" pitchFamily="18" charset="0"/>
              </a:rPr>
              <a:t>的轮转调度（假设新进程会被添加到就绪队列的尾部）</a:t>
            </a:r>
            <a:endParaRPr lang="zh-CN" altLang="en-US" b="0">
              <a:latin typeface="Times New Roman" panose="02020603050405020304" pitchFamily="18" charset="0"/>
              <a:ea typeface="微软雅黑" panose="020B0503020204020204" charset="-122"/>
              <a:cs typeface="Times New Roman" panose="02020603050405020304" pitchFamily="18" charset="0"/>
            </a:endParaRPr>
          </a:p>
        </p:txBody>
      </p:sp>
      <p:cxnSp>
        <p:nvCxnSpPr>
          <p:cNvPr id="7" name="直接箭头连接符 6"/>
          <p:cNvCxnSpPr/>
          <p:nvPr/>
        </p:nvCxnSpPr>
        <p:spPr>
          <a:xfrm flipV="1">
            <a:off x="446935" y="2496080"/>
            <a:ext cx="11430" cy="16103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288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 name="文本框 8"/>
          <p:cNvSpPr txBox="1"/>
          <p:nvPr/>
        </p:nvSpPr>
        <p:spPr>
          <a:xfrm>
            <a:off x="75057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文本框 9"/>
          <p:cNvSpPr txBox="1"/>
          <p:nvPr/>
        </p:nvSpPr>
        <p:spPr>
          <a:xfrm>
            <a:off x="131826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2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1" name="文本框 10"/>
          <p:cNvSpPr txBox="1"/>
          <p:nvPr/>
        </p:nvSpPr>
        <p:spPr>
          <a:xfrm>
            <a:off x="188595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3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2" name="文本框 11"/>
          <p:cNvSpPr txBox="1"/>
          <p:nvPr/>
        </p:nvSpPr>
        <p:spPr>
          <a:xfrm>
            <a:off x="245364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4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3" name="文本框 12"/>
          <p:cNvSpPr txBox="1"/>
          <p:nvPr/>
        </p:nvSpPr>
        <p:spPr>
          <a:xfrm>
            <a:off x="302133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5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4" name="文本框 13"/>
          <p:cNvSpPr txBox="1"/>
          <p:nvPr/>
        </p:nvSpPr>
        <p:spPr>
          <a:xfrm>
            <a:off x="358902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6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5" name="文本框 14"/>
          <p:cNvSpPr txBox="1"/>
          <p:nvPr/>
        </p:nvSpPr>
        <p:spPr>
          <a:xfrm>
            <a:off x="415671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7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6" name="文本框 15"/>
          <p:cNvSpPr txBox="1"/>
          <p:nvPr/>
        </p:nvSpPr>
        <p:spPr>
          <a:xfrm>
            <a:off x="472440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8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7" name="文本框 16"/>
          <p:cNvSpPr txBox="1"/>
          <p:nvPr/>
        </p:nvSpPr>
        <p:spPr>
          <a:xfrm>
            <a:off x="529209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9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9" name="文本框 18"/>
          <p:cNvSpPr txBox="1"/>
          <p:nvPr/>
        </p:nvSpPr>
        <p:spPr>
          <a:xfrm>
            <a:off x="756285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13</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0" name="文本框 19"/>
          <p:cNvSpPr txBox="1"/>
          <p:nvPr/>
        </p:nvSpPr>
        <p:spPr>
          <a:xfrm>
            <a:off x="983361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17</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1" name="文本框 20"/>
          <p:cNvSpPr txBox="1"/>
          <p:nvPr/>
        </p:nvSpPr>
        <p:spPr>
          <a:xfrm>
            <a:off x="7620" y="2626360"/>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P1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1" name="文本框 60"/>
          <p:cNvSpPr txBox="1"/>
          <p:nvPr/>
        </p:nvSpPr>
        <p:spPr>
          <a:xfrm>
            <a:off x="1040130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18</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2" name="文本框 61"/>
          <p:cNvSpPr txBox="1"/>
          <p:nvPr/>
        </p:nvSpPr>
        <p:spPr>
          <a:xfrm>
            <a:off x="1096899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19</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63" name="文本框 62"/>
          <p:cNvSpPr txBox="1"/>
          <p:nvPr/>
        </p:nvSpPr>
        <p:spPr>
          <a:xfrm>
            <a:off x="1153668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20</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cxnSp>
        <p:nvCxnSpPr>
          <p:cNvPr id="18" name="直接箭头连接符 17"/>
          <p:cNvCxnSpPr/>
          <p:nvPr/>
        </p:nvCxnSpPr>
        <p:spPr>
          <a:xfrm>
            <a:off x="427990" y="4115435"/>
            <a:ext cx="11704320" cy="260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620" y="295846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P2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6" name="文本框 25"/>
          <p:cNvSpPr txBox="1"/>
          <p:nvPr/>
        </p:nvSpPr>
        <p:spPr>
          <a:xfrm>
            <a:off x="7620" y="3290570"/>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P3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7" name="文本框 26"/>
          <p:cNvSpPr txBox="1"/>
          <p:nvPr/>
        </p:nvSpPr>
        <p:spPr>
          <a:xfrm>
            <a:off x="7620" y="362267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P4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8" name="文本框 27"/>
          <p:cNvSpPr txBox="1"/>
          <p:nvPr/>
        </p:nvSpPr>
        <p:spPr>
          <a:xfrm>
            <a:off x="585978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9" name="文本框 28"/>
          <p:cNvSpPr txBox="1"/>
          <p:nvPr/>
        </p:nvSpPr>
        <p:spPr>
          <a:xfrm>
            <a:off x="813054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14</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0" name="文本框 29"/>
          <p:cNvSpPr txBox="1"/>
          <p:nvPr/>
        </p:nvSpPr>
        <p:spPr>
          <a:xfrm>
            <a:off x="642747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11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1" name="文本框 30"/>
          <p:cNvSpPr txBox="1"/>
          <p:nvPr/>
        </p:nvSpPr>
        <p:spPr>
          <a:xfrm>
            <a:off x="869823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15</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2" name="文本框 31"/>
          <p:cNvSpPr txBox="1"/>
          <p:nvPr/>
        </p:nvSpPr>
        <p:spPr>
          <a:xfrm>
            <a:off x="699516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12</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3" name="文本框 32"/>
          <p:cNvSpPr txBox="1"/>
          <p:nvPr/>
        </p:nvSpPr>
        <p:spPr>
          <a:xfrm>
            <a:off x="9265920" y="414464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16</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4" name="矩形 33"/>
          <p:cNvSpPr/>
          <p:nvPr/>
        </p:nvSpPr>
        <p:spPr>
          <a:xfrm>
            <a:off x="465455" y="277939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1601470" y="3111500"/>
            <a:ext cx="576000" cy="72000"/>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4" name="矩形 43"/>
          <p:cNvSpPr/>
          <p:nvPr/>
        </p:nvSpPr>
        <p:spPr>
          <a:xfrm>
            <a:off x="2154555" y="3444240"/>
            <a:ext cx="576000" cy="7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9" name="矩形 48"/>
          <p:cNvSpPr/>
          <p:nvPr/>
        </p:nvSpPr>
        <p:spPr>
          <a:xfrm>
            <a:off x="3297555" y="3775710"/>
            <a:ext cx="576000" cy="7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6" name="矩形 35"/>
          <p:cNvSpPr/>
          <p:nvPr/>
        </p:nvSpPr>
        <p:spPr>
          <a:xfrm>
            <a:off x="1033145" y="277939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2740660" y="3111500"/>
            <a:ext cx="576000" cy="72000"/>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38" name="直接箭头连接符 37"/>
          <p:cNvCxnSpPr/>
          <p:nvPr/>
        </p:nvCxnSpPr>
        <p:spPr>
          <a:xfrm flipV="1">
            <a:off x="102986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59628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216270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72912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329554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442838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499480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556122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612764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69406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726048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782690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839332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895974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952616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1009258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1065900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1122542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79184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3861965" y="250179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873500" y="3775710"/>
            <a:ext cx="576000" cy="7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70" name="矩形 69"/>
          <p:cNvSpPr/>
          <p:nvPr/>
        </p:nvSpPr>
        <p:spPr>
          <a:xfrm>
            <a:off x="4439920" y="3775710"/>
            <a:ext cx="576000" cy="7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71" name="矩形 70"/>
          <p:cNvSpPr/>
          <p:nvPr/>
        </p:nvSpPr>
        <p:spPr>
          <a:xfrm>
            <a:off x="4994910" y="3111500"/>
            <a:ext cx="2304000" cy="72000"/>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2" name="矩形 71"/>
          <p:cNvSpPr/>
          <p:nvPr/>
        </p:nvSpPr>
        <p:spPr>
          <a:xfrm>
            <a:off x="7260590" y="2779395"/>
            <a:ext cx="453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3" name="直接箭头连接符 72"/>
          <p:cNvCxnSpPr/>
          <p:nvPr/>
        </p:nvCxnSpPr>
        <p:spPr>
          <a:xfrm flipV="1">
            <a:off x="446935" y="4733820"/>
            <a:ext cx="11430" cy="16103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8288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5" name="文本框 74"/>
          <p:cNvSpPr txBox="1"/>
          <p:nvPr/>
        </p:nvSpPr>
        <p:spPr>
          <a:xfrm>
            <a:off x="75057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6" name="文本框 75"/>
          <p:cNvSpPr txBox="1"/>
          <p:nvPr/>
        </p:nvSpPr>
        <p:spPr>
          <a:xfrm>
            <a:off x="131826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2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7" name="文本框 76"/>
          <p:cNvSpPr txBox="1"/>
          <p:nvPr/>
        </p:nvSpPr>
        <p:spPr>
          <a:xfrm>
            <a:off x="188595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3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8" name="文本框 77"/>
          <p:cNvSpPr txBox="1"/>
          <p:nvPr/>
        </p:nvSpPr>
        <p:spPr>
          <a:xfrm>
            <a:off x="245364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4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79" name="文本框 78"/>
          <p:cNvSpPr txBox="1"/>
          <p:nvPr/>
        </p:nvSpPr>
        <p:spPr>
          <a:xfrm>
            <a:off x="302133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5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0" name="文本框 79"/>
          <p:cNvSpPr txBox="1"/>
          <p:nvPr/>
        </p:nvSpPr>
        <p:spPr>
          <a:xfrm>
            <a:off x="358902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6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1" name="文本框 80"/>
          <p:cNvSpPr txBox="1"/>
          <p:nvPr/>
        </p:nvSpPr>
        <p:spPr>
          <a:xfrm>
            <a:off x="415671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7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2" name="文本框 81"/>
          <p:cNvSpPr txBox="1"/>
          <p:nvPr/>
        </p:nvSpPr>
        <p:spPr>
          <a:xfrm>
            <a:off x="472440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8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3" name="文本框 82"/>
          <p:cNvSpPr txBox="1"/>
          <p:nvPr/>
        </p:nvSpPr>
        <p:spPr>
          <a:xfrm>
            <a:off x="529209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9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4" name="文本框 83"/>
          <p:cNvSpPr txBox="1"/>
          <p:nvPr/>
        </p:nvSpPr>
        <p:spPr>
          <a:xfrm>
            <a:off x="756285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13</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5" name="文本框 84"/>
          <p:cNvSpPr txBox="1"/>
          <p:nvPr/>
        </p:nvSpPr>
        <p:spPr>
          <a:xfrm>
            <a:off x="983361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17</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6" name="文本框 85"/>
          <p:cNvSpPr txBox="1"/>
          <p:nvPr/>
        </p:nvSpPr>
        <p:spPr>
          <a:xfrm>
            <a:off x="7620" y="4864100"/>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P1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7" name="文本框 86"/>
          <p:cNvSpPr txBox="1"/>
          <p:nvPr/>
        </p:nvSpPr>
        <p:spPr>
          <a:xfrm>
            <a:off x="1040130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18</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8" name="文本框 87"/>
          <p:cNvSpPr txBox="1"/>
          <p:nvPr/>
        </p:nvSpPr>
        <p:spPr>
          <a:xfrm>
            <a:off x="1096899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19</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89" name="文本框 88"/>
          <p:cNvSpPr txBox="1"/>
          <p:nvPr/>
        </p:nvSpPr>
        <p:spPr>
          <a:xfrm>
            <a:off x="1153668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20</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cxnSp>
        <p:nvCxnSpPr>
          <p:cNvPr id="90" name="直接箭头连接符 89"/>
          <p:cNvCxnSpPr/>
          <p:nvPr/>
        </p:nvCxnSpPr>
        <p:spPr>
          <a:xfrm>
            <a:off x="427990" y="6353175"/>
            <a:ext cx="11704320" cy="260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7620" y="519620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P2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2" name="文本框 91"/>
          <p:cNvSpPr txBox="1"/>
          <p:nvPr/>
        </p:nvSpPr>
        <p:spPr>
          <a:xfrm>
            <a:off x="7620" y="5528310"/>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P3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3" name="文本框 92"/>
          <p:cNvSpPr txBox="1"/>
          <p:nvPr/>
        </p:nvSpPr>
        <p:spPr>
          <a:xfrm>
            <a:off x="7620" y="586041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P4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4" name="文本框 93"/>
          <p:cNvSpPr txBox="1"/>
          <p:nvPr/>
        </p:nvSpPr>
        <p:spPr>
          <a:xfrm>
            <a:off x="585978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10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5" name="文本框 94"/>
          <p:cNvSpPr txBox="1"/>
          <p:nvPr/>
        </p:nvSpPr>
        <p:spPr>
          <a:xfrm>
            <a:off x="813054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14</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6" name="文本框 95"/>
          <p:cNvSpPr txBox="1"/>
          <p:nvPr/>
        </p:nvSpPr>
        <p:spPr>
          <a:xfrm>
            <a:off x="642747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11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7" name="文本框 96"/>
          <p:cNvSpPr txBox="1"/>
          <p:nvPr/>
        </p:nvSpPr>
        <p:spPr>
          <a:xfrm>
            <a:off x="869823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15</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8" name="文本框 97"/>
          <p:cNvSpPr txBox="1"/>
          <p:nvPr/>
        </p:nvSpPr>
        <p:spPr>
          <a:xfrm>
            <a:off x="699516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12</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99" name="文本框 98"/>
          <p:cNvSpPr txBox="1"/>
          <p:nvPr/>
        </p:nvSpPr>
        <p:spPr>
          <a:xfrm>
            <a:off x="9265920" y="6382385"/>
            <a:ext cx="527685" cy="378460"/>
          </a:xfrm>
          <a:prstGeom prst="rect">
            <a:avLst/>
          </a:prstGeom>
          <a:noFill/>
        </p:spPr>
        <p:txBody>
          <a:bodyPr wrap="square" rtlCol="0" anchor="t">
            <a:noAutofit/>
          </a:bodyPr>
          <a:p>
            <a:pPr algn="ctr"/>
            <a:r>
              <a:rPr lang="en-US">
                <a:latin typeface="Times New Roman" panose="02020603050405020304" pitchFamily="18" charset="0"/>
                <a:ea typeface="微软雅黑" panose="020B0503020204020204" charset="-122"/>
                <a:cs typeface="Times New Roman" panose="02020603050405020304" pitchFamily="18" charset="0"/>
                <a:sym typeface="+mn-ea"/>
              </a:rPr>
              <a:t>16</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1" name="矩形 100"/>
          <p:cNvSpPr/>
          <p:nvPr/>
        </p:nvSpPr>
        <p:spPr>
          <a:xfrm>
            <a:off x="465455" y="501713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4996815" y="5681345"/>
            <a:ext cx="576000" cy="7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4" name="矩形 103"/>
          <p:cNvSpPr/>
          <p:nvPr/>
        </p:nvSpPr>
        <p:spPr>
          <a:xfrm>
            <a:off x="7827010" y="6014085"/>
            <a:ext cx="576000" cy="7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5" name="矩形 104"/>
          <p:cNvSpPr/>
          <p:nvPr/>
        </p:nvSpPr>
        <p:spPr>
          <a:xfrm>
            <a:off x="1033145" y="501713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7" name="直接箭头连接符 106"/>
          <p:cNvCxnSpPr/>
          <p:nvPr/>
        </p:nvCxnSpPr>
        <p:spPr>
          <a:xfrm flipV="1">
            <a:off x="102986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159628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216270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272912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V="1">
            <a:off x="329554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V="1">
            <a:off x="442838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499480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V="1">
            <a:off x="556122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V="1">
            <a:off x="612764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flipV="1">
            <a:off x="669406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flipV="1">
            <a:off x="726048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flipV="1">
            <a:off x="782690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flipV="1">
            <a:off x="839332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895974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flipV="1">
            <a:off x="952616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flipV="1">
            <a:off x="1009258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flipV="1">
            <a:off x="1065900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V="1">
            <a:off x="1122542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1179184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3861965" y="4739535"/>
            <a:ext cx="11430" cy="1610360"/>
          </a:xfrm>
          <a:prstGeom prst="straightConnector1">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8402955" y="6014085"/>
            <a:ext cx="576000" cy="7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28" name="矩形 127"/>
          <p:cNvSpPr/>
          <p:nvPr/>
        </p:nvSpPr>
        <p:spPr>
          <a:xfrm>
            <a:off x="8969375" y="6014085"/>
            <a:ext cx="576000" cy="7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29" name="矩形 128"/>
          <p:cNvSpPr/>
          <p:nvPr/>
        </p:nvSpPr>
        <p:spPr>
          <a:xfrm>
            <a:off x="2740660" y="5349875"/>
            <a:ext cx="2268000" cy="72000"/>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3" name="矩形 132"/>
          <p:cNvSpPr/>
          <p:nvPr/>
        </p:nvSpPr>
        <p:spPr>
          <a:xfrm>
            <a:off x="1606550" y="5017770"/>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4" name="矩形 133"/>
          <p:cNvSpPr/>
          <p:nvPr/>
        </p:nvSpPr>
        <p:spPr>
          <a:xfrm>
            <a:off x="2174240" y="5017770"/>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矩形 135"/>
          <p:cNvSpPr/>
          <p:nvPr/>
        </p:nvSpPr>
        <p:spPr>
          <a:xfrm>
            <a:off x="5572760" y="501713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7" name="矩形 136"/>
          <p:cNvSpPr/>
          <p:nvPr/>
        </p:nvSpPr>
        <p:spPr>
          <a:xfrm>
            <a:off x="6140450" y="501713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8" name="矩形 137"/>
          <p:cNvSpPr/>
          <p:nvPr/>
        </p:nvSpPr>
        <p:spPr>
          <a:xfrm>
            <a:off x="6713855" y="5017770"/>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矩形 138"/>
          <p:cNvSpPr/>
          <p:nvPr/>
        </p:nvSpPr>
        <p:spPr>
          <a:xfrm>
            <a:off x="7281545" y="5017770"/>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矩形 139"/>
          <p:cNvSpPr/>
          <p:nvPr/>
        </p:nvSpPr>
        <p:spPr>
          <a:xfrm>
            <a:off x="9537700" y="5349875"/>
            <a:ext cx="1132840" cy="76200"/>
          </a:xfrm>
          <a:prstGeom prst="rect">
            <a:avLst/>
          </a:prstGeom>
          <a:solidFill>
            <a:schemeClr val="accent6"/>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1" name="矩形 140"/>
          <p:cNvSpPr/>
          <p:nvPr/>
        </p:nvSpPr>
        <p:spPr>
          <a:xfrm>
            <a:off x="10661015" y="501713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2" name="矩形 141"/>
          <p:cNvSpPr/>
          <p:nvPr/>
        </p:nvSpPr>
        <p:spPr>
          <a:xfrm>
            <a:off x="11228705" y="5017135"/>
            <a:ext cx="576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文本框 142"/>
          <p:cNvSpPr txBox="1"/>
          <p:nvPr/>
        </p:nvSpPr>
        <p:spPr>
          <a:xfrm>
            <a:off x="4366260" y="2134235"/>
            <a:ext cx="6096000" cy="368300"/>
          </a:xfrm>
          <a:prstGeom prst="rect">
            <a:avLst/>
          </a:prstGeom>
          <a:noFill/>
        </p:spPr>
        <p:txBody>
          <a:bodyPr wrap="square" rtlCol="0" anchor="t">
            <a:spAutoFit/>
          </a:bodyPr>
          <a:p>
            <a:r>
              <a:rPr lang="en-US" altLang="zh-CN">
                <a:latin typeface="Times New Roman" panose="02020603050405020304" pitchFamily="18" charset="0"/>
                <a:ea typeface="微软雅黑" panose="020B0503020204020204" charset="-122"/>
                <a:cs typeface="Times New Roman" panose="02020603050405020304" pitchFamily="18" charset="0"/>
                <a:sym typeface="+mn-ea"/>
              </a:rPr>
              <a:t> </a:t>
            </a:r>
            <a:endParaRPr lang="en-US" altLang="en-US">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44" name="矩形标注 143"/>
          <p:cNvSpPr/>
          <p:nvPr/>
        </p:nvSpPr>
        <p:spPr>
          <a:xfrm>
            <a:off x="2729230" y="5528310"/>
            <a:ext cx="2155190" cy="557530"/>
          </a:xfrm>
          <a:prstGeom prst="wedgeRectCallout">
            <a:avLst>
              <a:gd name="adj1" fmla="val -49558"/>
              <a:gd name="adj2" fmla="val 100434"/>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sz="1600">
                <a:solidFill>
                  <a:srgbClr val="FF0000"/>
                </a:solidFill>
                <a:latin typeface="Times New Roman" panose="02020603050405020304" pitchFamily="18" charset="0"/>
                <a:ea typeface="微软雅黑" panose="020B0503020204020204" charset="-122"/>
                <a:cs typeface="Times New Roman" panose="02020603050405020304" pitchFamily="18" charset="0"/>
              </a:rPr>
              <a:t>此时</a:t>
            </a: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rPr>
              <a:t>P4</a:t>
            </a:r>
            <a:r>
              <a:rPr lang="zh-CN" altLang="en-US" sz="1600">
                <a:solidFill>
                  <a:srgbClr val="FF0000"/>
                </a:solidFill>
                <a:latin typeface="Times New Roman" panose="02020603050405020304" pitchFamily="18" charset="0"/>
                <a:ea typeface="微软雅黑" panose="020B0503020204020204" charset="-122"/>
                <a:cs typeface="Times New Roman" panose="02020603050405020304" pitchFamily="18" charset="0"/>
              </a:rPr>
              <a:t>进程还未到，队列排序为</a:t>
            </a: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rPr>
              <a:t>2-&gt;3-&gt;1</a:t>
            </a:r>
            <a:endPar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45" name="矩形标注 144"/>
          <p:cNvSpPr/>
          <p:nvPr/>
        </p:nvSpPr>
        <p:spPr>
          <a:xfrm>
            <a:off x="5640705" y="5528310"/>
            <a:ext cx="2087245" cy="557530"/>
          </a:xfrm>
          <a:prstGeom prst="wedgeRectCallout">
            <a:avLst>
              <a:gd name="adj1" fmla="val -51734"/>
              <a:gd name="adj2" fmla="val 96355"/>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p>
            <a:pPr algn="ct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2-&gt;3-&gt;1-&gt;4</a:t>
            </a:r>
            <a:r>
              <a:rPr lang="zh-CN" altLang="en-US" sz="16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P</a:t>
            </a: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rPr>
              <a:t>3</a:t>
            </a:r>
            <a:r>
              <a:rPr lang="zh-CN" altLang="en-US" sz="1600">
                <a:solidFill>
                  <a:srgbClr val="FF0000"/>
                </a:solidFill>
                <a:latin typeface="Times New Roman" panose="02020603050405020304" pitchFamily="18" charset="0"/>
                <a:ea typeface="微软雅黑" panose="020B0503020204020204" charset="-122"/>
                <a:cs typeface="Times New Roman" panose="02020603050405020304" pitchFamily="18" charset="0"/>
              </a:rPr>
              <a:t>结束后调度</a:t>
            </a: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rPr>
              <a:t>P1</a:t>
            </a:r>
            <a:r>
              <a:rPr lang="zh-CN" altLang="en-US" sz="1600">
                <a:solidFill>
                  <a:srgbClr val="FF0000"/>
                </a:solidFill>
                <a:latin typeface="Times New Roman" panose="02020603050405020304" pitchFamily="18" charset="0"/>
                <a:ea typeface="微软雅黑" panose="020B0503020204020204" charset="-122"/>
                <a:cs typeface="Times New Roman" panose="02020603050405020304" pitchFamily="18" charset="0"/>
              </a:rPr>
              <a:t>，而不是</a:t>
            </a:r>
            <a:r>
              <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rPr>
              <a:t>P4</a:t>
            </a:r>
            <a:endParaRPr lang="en-US" altLang="zh-CN" sz="160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46" name="文本框 145"/>
          <p:cNvSpPr txBox="1"/>
          <p:nvPr/>
        </p:nvSpPr>
        <p:spPr>
          <a:xfrm>
            <a:off x="2863850" y="4523105"/>
            <a:ext cx="6096000" cy="368300"/>
          </a:xfrm>
          <a:prstGeom prst="rect">
            <a:avLst/>
          </a:prstGeom>
          <a:solidFill>
            <a:schemeClr val="bg1"/>
          </a:solidFill>
        </p:spPr>
        <p:txBody>
          <a:bodyPr wrap="square" rtlCol="0" anchor="t">
            <a:spAutoFit/>
          </a:bodyPr>
          <a:p>
            <a:pPr algn="ct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c) </a:t>
            </a:r>
            <a:r>
              <a:rPr lang="zh-CN" altLang="en-US"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平均周转时间</a:t>
            </a:r>
            <a:r>
              <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(20+16+6+11) / 4 = 53/4 = 13.25</a:t>
            </a:r>
            <a:endParaRPr lang="en-US" altLang="zh-CN" b="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19100" y="868680"/>
            <a:ext cx="9014813" cy="581596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 可重用性资源：用户重复使用多次的资源</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sym typeface="Wingdings" panose="05000000000000000000" pitchFamily="2" charset="2"/>
              </a:rPr>
              <a:t>设备、文件、临界资源</a:t>
            </a:r>
            <a:endParaRPr lang="en-US" altLang="zh-CN" sz="2000" dirty="0">
              <a:latin typeface="Times New Roman" panose="02020603050405020304" pitchFamily="18" charset="0"/>
              <a:ea typeface="微软雅黑" panose="020B0503020204020204" charset="-122"/>
              <a:cs typeface="Times New Roman" panose="02020603050405020304" pitchFamily="18" charset="0"/>
              <a:sym typeface="Wingdings" panose="05000000000000000000" pitchFamily="2" charset="2"/>
            </a:endParaRPr>
          </a:p>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可消耗性资源</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临时性资源：进程动态创建和消耗</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用于进程通信的消息 </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 可抢占</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charset="-122"/>
                <a:cs typeface="Times New Roman" panose="02020603050405020304" pitchFamily="18" charset="0"/>
              </a:rPr>
              <a:t>剥夺性资源</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en-US" altLang="zh-CN" sz="20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000" dirty="0">
                <a:latin typeface="Times New Roman" panose="02020603050405020304" pitchFamily="18" charset="0"/>
                <a:ea typeface="微软雅黑" panose="020B0503020204020204" charset="-122"/>
                <a:cs typeface="Times New Roman" panose="02020603050405020304" pitchFamily="18" charset="0"/>
              </a:rPr>
              <a:t>和主存均属于可剥夺性资源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不可抢占</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非剥夺性资源</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磁带机、打印机属于不可剥夺性资源</a:t>
            </a:r>
            <a:endParaRPr lang="en-US" altLang="zh-CN" sz="2000" dirty="0">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导致死锁的原因</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4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 竞争不可抢占性资源、可消耗性资源引起死锁</a:t>
            </a:r>
            <a:endParaRPr lang="en-US" altLang="zh-CN" sz="240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400" dirty="0">
                <a:solidFill>
                  <a:srgbClr val="C00000"/>
                </a:solidFill>
                <a:latin typeface="Times New Roman" panose="02020603050405020304" pitchFamily="18" charset="0"/>
                <a:ea typeface="微软雅黑" panose="020B0503020204020204" charset="-122"/>
                <a:cs typeface="Times New Roman" panose="02020603050405020304" pitchFamily="18" charset="0"/>
              </a:rPr>
              <a:t> 进程推进顺序不当引起死锁</a:t>
            </a:r>
            <a:endParaRPr lang="zh-CN" altLang="en-US" sz="2400"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52400" y="33655"/>
            <a:ext cx="1013460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3.5.1</a:t>
            </a:r>
            <a:r>
              <a:rPr lang="zh-CN" altLang="en-US" sz="3900" b="1" dirty="0">
                <a:latin typeface="微软雅黑" panose="020B0503020204020204" charset="-122"/>
                <a:ea typeface="微软雅黑" panose="020B0503020204020204" charset="-122"/>
              </a:rPr>
              <a:t> 资源问题</a:t>
            </a:r>
            <a:endParaRPr lang="zh-CN" altLang="en-US" sz="3900" b="1" dirty="0">
              <a:latin typeface="微软雅黑" panose="020B0503020204020204" charset="-122"/>
              <a:ea typeface="微软雅黑" panose="020B0503020204020204" charset="-122"/>
            </a:endParaRPr>
          </a:p>
        </p:txBody>
      </p:sp>
      <p:pic>
        <p:nvPicPr>
          <p:cNvPr id="49" name="图片 48"/>
          <p:cNvPicPr>
            <a:picLocks noChangeAspect="1"/>
          </p:cNvPicPr>
          <p:nvPr/>
        </p:nvPicPr>
        <p:blipFill>
          <a:blip r:embed="rId1"/>
          <a:stretch>
            <a:fillRect/>
          </a:stretch>
        </p:blipFill>
        <p:spPr>
          <a:xfrm>
            <a:off x="8629423" y="2272645"/>
            <a:ext cx="2892632" cy="2373893"/>
          </a:xfrm>
          <a:prstGeom prst="rect">
            <a:avLst/>
          </a:prstGeom>
        </p:spPr>
      </p:pic>
      <p:pic>
        <p:nvPicPr>
          <p:cNvPr id="50" name="图片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3895" y="4615815"/>
            <a:ext cx="3459480" cy="2068830"/>
          </a:xfrm>
          <a:prstGeom prst="rect">
            <a:avLst/>
          </a:prstGeom>
        </p:spPr>
      </p:pic>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010" y="33486"/>
            <a:ext cx="2442395" cy="2238862"/>
          </a:xfrm>
          <a:prstGeom prst="rect">
            <a:avLst/>
          </a:prstGeom>
        </p:spPr>
      </p:pic>
      <p:sp>
        <p:nvSpPr>
          <p:cNvPr id="52" name="矩形 51"/>
          <p:cNvSpPr/>
          <p:nvPr/>
        </p:nvSpPr>
        <p:spPr>
          <a:xfrm>
            <a:off x="9524365" y="5375275"/>
            <a:ext cx="526415" cy="350520"/>
          </a:xfrm>
          <a:prstGeom prst="rect">
            <a:avLst/>
          </a:prstGeom>
          <a:solidFill>
            <a:schemeClr val="accent6">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63855" y="822325"/>
            <a:ext cx="11464925" cy="5877560"/>
          </a:xfrm>
          <a:prstGeom prst="rect">
            <a:avLst/>
          </a:prstGeom>
        </p:spPr>
        <p:txBody>
          <a:bodyPr wrap="square">
            <a:spAutoFit/>
          </a:bodyPr>
          <a:lstStyle/>
          <a:p>
            <a:pPr marL="285750" indent="-285750" algn="just">
              <a:lnSpc>
                <a:spcPct val="20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死锁（</a:t>
            </a:r>
            <a:r>
              <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deadlock</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）的定义</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20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一组进程中，每个进程都无限等待被该组进程中另一进程所</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占有的资源</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，因而永远无法得到的资源的现象，这一组进程就称为</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死锁进程</a:t>
            </a:r>
            <a:endPar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lgn="just">
              <a:lnSpc>
                <a:spcPct val="20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产生死锁的四个必要条件</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互斥条件：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进程对所分配到资源进行排它性使用，即在一段时间内某资源只由一个进程占用</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请求和保持条件：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指进程已经保持了至少一个资源，但又提出了新的资源请求，而该资源又已被其它进程占有，此时请求进程阻塞，但又对自己已获得的其它资源保持不放 </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不剥夺条件：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指进程已获得的资源，在未使用完之前，不能被剥夺，只能在使用完时释放</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环路等待条件：</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发生死锁时必然存在进程资源的环形链</a:t>
            </a:r>
            <a:endParaRPr lang="en-US" altLang="zh-CN" sz="16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65100" y="33655"/>
            <a:ext cx="1012190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3.5.3</a:t>
            </a:r>
            <a:r>
              <a:rPr lang="zh-CN" altLang="en-US" sz="3900" b="1" dirty="0">
                <a:latin typeface="微软雅黑" panose="020B0503020204020204" charset="-122"/>
                <a:ea typeface="微软雅黑" panose="020B0503020204020204" charset="-122"/>
              </a:rPr>
              <a:t> 死锁定义、必要条件和处理方法</a:t>
            </a:r>
            <a:endParaRPr lang="zh-CN" altLang="en-US" sz="3900" b="1" dirty="0">
              <a:latin typeface="微软雅黑" panose="020B0503020204020204" charset="-122"/>
              <a:ea typeface="微软雅黑" panose="020B050302020402020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48285" y="822960"/>
            <a:ext cx="11328400" cy="6369685"/>
          </a:xfrm>
          <a:prstGeom prst="rect">
            <a:avLst/>
          </a:prstGeom>
        </p:spPr>
        <p:txBody>
          <a:bodyPr wrap="square">
            <a:spAutoFit/>
          </a:bodyPr>
          <a:lstStyle/>
          <a:p>
            <a:pPr marL="285750" indent="-285750" algn="just">
              <a:lnSpc>
                <a:spcPct val="200000"/>
              </a:lnSpc>
              <a:buFont typeface="Wingdings" panose="05000000000000000000" pitchFamily="2" charset="2"/>
              <a:buChar char="u"/>
            </a:pP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处理死锁的基本方法</a:t>
            </a:r>
            <a:endParaRPr lang="en-US" altLang="zh-CN" sz="28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预防死锁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（较简单和直观的事先预防方法）：破坏</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“请求和保持”、“不可抢占”、“循环等待”</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条件</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避免死锁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（事先预防的策略）：系统资源分配前先计算安全性，若此次分配会导致系统进入</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不安全状态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，则等待</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银行家算法</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检测死锁：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利用</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资源分配图</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来检测系统是否已进入死锁状态</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当且仅当描述系统资源分配情况的资源分配图是不能完全简化的</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解除死锁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（与检测死锁相配套）：抢占</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剥夺</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、终止</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撤消</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进程</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回退</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释放资源、</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重启</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计算机操作系统</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200000"/>
              </a:lnSpc>
              <a:buFont typeface="Wingdings" panose="05000000000000000000" pitchFamily="2" charset="2"/>
              <a:buChar char="Ø"/>
            </a:pPr>
            <a:endParaRPr lang="en-US" altLang="zh-CN" sz="16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83515" y="33655"/>
            <a:ext cx="1010348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3.5.3</a:t>
            </a:r>
            <a:r>
              <a:rPr lang="zh-CN" altLang="en-US" sz="3900" b="1" dirty="0">
                <a:latin typeface="微软雅黑" panose="020B0503020204020204" charset="-122"/>
                <a:ea typeface="微软雅黑" panose="020B0503020204020204" charset="-122"/>
              </a:rPr>
              <a:t> 死锁定义、必要条件和处理方法</a:t>
            </a:r>
            <a:endParaRPr lang="zh-CN" altLang="en-US" sz="3900" b="1" dirty="0">
              <a:latin typeface="微软雅黑" panose="020B0503020204020204" charset="-122"/>
              <a:ea typeface="微软雅黑" panose="020B050302020402020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00419" y="896620"/>
            <a:ext cx="11275764" cy="572389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破坏必要条件</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在系统设计时确定资源分配算法，保证不发生死锁。具体的做法是破坏产生死锁的四个必要条件之一</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破坏“请求和保持”条件</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371600" lvl="2" indent="-4572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资源一次性分配</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破坏请求和保持条件</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1371600" lvl="2" indent="-4572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哲学家就餐</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问题中，一次分配左右两支筷子，便是通过破坏请求和保持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调暗劲</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破坏“不可抢占”条件</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371600" lvl="2" indent="-4572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可剥夺资源</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即当某进程新的资源未满足时，释放已占有的资源，破坏不可剥夺条件</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破坏“循环等待”条件</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371600" lvl="2" indent="-45720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资源有序分配法</a:t>
            </a:r>
            <a:r>
              <a:rPr lang="en-US" altLang="zh-CN" sz="2000" b="1" dirty="0">
                <a:latin typeface="Times New Roman" panose="02020603050405020304" pitchFamily="18" charset="0"/>
                <a:ea typeface="微软雅黑" panose="020B050302020402020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系统给每类资源赋予一个编号，每一个进程按编号递增的顺序请求资源，释放则相反，破坏环路等待条件</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70762" y="33656"/>
            <a:ext cx="1011624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b="1" dirty="0">
                <a:latin typeface="微软雅黑" panose="020B0503020204020204" charset="-122"/>
                <a:ea typeface="微软雅黑" panose="020B0503020204020204" charset="-122"/>
              </a:rPr>
              <a:t>3.6 </a:t>
            </a:r>
            <a:r>
              <a:rPr lang="zh-CN" altLang="en-US" sz="3900" b="1" dirty="0">
                <a:latin typeface="微软雅黑" panose="020B0503020204020204" charset="-122"/>
                <a:ea typeface="微软雅黑" panose="020B0503020204020204" charset="-122"/>
              </a:rPr>
              <a:t>预防死锁</a:t>
            </a:r>
            <a:endParaRPr lang="zh-CN" altLang="en-US" sz="3900" b="1" dirty="0">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19" name="矩形 18"/>
          <p:cNvSpPr/>
          <p:nvPr/>
        </p:nvSpPr>
        <p:spPr>
          <a:xfrm>
            <a:off x="914400" y="1167703"/>
            <a:ext cx="10114156" cy="1120115"/>
          </a:xfrm>
          <a:prstGeom prst="rect">
            <a:avLst/>
          </a:prstGeom>
          <a:ln w="19050">
            <a:solidFill>
              <a:srgbClr val="009FC6"/>
            </a:solidFill>
          </a:ln>
        </p:spPr>
        <p:txBody>
          <a:bodyPr wrap="square">
            <a:spAutoFit/>
          </a:bodyPr>
          <a:lstStyle/>
          <a:p>
            <a:pPr algn="ctr">
              <a:lnSpc>
                <a:spcPct val="125000"/>
              </a:lnSpc>
              <a:spcBef>
                <a:spcPts val="600"/>
              </a:spcBef>
            </a:pPr>
            <a:r>
              <a:rPr lang="en-US" altLang="zh-CN"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OS</a:t>
            </a:r>
            <a:r>
              <a:rPr lang="zh-CN" altLang="en-US" sz="2800" dirty="0">
                <a:latin typeface="Times New Roman" panose="02020603050405020304" pitchFamily="18" charset="0"/>
                <a:ea typeface="微软雅黑" panose="020B0503020204020204" charset="-122"/>
                <a:cs typeface="Times New Roman" panose="02020603050405020304" pitchFamily="18" charset="0"/>
              </a:rPr>
              <a:t>是计算机系统中一组</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控制</a:t>
            </a:r>
            <a:r>
              <a:rPr lang="zh-CN" altLang="en-US" sz="2800" dirty="0">
                <a:latin typeface="Times New Roman" panose="02020603050405020304" pitchFamily="18" charset="0"/>
                <a:ea typeface="微软雅黑" panose="020B0503020204020204" charset="-122"/>
                <a:cs typeface="Times New Roman" panose="02020603050405020304" pitchFamily="18" charset="0"/>
              </a:rPr>
              <a:t>和</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管理</a:t>
            </a:r>
            <a:r>
              <a:rPr lang="zh-CN" altLang="en-US" sz="2800" dirty="0">
                <a:latin typeface="Times New Roman" panose="02020603050405020304" pitchFamily="18" charset="0"/>
                <a:ea typeface="微软雅黑" panose="020B0503020204020204" charset="-122"/>
                <a:cs typeface="Times New Roman" panose="02020603050405020304" pitchFamily="18" charset="0"/>
              </a:rPr>
              <a:t>计算机硬件资源和软件</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a:t>
            </a:r>
            <a:r>
              <a:rPr lang="zh-CN" altLang="en-US" sz="2800" dirty="0">
                <a:latin typeface="Times New Roman" panose="02020603050405020304" pitchFamily="18" charset="0"/>
                <a:ea typeface="微软雅黑" panose="020B0503020204020204" charset="-122"/>
                <a:cs typeface="Times New Roman" panose="02020603050405020304" pitchFamily="18" charset="0"/>
              </a:rPr>
              <a:t>，合理地对各类作业进行</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调度</a:t>
            </a:r>
            <a:r>
              <a:rPr lang="zh-CN" altLang="en-US" sz="2800" dirty="0">
                <a:latin typeface="Times New Roman" panose="02020603050405020304" pitchFamily="18" charset="0"/>
                <a:ea typeface="微软雅黑" panose="020B0503020204020204" charset="-122"/>
                <a:cs typeface="Times New Roman" panose="02020603050405020304" pitchFamily="18" charset="0"/>
              </a:rPr>
              <a:t>，以</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方便用户</a:t>
            </a:r>
            <a:r>
              <a:rPr lang="zh-CN" altLang="en-US" sz="2800" dirty="0">
                <a:latin typeface="Times New Roman" panose="02020603050405020304" pitchFamily="18" charset="0"/>
                <a:ea typeface="微软雅黑" panose="020B0503020204020204" charset="-122"/>
                <a:cs typeface="Times New Roman" panose="02020603050405020304" pitchFamily="18" charset="0"/>
              </a:rPr>
              <a:t>使用的</a:t>
            </a:r>
            <a:r>
              <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程序的集合</a:t>
            </a:r>
            <a:endParaRPr lang="zh-CN" altLang="en-US" sz="28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11" name="组合 10"/>
          <p:cNvGrpSpPr/>
          <p:nvPr/>
        </p:nvGrpSpPr>
        <p:grpSpPr>
          <a:xfrm>
            <a:off x="8138980" y="147006"/>
            <a:ext cx="3649718" cy="611540"/>
            <a:chOff x="5494282" y="112021"/>
            <a:chExt cx="3649718" cy="611540"/>
          </a:xfrm>
        </p:grpSpPr>
        <p:pic>
          <p:nvPicPr>
            <p:cNvPr id="12"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标题 1"/>
          <p:cNvSpPr txBox="1"/>
          <p:nvPr/>
        </p:nvSpPr>
        <p:spPr>
          <a:xfrm>
            <a:off x="105937" y="33813"/>
            <a:ext cx="10449488"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微软雅黑" panose="020B0503020204020204" charset="-122"/>
                <a:ea typeface="微软雅黑" panose="020B0503020204020204" charset="-122"/>
              </a:rPr>
              <a:t>1.1 </a:t>
            </a:r>
            <a:r>
              <a:rPr lang="zh-CN" altLang="en-US" b="1" dirty="0">
                <a:latin typeface="微软雅黑" panose="020B0503020204020204" charset="-122"/>
                <a:ea typeface="微软雅黑" panose="020B0503020204020204" charset="-122"/>
              </a:rPr>
              <a:t>操作系统的概念</a:t>
            </a:r>
            <a:endParaRPr lang="zh-CN" altLang="en-US" b="1" dirty="0">
              <a:latin typeface="微软雅黑" panose="020B0503020204020204" charset="-122"/>
              <a:ea typeface="微软雅黑" panose="020B0503020204020204" charset="-122"/>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2493809"/>
            <a:ext cx="8038325" cy="4154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97455" y="896621"/>
            <a:ext cx="11672372" cy="2030095"/>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安全状态</a:t>
            </a:r>
            <a:endParaRPr lang="en-US" altLang="zh-CN"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只要系统始终处于</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安全状态</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，便可</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避免死锁</a:t>
            </a:r>
            <a:endPar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rPr>
              <a:t>系统资源分配前先</a:t>
            </a: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计算系统安全性</a:t>
            </a:r>
            <a:r>
              <a:rPr lang="zh-CN" altLang="en-US" sz="2000" b="1" dirty="0">
                <a:latin typeface="Times New Roman" panose="02020603050405020304" pitchFamily="18" charset="0"/>
                <a:ea typeface="微软雅黑" panose="020B0503020204020204" charset="-122"/>
                <a:cs typeface="Times New Roman" panose="02020603050405020304" pitchFamily="18" charset="0"/>
              </a:rPr>
              <a:t>，若此次分配不会导致系统进入不安全状态，便将资源分配给进程，否则进程等待</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60594" y="33656"/>
            <a:ext cx="10226408"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900" b="1" dirty="0">
                <a:latin typeface="微软雅黑" panose="020B0503020204020204" charset="-122"/>
                <a:ea typeface="微软雅黑" panose="020B0503020204020204" charset="-122"/>
              </a:rPr>
              <a:t>3.7.1 </a:t>
            </a:r>
            <a:r>
              <a:rPr lang="zh-CN" altLang="en-US" sz="3900" b="1" dirty="0">
                <a:latin typeface="微软雅黑" panose="020B0503020204020204" charset="-122"/>
                <a:ea typeface="微软雅黑" panose="020B0503020204020204" charset="-122"/>
              </a:rPr>
              <a:t>系统的安全状态</a:t>
            </a:r>
            <a:endParaRPr lang="zh-CN" altLang="en-US" sz="3900" b="1" dirty="0">
              <a:latin typeface="微软雅黑" panose="020B0503020204020204" charset="-122"/>
              <a:ea typeface="微软雅黑" panose="020B0503020204020204" charset="-122"/>
            </a:endParaRPr>
          </a:p>
        </p:txBody>
      </p:sp>
      <p:sp>
        <p:nvSpPr>
          <p:cNvPr id="2" name="矩形 1"/>
          <p:cNvSpPr/>
          <p:nvPr/>
        </p:nvSpPr>
        <p:spPr>
          <a:xfrm>
            <a:off x="297126" y="2856231"/>
            <a:ext cx="11672372" cy="4292600"/>
          </a:xfrm>
          <a:prstGeom prst="rect">
            <a:avLst/>
          </a:prstGeom>
        </p:spPr>
        <p:txBody>
          <a:bodyPr wrap="square">
            <a:spAutoFit/>
          </a:bodyPr>
          <a:p>
            <a:pPr marL="285750" indent="-285750" algn="just">
              <a:lnSpc>
                <a:spcPct val="150000"/>
              </a:lnSpc>
              <a:buFont typeface="Wingdings" panose="05000000000000000000" pitchFamily="2" charset="2"/>
              <a:buChar char="u"/>
            </a:pPr>
            <a:r>
              <a:rPr lang="zh-CN" altLang="en-US"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 安全状态定义</a:t>
            </a:r>
            <a:endParaRPr lang="en-US" altLang="zh-CN" sz="20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指系统按某种顺序</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&lt;P1</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P2</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微软雅黑" panose="020B0503020204020204" charset="-122"/>
                <a:cs typeface="Times New Roman" panose="02020603050405020304" pitchFamily="18" charset="0"/>
              </a:rPr>
              <a:t>Pn</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&gt;</a:t>
            </a:r>
            <a:r>
              <a:rPr lang="zh-CN" altLang="en-US" b="1" dirty="0">
                <a:latin typeface="Times New Roman" panose="02020603050405020304" pitchFamily="18" charset="0"/>
                <a:ea typeface="微软雅黑" panose="020B0503020204020204" charset="-122"/>
                <a:cs typeface="Times New Roman" panose="02020603050405020304" pitchFamily="18" charset="0"/>
              </a:rPr>
              <a:t>为每个进程分配所需资源直至最大需求，使每个进程都可顺序完成。</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安全序列</a:t>
            </a:r>
            <a:endPar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371600" lvl="2" indent="-457200" algn="just">
              <a:lnSpc>
                <a:spcPct val="150000"/>
              </a:lnSpc>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rPr>
              <a:t>一个进程序列</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&lt;P1</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P2</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en-US" altLang="zh-CN" b="1" dirty="0" err="1">
                <a:solidFill>
                  <a:srgbClr val="0000FF"/>
                </a:solidFill>
                <a:latin typeface="Times New Roman" panose="02020603050405020304" pitchFamily="18" charset="0"/>
                <a:ea typeface="微软雅黑" panose="020B0503020204020204" charset="-122"/>
                <a:cs typeface="Times New Roman" panose="02020603050405020304" pitchFamily="18" charset="0"/>
              </a:rPr>
              <a:t>Pn</a:t>
            </a:r>
            <a:r>
              <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&gt;</a:t>
            </a:r>
            <a:r>
              <a:rPr lang="zh-CN" altLang="en-US" b="1" dirty="0">
                <a:latin typeface="Times New Roman" panose="02020603050405020304" pitchFamily="18" charset="0"/>
                <a:ea typeface="微软雅黑" panose="020B0503020204020204" charset="-122"/>
                <a:cs typeface="Times New Roman" panose="02020603050405020304" pitchFamily="18" charset="0"/>
              </a:rPr>
              <a:t>是安全的，如果对于每一个进程</a:t>
            </a:r>
            <a:r>
              <a:rPr lang="en-US" altLang="zh-CN" b="1" dirty="0">
                <a:latin typeface="Times New Roman" panose="02020603050405020304" pitchFamily="18" charset="0"/>
                <a:ea typeface="微软雅黑" panose="020B0503020204020204" charset="-122"/>
                <a:cs typeface="Times New Roman" panose="02020603050405020304" pitchFamily="18" charset="0"/>
              </a:rPr>
              <a:t>Pi(1≤i≤n</a:t>
            </a:r>
            <a:r>
              <a:rPr lang="zh-CN" altLang="en-US" b="1" dirty="0">
                <a:latin typeface="Times New Roman" panose="02020603050405020304" pitchFamily="18" charset="0"/>
                <a:ea typeface="微软雅黑" panose="020B0503020204020204" charset="-122"/>
                <a:cs typeface="Times New Roman" panose="02020603050405020304" pitchFamily="18" charset="0"/>
              </a:rPr>
              <a:t>），它以后尚需要的资源量不超过系统当前剩余资源量与所有进程</a:t>
            </a:r>
            <a:r>
              <a:rPr lang="en-US" altLang="zh-CN" b="1" dirty="0" err="1">
                <a:latin typeface="Times New Roman" panose="02020603050405020304" pitchFamily="18" charset="0"/>
                <a:ea typeface="微软雅黑" panose="020B0503020204020204" charset="-122"/>
                <a:cs typeface="Times New Roman" panose="02020603050405020304" pitchFamily="18" charset="0"/>
              </a:rPr>
              <a:t>Pj</a:t>
            </a:r>
            <a:r>
              <a:rPr lang="en-US" altLang="zh-CN" b="1" dirty="0">
                <a:latin typeface="Times New Roman" panose="02020603050405020304" pitchFamily="18" charset="0"/>
                <a:ea typeface="微软雅黑" panose="020B0503020204020204" charset="-122"/>
                <a:cs typeface="Times New Roman" panose="02020603050405020304" pitchFamily="18" charset="0"/>
              </a:rPr>
              <a:t> (j&lt;</a:t>
            </a:r>
            <a:r>
              <a:rPr lang="en-US" altLang="zh-CN" b="1" dirty="0" err="1">
                <a:latin typeface="Times New Roman" panose="02020603050405020304" pitchFamily="18" charset="0"/>
                <a:ea typeface="微软雅黑" panose="020B0503020204020204" charset="-122"/>
                <a:cs typeface="Times New Roman" panose="02020603050405020304" pitchFamily="18" charset="0"/>
              </a:rPr>
              <a:t>i</a:t>
            </a:r>
            <a:r>
              <a:rPr lang="en-US" altLang="zh-CN" b="1" dirty="0">
                <a:latin typeface="Times New Roman" panose="02020603050405020304" pitchFamily="18" charset="0"/>
                <a:ea typeface="微软雅黑" panose="020B0503020204020204" charset="-122"/>
                <a:cs typeface="Times New Roman" panose="02020603050405020304" pitchFamily="18" charset="0"/>
              </a:rPr>
              <a:t> )</a:t>
            </a:r>
            <a:r>
              <a:rPr lang="zh-CN" altLang="en-US" b="1" dirty="0">
                <a:latin typeface="Times New Roman" panose="02020603050405020304" pitchFamily="18" charset="0"/>
                <a:ea typeface="微软雅黑" panose="020B0503020204020204" charset="-122"/>
                <a:cs typeface="Times New Roman" panose="02020603050405020304" pitchFamily="18" charset="0"/>
              </a:rPr>
              <a:t>当前占有资源量之和，系统处于安全状态</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如果系统不存在</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安全序列</a:t>
            </a:r>
            <a:r>
              <a:rPr lang="zh-CN" altLang="en-US" b="1" dirty="0">
                <a:latin typeface="Times New Roman" panose="02020603050405020304" pitchFamily="18" charset="0"/>
                <a:ea typeface="微软雅黑" panose="020B0503020204020204" charset="-122"/>
                <a:cs typeface="Times New Roman" panose="02020603050405020304" pitchFamily="18" charset="0"/>
              </a:rPr>
              <a:t>，则称系统处于不安全状态</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并非所有不安全状态都是死锁状态，但当系统进入不安全状态后，便可能进入死锁状态</a:t>
            </a:r>
            <a:r>
              <a:rPr lang="en-US" altLang="zh-CN" b="1" dirty="0">
                <a:latin typeface="Times New Roman" panose="02020603050405020304" pitchFamily="18" charset="0"/>
                <a:ea typeface="微软雅黑" panose="020B050302020402020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只要系统处于安全状态，便可</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避免</a:t>
            </a:r>
            <a:r>
              <a:rPr lang="zh-CN" altLang="en-US" b="1" dirty="0">
                <a:latin typeface="Times New Roman" panose="02020603050405020304" pitchFamily="18" charset="0"/>
                <a:ea typeface="微软雅黑" panose="020B0503020204020204" charset="-122"/>
                <a:cs typeface="Times New Roman" panose="02020603050405020304" pitchFamily="18" charset="0"/>
              </a:rPr>
              <a:t>死锁状态</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en-US" altLang="zh-CN" b="1" dirty="0">
                <a:latin typeface="Times New Roman" panose="02020603050405020304" pitchFamily="18" charset="0"/>
                <a:ea typeface="微软雅黑" panose="020B0503020204020204" charset="-122"/>
                <a:cs typeface="Times New Roman" panose="02020603050405020304" pitchFamily="18" charset="0"/>
              </a:rPr>
              <a:t> </a:t>
            </a:r>
            <a:r>
              <a:rPr lang="zh-CN" altLang="en-US" b="1" dirty="0">
                <a:latin typeface="Times New Roman" panose="02020603050405020304" pitchFamily="18" charset="0"/>
                <a:ea typeface="微软雅黑" panose="020B0503020204020204" charset="-122"/>
                <a:cs typeface="Times New Roman" panose="02020603050405020304" pitchFamily="18" charset="0"/>
              </a:rPr>
              <a:t>避免死锁的</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实质</a:t>
            </a:r>
            <a:r>
              <a:rPr lang="zh-CN" altLang="en-US" b="1" dirty="0">
                <a:latin typeface="Times New Roman" panose="02020603050405020304" pitchFamily="18" charset="0"/>
                <a:ea typeface="微软雅黑" panose="020B0503020204020204" charset="-122"/>
                <a:cs typeface="Times New Roman" panose="02020603050405020304" pitchFamily="18" charset="0"/>
              </a:rPr>
              <a:t>是使系统</a:t>
            </a:r>
            <a:r>
              <a:rPr lang="zh-CN" altLang="en-US"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不进入不安全状态</a:t>
            </a:r>
            <a:endPar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lvl="1" algn="just">
              <a:lnSpc>
                <a:spcPct val="150000"/>
              </a:lnSpc>
            </a:pPr>
            <a:endParaRPr lang="en-US" altLang="zh-CN"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56" y="1"/>
            <a:ext cx="12192000" cy="6734729"/>
            <a:chOff x="-1523844" y="1"/>
            <a:chExt cx="12192000" cy="6734729"/>
          </a:xfrm>
        </p:grpSpPr>
        <p:pic>
          <p:nvPicPr>
            <p:cNvPr id="3076" name="Picture 4" descr="Types of Operating System - Top 10 Popular Operat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3844" y="1"/>
              <a:ext cx="12192000" cy="61658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8943" y="2521951"/>
              <a:ext cx="4412121" cy="2068057"/>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文本框 10"/>
          <p:cNvSpPr txBox="1"/>
          <p:nvPr/>
        </p:nvSpPr>
        <p:spPr>
          <a:xfrm>
            <a:off x="3796937" y="2427187"/>
            <a:ext cx="4865914" cy="2122805"/>
          </a:xfrm>
          <a:prstGeom prst="rect">
            <a:avLst/>
          </a:prstGeom>
          <a:noFill/>
        </p:spPr>
        <p:txBody>
          <a:bodyPr wrap="square">
            <a:spAutoFit/>
          </a:bodyPr>
          <a:lstStyle/>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第四章</a:t>
            </a:r>
            <a:endParaRPr lang="en-US" altLang="zh-CN"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存储器管理</a:t>
            </a:r>
            <a:endPar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443230" y="1115060"/>
            <a:ext cx="11519535" cy="2322195"/>
          </a:xfrm>
        </p:spPr>
        <p:txBody>
          <a:bodyPr vert="horz" wrap="square" lIns="91440" tIns="45720" rIns="91440" bIns="45720" anchor="t" anchorCtr="0">
            <a:normAutofit fontScale="60000"/>
          </a:bodyPr>
          <a:lstStyle/>
          <a:p>
            <a:pPr marL="457200" indent="-457200" algn="l" eaLnBrk="1" hangingPunct="1">
              <a:buClr>
                <a:srgbClr val="0000FF"/>
              </a:buClr>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rPr>
              <a:t>对于通用计算机而言，存储层次至少应具有三级：最高层为ＣＰＵ寄存器，中间为主存，最底层是辅存</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457200" indent="-457200" algn="l" eaLnBrk="1" hangingPunct="1">
              <a:buClr>
                <a:srgbClr val="0000FF"/>
              </a:buClr>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rPr>
              <a:t>高档的计算机中，根据具体的功能细分为寄存器、高速缓存、主存储器、磁盘缓存、固定磁盘、可移动存储介质等６层</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457200" indent="-457200" algn="l" eaLnBrk="1" hangingPunct="1">
              <a:buClr>
                <a:srgbClr val="0000FF"/>
              </a:buClr>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rPr>
              <a:t>在存储器层次中，层次越高（越靠近ＣＰＵ），存储介质的访问速度越快，价格也越高，相对所配置的存储容量也越小。</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457200" indent="-457200" eaLnBrk="1" hangingPunct="1">
              <a:buClr>
                <a:srgbClr val="0000FF"/>
              </a:buClr>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可执行存储器：</a:t>
            </a: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寄存器 </a:t>
            </a:r>
            <a:r>
              <a:rPr lang="en-US" altLang="zh-CN"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主存储器</a:t>
            </a:r>
            <a:endParaRPr lang="en-US" altLang="zh-CN"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eaLnBrk="1" hangingPunct="1">
              <a:buClr>
                <a:srgbClr val="0000FF"/>
              </a:buClr>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寄存器、高速缓存、主存储器和磁盘缓存均属于操作系统</a:t>
            </a: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存储管理</a:t>
            </a: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的管辖范畴，掉电后，它们中存储的信息不再存在。</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457200" indent="-457200" eaLnBrk="1" hangingPunct="1">
              <a:buClr>
                <a:srgbClr val="0000FF"/>
              </a:buClr>
              <a:buFont typeface="Wingdings" panose="05000000000000000000" pitchFamily="2" charset="2"/>
              <a:buChar char="n"/>
            </a:pP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低层的固定磁盘和可移动存储介质则属于</a:t>
            </a: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设备管理</a:t>
            </a:r>
            <a:r>
              <a:rPr lang="zh-CN" altLang="en-US" sz="2400" dirty="0">
                <a:latin typeface="Times New Roman" panose="02020603050405020304" pitchFamily="18" charset="0"/>
                <a:ea typeface="微软雅黑" panose="020B0503020204020204" charset="-122"/>
                <a:cs typeface="Times New Roman" panose="02020603050405020304" pitchFamily="18" charset="0"/>
                <a:sym typeface="+mn-ea"/>
              </a:rPr>
              <a:t>的管理范畴，它们存储的信息将被长期保存。</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457200" indent="-457200" algn="l" eaLnBrk="1" hangingPunct="1">
              <a:buClr>
                <a:srgbClr val="0000FF"/>
              </a:buClr>
              <a:buFont typeface="Wingdings" panose="05000000000000000000" pitchFamily="2" charset="2"/>
              <a:buChar char="n"/>
            </a:pP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93980" y="33655"/>
            <a:ext cx="1094676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4.1.1 </a:t>
            </a:r>
            <a:r>
              <a:rPr lang="zh-CN" altLang="en-US" sz="3900" b="1" dirty="0">
                <a:latin typeface="微软雅黑" panose="020B0503020204020204" charset="-122"/>
                <a:ea typeface="微软雅黑" panose="020B0503020204020204" charset="-122"/>
              </a:rPr>
              <a:t>多层结构的存储器系统</a:t>
            </a:r>
            <a:endParaRPr lang="zh-CN" altLang="en-US" sz="3900" b="1" dirty="0">
              <a:latin typeface="微软雅黑" panose="020B0503020204020204" charset="-122"/>
              <a:ea typeface="微软雅黑" panose="020B0503020204020204" charset="-122"/>
            </a:endParaRPr>
          </a:p>
        </p:txBody>
      </p:sp>
      <p:sp>
        <p:nvSpPr>
          <p:cNvPr id="2" name="梯形 1"/>
          <p:cNvSpPr/>
          <p:nvPr/>
        </p:nvSpPr>
        <p:spPr>
          <a:xfrm>
            <a:off x="1036058" y="3327665"/>
            <a:ext cx="1214859" cy="1091382"/>
          </a:xfrm>
          <a:prstGeom prst="trapezoid">
            <a:avLst>
              <a:gd name="adj" fmla="val 2567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latin typeface="微软雅黑" panose="020B0503020204020204" charset="-122"/>
                <a:ea typeface="微软雅黑" panose="020B0503020204020204" charset="-122"/>
                <a:cs typeface="Times New Roman" panose="02020603050405020304" pitchFamily="18" charset="0"/>
              </a:rPr>
              <a:t>ＣＰＵ</a:t>
            </a:r>
            <a:endParaRPr lang="en-US" altLang="zh-CN" sz="1600" b="1" dirty="0">
              <a:latin typeface="微软雅黑" panose="020B0503020204020204" charset="-122"/>
              <a:ea typeface="微软雅黑" panose="020B0503020204020204" charset="-122"/>
              <a:cs typeface="Times New Roman" panose="02020603050405020304" pitchFamily="18" charset="0"/>
            </a:endParaRPr>
          </a:p>
          <a:p>
            <a:pPr algn="ctr"/>
            <a:r>
              <a:rPr lang="zh-CN" altLang="en-US" sz="1600" b="1" dirty="0">
                <a:latin typeface="微软雅黑" panose="020B0503020204020204" charset="-122"/>
                <a:ea typeface="微软雅黑" panose="020B0503020204020204" charset="-122"/>
                <a:cs typeface="Times New Roman" panose="02020603050405020304" pitchFamily="18" charset="0"/>
              </a:rPr>
              <a:t>寄存器</a:t>
            </a:r>
            <a:endParaRPr lang="zh-CN" altLang="en-US" sz="1600" b="1" dirty="0">
              <a:latin typeface="微软雅黑" panose="020B0503020204020204" charset="-122"/>
              <a:ea typeface="微软雅黑" panose="020B0503020204020204" charset="-122"/>
              <a:cs typeface="Times New Roman" panose="02020603050405020304" pitchFamily="18" charset="0"/>
            </a:endParaRPr>
          </a:p>
        </p:txBody>
      </p:sp>
      <p:sp>
        <p:nvSpPr>
          <p:cNvPr id="11" name="梯形 10"/>
          <p:cNvSpPr/>
          <p:nvPr/>
        </p:nvSpPr>
        <p:spPr>
          <a:xfrm>
            <a:off x="752156" y="4417387"/>
            <a:ext cx="1811216" cy="1091382"/>
          </a:xfrm>
          <a:prstGeom prst="trapezoid">
            <a:avLst>
              <a:gd name="adj" fmla="val 25675"/>
            </a:avLst>
          </a:prstGeom>
          <a:ln>
            <a:solidFill>
              <a:srgbClr val="2F5597"/>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latin typeface="微软雅黑" panose="020B0503020204020204" charset="-122"/>
                <a:ea typeface="微软雅黑" panose="020B0503020204020204" charset="-122"/>
                <a:cs typeface="Times New Roman" panose="02020603050405020304" pitchFamily="18" charset="0"/>
              </a:rPr>
              <a:t>主存</a:t>
            </a:r>
            <a:endParaRPr lang="zh-CN" altLang="en-US" sz="1600" b="1" dirty="0">
              <a:latin typeface="微软雅黑" panose="020B0503020204020204" charset="-122"/>
              <a:ea typeface="微软雅黑" panose="020B0503020204020204" charset="-122"/>
            </a:endParaRPr>
          </a:p>
        </p:txBody>
      </p:sp>
      <p:sp>
        <p:nvSpPr>
          <p:cNvPr id="13" name="梯形 12"/>
          <p:cNvSpPr/>
          <p:nvPr/>
        </p:nvSpPr>
        <p:spPr>
          <a:xfrm>
            <a:off x="506056" y="5507109"/>
            <a:ext cx="2320984" cy="1093042"/>
          </a:xfrm>
          <a:prstGeom prst="trapezoid">
            <a:avLst>
              <a:gd name="adj" fmla="val 243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charset="-122"/>
                <a:ea typeface="微软雅黑" panose="020B0503020204020204" charset="-122"/>
                <a:cs typeface="Times New Roman" panose="02020603050405020304" pitchFamily="18" charset="0"/>
              </a:rPr>
              <a:t>辅存</a:t>
            </a:r>
            <a:endParaRPr lang="zh-CN" altLang="en-US" sz="1600" b="1" dirty="0">
              <a:latin typeface="微软雅黑" panose="020B0503020204020204" charset="-122"/>
              <a:ea typeface="微软雅黑" panose="020B0503020204020204" charset="-122"/>
            </a:endParaRPr>
          </a:p>
        </p:txBody>
      </p:sp>
      <p:sp>
        <p:nvSpPr>
          <p:cNvPr id="14" name="梯形 13"/>
          <p:cNvSpPr/>
          <p:nvPr/>
        </p:nvSpPr>
        <p:spPr>
          <a:xfrm>
            <a:off x="5586410" y="3327665"/>
            <a:ext cx="1777181" cy="545691"/>
          </a:xfrm>
          <a:prstGeom prst="trapezoid">
            <a:avLst>
              <a:gd name="adj" fmla="val 4932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b="1" dirty="0">
                <a:latin typeface="微软雅黑" panose="020B0503020204020204" charset="-122"/>
                <a:ea typeface="微软雅黑" panose="020B0503020204020204" charset="-122"/>
                <a:cs typeface="Times New Roman" panose="02020603050405020304" pitchFamily="18" charset="0"/>
              </a:rPr>
              <a:t>寄存器</a:t>
            </a:r>
            <a:endParaRPr lang="zh-CN" altLang="en-US" b="1" dirty="0">
              <a:solidFill>
                <a:schemeClr val="dk1"/>
              </a:solidFill>
              <a:latin typeface="微软雅黑" panose="020B0503020204020204" charset="-122"/>
              <a:ea typeface="微软雅黑" panose="020B0503020204020204" charset="-122"/>
            </a:endParaRPr>
          </a:p>
        </p:txBody>
      </p:sp>
      <p:sp>
        <p:nvSpPr>
          <p:cNvPr id="15" name="梯形 14"/>
          <p:cNvSpPr/>
          <p:nvPr/>
        </p:nvSpPr>
        <p:spPr>
          <a:xfrm>
            <a:off x="5312335" y="3873356"/>
            <a:ext cx="2325330" cy="545691"/>
          </a:xfrm>
          <a:prstGeom prst="trapezoid">
            <a:avLst>
              <a:gd name="adj" fmla="val 4932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latin typeface="微软雅黑" panose="020B0503020204020204" charset="-122"/>
                <a:ea typeface="微软雅黑" panose="020B0503020204020204" charset="-122"/>
                <a:cs typeface="Times New Roman" panose="02020603050405020304" pitchFamily="18" charset="0"/>
              </a:rPr>
              <a:t>高速缓存</a:t>
            </a:r>
            <a:endParaRPr lang="zh-CN" altLang="en-US" b="1" dirty="0">
              <a:solidFill>
                <a:schemeClr val="dk1"/>
              </a:solidFill>
              <a:latin typeface="微软雅黑" panose="020B0503020204020204" charset="-122"/>
              <a:ea typeface="微软雅黑" panose="020B0503020204020204" charset="-122"/>
            </a:endParaRPr>
          </a:p>
        </p:txBody>
      </p:sp>
      <p:sp>
        <p:nvSpPr>
          <p:cNvPr id="16" name="梯形 15"/>
          <p:cNvSpPr/>
          <p:nvPr/>
        </p:nvSpPr>
        <p:spPr>
          <a:xfrm>
            <a:off x="5050551" y="4419047"/>
            <a:ext cx="2848898" cy="545691"/>
          </a:xfrm>
          <a:prstGeom prst="trapezoid">
            <a:avLst>
              <a:gd name="adj" fmla="val 4932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dirty="0">
                <a:latin typeface="微软雅黑" panose="020B0503020204020204" charset="-122"/>
                <a:ea typeface="微软雅黑" panose="020B0503020204020204" charset="-122"/>
                <a:cs typeface="Times New Roman" panose="02020603050405020304" pitchFamily="18" charset="0"/>
              </a:rPr>
              <a:t>主存储器</a:t>
            </a:r>
            <a:endParaRPr lang="zh-CN" altLang="en-US" b="1" dirty="0">
              <a:solidFill>
                <a:schemeClr val="dk1"/>
              </a:solidFill>
              <a:latin typeface="微软雅黑" panose="020B0503020204020204" charset="-122"/>
              <a:ea typeface="微软雅黑" panose="020B0503020204020204" charset="-122"/>
            </a:endParaRPr>
          </a:p>
        </p:txBody>
      </p:sp>
      <p:sp>
        <p:nvSpPr>
          <p:cNvPr id="17" name="梯形 16"/>
          <p:cNvSpPr/>
          <p:nvPr/>
        </p:nvSpPr>
        <p:spPr>
          <a:xfrm>
            <a:off x="4785080" y="4964738"/>
            <a:ext cx="3379840" cy="545691"/>
          </a:xfrm>
          <a:prstGeom prst="trapezoid">
            <a:avLst>
              <a:gd name="adj" fmla="val 4932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b="1">
                <a:latin typeface="微软雅黑" panose="020B0503020204020204" charset="-122"/>
                <a:ea typeface="微软雅黑" panose="020B0503020204020204" charset="-122"/>
                <a:cs typeface="Times New Roman" panose="02020603050405020304" pitchFamily="18" charset="0"/>
              </a:rPr>
              <a:t>磁盘缓存</a:t>
            </a:r>
            <a:endParaRPr lang="zh-CN" altLang="en-US" b="1">
              <a:solidFill>
                <a:schemeClr val="dk1"/>
              </a:solidFill>
              <a:latin typeface="微软雅黑" panose="020B0503020204020204" charset="-122"/>
              <a:ea typeface="微软雅黑" panose="020B0503020204020204" charset="-122"/>
            </a:endParaRPr>
          </a:p>
        </p:txBody>
      </p:sp>
      <p:sp>
        <p:nvSpPr>
          <p:cNvPr id="18" name="梯形 17"/>
          <p:cNvSpPr/>
          <p:nvPr/>
        </p:nvSpPr>
        <p:spPr>
          <a:xfrm>
            <a:off x="4519609" y="5510429"/>
            <a:ext cx="3910782" cy="545691"/>
          </a:xfrm>
          <a:prstGeom prst="trapezoid">
            <a:avLst>
              <a:gd name="adj" fmla="val 493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charset="-122"/>
                <a:ea typeface="微软雅黑" panose="020B0503020204020204" charset="-122"/>
                <a:cs typeface="Times New Roman" panose="02020603050405020304" pitchFamily="18" charset="0"/>
              </a:rPr>
              <a:t>固定磁盘</a:t>
            </a:r>
            <a:endParaRPr lang="zh-CN" altLang="en-US" b="1" dirty="0">
              <a:latin typeface="微软雅黑" panose="020B0503020204020204" charset="-122"/>
              <a:ea typeface="微软雅黑" panose="020B0503020204020204" charset="-122"/>
            </a:endParaRPr>
          </a:p>
        </p:txBody>
      </p:sp>
      <p:sp>
        <p:nvSpPr>
          <p:cNvPr id="19" name="梯形 18"/>
          <p:cNvSpPr/>
          <p:nvPr/>
        </p:nvSpPr>
        <p:spPr>
          <a:xfrm>
            <a:off x="4259901" y="6056120"/>
            <a:ext cx="4451937" cy="545691"/>
          </a:xfrm>
          <a:prstGeom prst="trapezoid">
            <a:avLst>
              <a:gd name="adj" fmla="val 493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latin typeface="微软雅黑" panose="020B0503020204020204" charset="-122"/>
                <a:ea typeface="微软雅黑" panose="020B0503020204020204" charset="-122"/>
                <a:cs typeface="Times New Roman" panose="02020603050405020304" pitchFamily="18" charset="0"/>
              </a:rPr>
              <a:t>可移动存储介质</a:t>
            </a:r>
            <a:endParaRPr lang="zh-CN" altLang="en-US" b="1" dirty="0">
              <a:latin typeface="微软雅黑" panose="020B0503020204020204" charset="-122"/>
              <a:ea typeface="微软雅黑" panose="020B0503020204020204" charset="-122"/>
            </a:endParaRPr>
          </a:p>
        </p:txBody>
      </p:sp>
      <p:cxnSp>
        <p:nvCxnSpPr>
          <p:cNvPr id="4" name="直接箭头连接符 3"/>
          <p:cNvCxnSpPr/>
          <p:nvPr/>
        </p:nvCxnSpPr>
        <p:spPr>
          <a:xfrm>
            <a:off x="7404751" y="3327665"/>
            <a:ext cx="1566795" cy="3274146"/>
          </a:xfrm>
          <a:prstGeom prst="straightConnector1">
            <a:avLst/>
          </a:prstGeom>
          <a:ln w="28575">
            <a:solidFill>
              <a:srgbClr val="2F559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rot="3850059">
            <a:off x="7223111" y="4546917"/>
            <a:ext cx="1747512" cy="398780"/>
          </a:xfrm>
          <a:prstGeom prst="rect">
            <a:avLst/>
          </a:prstGeom>
          <a:solidFill>
            <a:schemeClr val="bg1"/>
          </a:solidFill>
        </p:spPr>
        <p:txBody>
          <a:bodyPr wrap="square">
            <a:spAutoFit/>
          </a:bodyPr>
          <a:lstStyle/>
          <a:p>
            <a:r>
              <a:rPr lang="zh-CN" altLang="en-US" sz="2000" b="1" dirty="0">
                <a:solidFill>
                  <a:srgbClr val="2F5597"/>
                </a:solidFill>
                <a:latin typeface="Times New Roman" panose="02020603050405020304" pitchFamily="18" charset="0"/>
                <a:ea typeface="微软雅黑" panose="020B0503020204020204" charset="-122"/>
                <a:cs typeface="Times New Roman" panose="02020603050405020304" pitchFamily="18" charset="0"/>
              </a:rPr>
              <a:t>存储容量递增</a:t>
            </a:r>
            <a:endParaRPr lang="zh-CN" altLang="en-US" sz="2000" b="1" dirty="0">
              <a:solidFill>
                <a:srgbClr val="2F5597"/>
              </a:solidFill>
            </a:endParaRPr>
          </a:p>
        </p:txBody>
      </p:sp>
      <p:cxnSp>
        <p:nvCxnSpPr>
          <p:cNvPr id="24" name="直接箭头连接符 23"/>
          <p:cNvCxnSpPr/>
          <p:nvPr/>
        </p:nvCxnSpPr>
        <p:spPr>
          <a:xfrm flipV="1">
            <a:off x="159108" y="3316605"/>
            <a:ext cx="975363" cy="3285206"/>
          </a:xfrm>
          <a:prstGeom prst="straightConnector1">
            <a:avLst/>
          </a:prstGeom>
          <a:ln w="28575">
            <a:solidFill>
              <a:srgbClr val="2F559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rot="17235472">
            <a:off x="-264380" y="4689449"/>
            <a:ext cx="1747512" cy="398780"/>
          </a:xfrm>
          <a:prstGeom prst="rect">
            <a:avLst/>
          </a:prstGeom>
          <a:solidFill>
            <a:schemeClr val="bg1"/>
          </a:solidFill>
        </p:spPr>
        <p:txBody>
          <a:bodyPr wrap="square">
            <a:spAutoFit/>
          </a:bodyPr>
          <a:lstStyle>
            <a:defPPr>
              <a:defRPr lang="zh-CN"/>
            </a:defPPr>
            <a:lvl1pPr>
              <a:defRPr sz="2000" b="1">
                <a:solidFill>
                  <a:srgbClr val="2F5597"/>
                </a:solidFill>
                <a:latin typeface="Times New Roman" panose="02020603050405020304" pitchFamily="18" charset="0"/>
                <a:ea typeface="微软雅黑" panose="020B0503020204020204" charset="-122"/>
                <a:cs typeface="Times New Roman" panose="02020603050405020304" pitchFamily="18" charset="0"/>
              </a:defRPr>
            </a:lvl1pPr>
          </a:lstStyle>
          <a:p>
            <a:r>
              <a:rPr lang="zh-CN" altLang="en-US" dirty="0"/>
              <a:t>存储速度递增</a:t>
            </a:r>
            <a:endParaRPr lang="zh-CN" altLang="en-US" dirty="0"/>
          </a:p>
        </p:txBody>
      </p:sp>
      <p:cxnSp>
        <p:nvCxnSpPr>
          <p:cNvPr id="34" name="直接箭头连接符 33"/>
          <p:cNvCxnSpPr>
            <a:stCxn id="2" idx="3"/>
            <a:endCxn id="14" idx="1"/>
          </p:cNvCxnSpPr>
          <p:nvPr/>
        </p:nvCxnSpPr>
        <p:spPr>
          <a:xfrm flipV="1">
            <a:off x="2110811" y="3600511"/>
            <a:ext cx="3610177" cy="272845"/>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1" idx="3"/>
            <a:endCxn id="15" idx="1"/>
          </p:cNvCxnSpPr>
          <p:nvPr/>
        </p:nvCxnSpPr>
        <p:spPr>
          <a:xfrm flipV="1">
            <a:off x="2423266" y="4146202"/>
            <a:ext cx="3023647" cy="816876"/>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1" idx="3"/>
            <a:endCxn id="16" idx="1"/>
          </p:cNvCxnSpPr>
          <p:nvPr/>
        </p:nvCxnSpPr>
        <p:spPr>
          <a:xfrm flipV="1">
            <a:off x="2423266" y="4691893"/>
            <a:ext cx="2761863" cy="271185"/>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1" idx="3"/>
            <a:endCxn id="17" idx="1"/>
          </p:cNvCxnSpPr>
          <p:nvPr/>
        </p:nvCxnSpPr>
        <p:spPr>
          <a:xfrm>
            <a:off x="2423266" y="4963078"/>
            <a:ext cx="2496392" cy="274506"/>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3" idx="3"/>
            <a:endCxn id="19" idx="1"/>
          </p:cNvCxnSpPr>
          <p:nvPr/>
        </p:nvCxnSpPr>
        <p:spPr>
          <a:xfrm>
            <a:off x="2693897" y="6053630"/>
            <a:ext cx="1700582" cy="275336"/>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3" idx="3"/>
            <a:endCxn id="18" idx="1"/>
          </p:cNvCxnSpPr>
          <p:nvPr/>
        </p:nvCxnSpPr>
        <p:spPr>
          <a:xfrm flipV="1">
            <a:off x="2693897" y="5783275"/>
            <a:ext cx="1960290" cy="270355"/>
          </a:xfrm>
          <a:prstGeom prst="straightConnector1">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标题 1"/>
          <p:cNvSpPr txBox="1"/>
          <p:nvPr>
            <p:custDataLst>
              <p:tags r:id="rId1"/>
            </p:custDataLst>
          </p:nvPr>
        </p:nvSpPr>
        <p:spPr>
          <a:xfrm>
            <a:off x="-635" y="24765"/>
            <a:ext cx="8842375" cy="100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endParaRPr lang="zh-CN" altLang="en-US" b="1" dirty="0">
              <a:solidFill>
                <a:schemeClr val="bg1"/>
              </a:solidFill>
              <a:latin typeface="微软雅黑" panose="020B0503020204020204" charset="-122"/>
              <a:ea typeface="微软雅黑" panose="020B0503020204020204" charset="-122"/>
              <a:sym typeface="+mn-ea"/>
            </a:endParaRPr>
          </a:p>
        </p:txBody>
      </p:sp>
      <p:sp>
        <p:nvSpPr>
          <p:cNvPr id="6" name="矩形 5"/>
          <p:cNvSpPr/>
          <p:nvPr>
            <p:custDataLst>
              <p:tags r:id="rId2"/>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sym typeface="+mn-ea"/>
              </a:rPr>
              <a:t>多层结构的存储器系统</a:t>
            </a:r>
            <a:endParaRPr lang="zh-CN" altLang="en-US" sz="4400" b="1" dirty="0">
              <a:solidFill>
                <a:schemeClr val="bg1"/>
              </a:solidFill>
              <a:latin typeface="微软雅黑" panose="020B0503020204020204" charset="-122"/>
              <a:ea typeface="微软雅黑" panose="020B0503020204020204" charset="-122"/>
              <a:sym typeface="+mn-ea"/>
            </a:endParaRPr>
          </a:p>
        </p:txBody>
      </p:sp>
      <p:sp>
        <p:nvSpPr>
          <p:cNvPr id="7" name="Rectangle 4"/>
          <p:cNvSpPr>
            <a:spLocks noChangeArrowheads="1"/>
          </p:cNvSpPr>
          <p:nvPr/>
        </p:nvSpPr>
        <p:spPr bwMode="auto">
          <a:xfrm>
            <a:off x="7899400" y="3204845"/>
            <a:ext cx="4067175" cy="671830"/>
          </a:xfrm>
          <a:prstGeom prst="leftArrow">
            <a:avLst/>
          </a:prstGeom>
          <a:solidFill>
            <a:schemeClr val="bg1"/>
          </a:solidFill>
          <a:ln w="9525">
            <a:solidFill>
              <a:srgbClr val="2F5597"/>
            </a:solidFill>
            <a:miter lim="800000"/>
          </a:ln>
          <a:effectLst/>
          <a:scene3d>
            <a:camera prst="orthographicFront"/>
            <a:lightRig rig="threePt" dir="t"/>
          </a:scene3d>
          <a:sp3d>
            <a:bevelT/>
          </a:sp3d>
        </p:spPr>
        <p:txBody>
          <a:bodyPr/>
          <a:p>
            <a:pPr marL="9525" indent="-9525" algn="l" latinLnBrk="1">
              <a:spcBef>
                <a:spcPts val="600"/>
              </a:spcBef>
              <a:buClr>
                <a:srgbClr val="33CCFF"/>
              </a:buClr>
              <a:buFont typeface="Wingdings" panose="05000000000000000000" pitchFamily="2" charset="2"/>
              <a:buNone/>
            </a:pPr>
            <a:r>
              <a:rPr lang="zh-CN" sz="1400" b="1" dirty="0">
                <a:latin typeface="Times New Roman" panose="02020603050405020304" pitchFamily="18" charset="0"/>
                <a:ea typeface="微软雅黑" panose="020B0503020204020204" charset="-122"/>
                <a:cs typeface="Times New Roman" panose="02020603050405020304" pitchFamily="18" charset="0"/>
              </a:rPr>
              <a:t>解决主存访问速度</a:t>
            </a:r>
            <a:r>
              <a:rPr lang="zh-CN" altLang="en-US" sz="1400" b="1" dirty="0">
                <a:latin typeface="Times New Roman" panose="02020603050405020304" pitchFamily="18" charset="0"/>
                <a:ea typeface="微软雅黑" panose="020B0503020204020204" charset="-122"/>
                <a:cs typeface="Times New Roman" panose="02020603050405020304" pitchFamily="18" charset="0"/>
              </a:rPr>
              <a:t>与</a:t>
            </a:r>
            <a:r>
              <a:rPr lang="zh-CN" sz="1400" b="1" dirty="0">
                <a:latin typeface="Times New Roman" panose="02020603050405020304" pitchFamily="18" charset="0"/>
                <a:ea typeface="微软雅黑" panose="020B0503020204020204" charset="-122"/>
                <a:cs typeface="Times New Roman" panose="02020603050405020304" pitchFamily="18" charset="0"/>
              </a:rPr>
              <a:t>CPU指令执行速度的矛盾</a:t>
            </a:r>
            <a:endParaRPr lang="zh-CN" altLang="en-US" sz="1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4" name="Rectangle 5"/>
          <p:cNvSpPr>
            <a:spLocks noChangeArrowheads="1"/>
          </p:cNvSpPr>
          <p:nvPr/>
        </p:nvSpPr>
        <p:spPr bwMode="auto">
          <a:xfrm>
            <a:off x="8164830" y="3790315"/>
            <a:ext cx="3750310" cy="711200"/>
          </a:xfrm>
          <a:prstGeom prst="leftArrow">
            <a:avLst/>
          </a:prstGeom>
          <a:solidFill>
            <a:schemeClr val="bg1"/>
          </a:solidFill>
          <a:ln w="9525">
            <a:solidFill>
              <a:srgbClr val="2F5597"/>
            </a:solidFill>
            <a:miter lim="800000"/>
          </a:ln>
          <a:effectLst/>
          <a:scene3d>
            <a:camera prst="orthographicFront"/>
            <a:lightRig rig="threePt" dir="t"/>
          </a:scene3d>
          <a:sp3d>
            <a:bevelT/>
          </a:sp3d>
        </p:spPr>
        <p:txBody>
          <a:bodyPr/>
          <a:p>
            <a:pPr marL="9525" indent="-9525" latinLnBrk="1">
              <a:spcBef>
                <a:spcPts val="600"/>
              </a:spcBef>
              <a:buClr>
                <a:srgbClr val="33CCFF"/>
              </a:buClr>
            </a:pPr>
            <a:r>
              <a:rPr lang="ko-KR" altLang="en-US" sz="1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减少访存次数，提高程序执行速度</a:t>
            </a:r>
            <a:endParaRPr lang="ko-KR" altLang="en-US" sz="1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45" name="Rectangle 6"/>
          <p:cNvSpPr>
            <a:spLocks noChangeArrowheads="1"/>
          </p:cNvSpPr>
          <p:nvPr/>
        </p:nvSpPr>
        <p:spPr bwMode="auto">
          <a:xfrm>
            <a:off x="8555355" y="4854575"/>
            <a:ext cx="3402330" cy="711200"/>
          </a:xfrm>
          <a:prstGeom prst="leftArrow">
            <a:avLst/>
          </a:prstGeom>
          <a:solidFill>
            <a:schemeClr val="bg1"/>
          </a:solidFill>
          <a:ln w="9525">
            <a:solidFill>
              <a:srgbClr val="2F5597"/>
            </a:solidFill>
            <a:miter lim="800000"/>
          </a:ln>
          <a:effectLst/>
          <a:scene3d>
            <a:camera prst="orthographicFront"/>
            <a:lightRig rig="threePt" dir="t"/>
          </a:scene3d>
          <a:sp3d>
            <a:bevelT/>
          </a:sp3d>
        </p:spPr>
        <p:txBody>
          <a:bodyPr/>
          <a:p>
            <a:pPr marL="9525" indent="-9525" latinLnBrk="1">
              <a:spcBef>
                <a:spcPts val="600"/>
              </a:spcBef>
              <a:buClr>
                <a:srgbClr val="33CCFF"/>
              </a:buClr>
            </a:pPr>
            <a:r>
              <a:rPr lang="zh-CN" altLang="en-US" sz="1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减少访问磁盘的次数，对主存空间扩充</a:t>
            </a:r>
            <a:endParaRPr lang="zh-CN" altLang="en-US" sz="1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10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dissolve">
                                      <p:cBhvr>
                                        <p:cTn id="1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autoUpdateAnimBg="0"/>
      <p:bldP spid="44" grpId="0" bldLvl="0" animBg="1" autoUpdateAnimBg="0"/>
      <p:bldP spid="45" grpId="0" bldLvl="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610870" y="1115060"/>
            <a:ext cx="11127740" cy="2600960"/>
          </a:xfrm>
        </p:spPr>
        <p:txBody>
          <a:bodyPr vert="horz" wrap="square" lIns="91440" tIns="45720" rIns="91440" bIns="45720" anchor="t" anchorCtr="0">
            <a:normAutofit lnSpcReduction="10000"/>
          </a:bodyPr>
          <a:lstStyle/>
          <a:p>
            <a:pPr marL="457200" indent="-457200" eaLnBrk="1" hangingPunct="1">
              <a:lnSpc>
                <a:spcPct val="150000"/>
              </a:lnSpc>
              <a:buClr>
                <a:srgbClr val="0000FF"/>
              </a:buClr>
              <a:buFont typeface="Wingdings" panose="05000000000000000000" pitchFamily="2" charset="2"/>
              <a:buChar char="n"/>
            </a:pP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如何将一个用户源程序变成一个可以在内存中执行的程序？</a:t>
            </a:r>
            <a:endPar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sz="2000" dirty="0">
                <a:latin typeface="Times New Roman" panose="02020603050405020304" pitchFamily="18" charset="0"/>
                <a:ea typeface="微软雅黑" panose="020B0503020204020204" charset="-122"/>
                <a:cs typeface="Times New Roman" panose="02020603050405020304" pitchFamily="18" charset="0"/>
              </a:rPr>
              <a:t> </a:t>
            </a: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编译：</a:t>
            </a:r>
            <a:r>
              <a:rPr lang="zh-CN" altLang="en-US" sz="2000" dirty="0">
                <a:latin typeface="Times New Roman" panose="02020603050405020304" pitchFamily="18" charset="0"/>
                <a:ea typeface="微软雅黑" panose="020B0503020204020204" charset="-122"/>
                <a:cs typeface="Times New Roman" panose="02020603050405020304" pitchFamily="18" charset="0"/>
              </a:rPr>
              <a:t>由编译程序将用户源代码译成若干个</a:t>
            </a: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目标模块</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 链接：</a:t>
            </a:r>
            <a:r>
              <a:rPr lang="zh-CN" altLang="en-US" sz="2000" dirty="0">
                <a:latin typeface="Times New Roman" panose="02020603050405020304" pitchFamily="18" charset="0"/>
                <a:ea typeface="微软雅黑" panose="020B0503020204020204" charset="-122"/>
                <a:cs typeface="Times New Roman" panose="02020603050405020304" pitchFamily="18" charset="0"/>
              </a:rPr>
              <a:t>由链接程序将编译后的目标模块及所需要的库函数链接在一起，形成一个</a:t>
            </a: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装入模块</a:t>
            </a:r>
            <a:r>
              <a:rPr lang="zh-CN" altLang="en-US" sz="20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 装入：</a:t>
            </a:r>
            <a:r>
              <a:rPr lang="zh-CN" altLang="en-US" sz="2000" dirty="0">
                <a:latin typeface="Times New Roman" panose="02020603050405020304" pitchFamily="18" charset="0"/>
                <a:ea typeface="微软雅黑" panose="020B0503020204020204" charset="-122"/>
                <a:cs typeface="Times New Roman" panose="02020603050405020304" pitchFamily="18" charset="0"/>
              </a:rPr>
              <a:t>由装入程序将装入模块装入内存。</a:t>
            </a:r>
            <a:endParaRPr lang="zh-CN" altLang="en-US" sz="20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167005" y="33655"/>
            <a:ext cx="1087374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4.2 </a:t>
            </a:r>
            <a:r>
              <a:rPr lang="zh-CN" altLang="en-US" sz="3900" b="1" dirty="0">
                <a:latin typeface="微软雅黑" panose="020B0503020204020204" charset="-122"/>
                <a:ea typeface="微软雅黑" panose="020B0503020204020204" charset="-122"/>
              </a:rPr>
              <a:t>程序的装入和链接</a:t>
            </a:r>
            <a:endParaRPr lang="zh-CN" altLang="en-US" sz="3900" b="1" dirty="0">
              <a:latin typeface="微软雅黑" panose="020B0503020204020204" charset="-122"/>
              <a:ea typeface="微软雅黑" panose="020B0503020204020204" charset="-122"/>
            </a:endParaRPr>
          </a:p>
        </p:txBody>
      </p:sp>
      <p:graphicFrame>
        <p:nvGraphicFramePr>
          <p:cNvPr id="6" name="Object 7"/>
          <p:cNvGraphicFramePr>
            <a:graphicFrameLocks noChangeAspect="1"/>
          </p:cNvGraphicFramePr>
          <p:nvPr/>
        </p:nvGraphicFramePr>
        <p:xfrm>
          <a:off x="1847850" y="3353912"/>
          <a:ext cx="8569325" cy="3470275"/>
        </p:xfrm>
        <a:graphic>
          <a:graphicData uri="http://schemas.openxmlformats.org/presentationml/2006/ole">
            <mc:AlternateContent xmlns:mc="http://schemas.openxmlformats.org/markup-compatibility/2006">
              <mc:Choice xmlns:v="urn:schemas-microsoft-com:vml" Requires="v">
                <p:oleObj spid="_x0000_s8205" name="Visio" r:id="rId1" imgW="7759700" imgH="3302000" progId="Visio.Drawing.11">
                  <p:embed/>
                </p:oleObj>
              </mc:Choice>
              <mc:Fallback>
                <p:oleObj name="Visio" r:id="rId1" imgW="7759700" imgH="3302000"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3353912"/>
                        <a:ext cx="8569325" cy="3470275"/>
                      </a:xfrm>
                      <a:prstGeom prst="rect">
                        <a:avLst/>
                      </a:prstGeom>
                      <a:noFill/>
                      <a:effectLst/>
                    </p:spPr>
                  </p:pic>
                </p:oleObj>
              </mc:Fallback>
            </mc:AlternateContent>
          </a:graphicData>
        </a:graphic>
      </p:graphicFrame>
      <p:sp>
        <p:nvSpPr>
          <p:cNvPr id="2" name="矩形 1"/>
          <p:cNvSpPr/>
          <p:nvPr>
            <p:custDataLst>
              <p:tags r:id="rId3"/>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sym typeface="+mn-ea"/>
              </a:rPr>
              <a:t>程序的装入和链接</a:t>
            </a:r>
            <a:endParaRPr lang="zh-CN" altLang="en-US" sz="4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435610" y="959485"/>
            <a:ext cx="11292840" cy="5753100"/>
          </a:xfrm>
        </p:spPr>
        <p:txBody>
          <a:bodyPr vert="horz" wrap="square" lIns="91440" tIns="45720" rIns="91440" bIns="45720" anchor="t" anchorCtr="0">
            <a:normAutofit/>
          </a:bodyPr>
          <a:lstStyle/>
          <a:p>
            <a:pPr marL="457200" indent="-457200">
              <a:lnSpc>
                <a:spcPct val="150000"/>
              </a:lnSpc>
              <a:buClr>
                <a:srgbClr val="0000FF"/>
              </a:buClr>
              <a:buFont typeface="Wingdings" panose="05000000000000000000" pitchFamily="2" charset="2"/>
              <a:buChar char="n"/>
            </a:pPr>
            <a:r>
              <a:rPr lang="zh-CN" altLang="en-US" sz="22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功能：</a:t>
            </a:r>
            <a:r>
              <a:rPr lang="zh-CN" altLang="en-US" sz="2200" b="1" dirty="0">
                <a:latin typeface="Times New Roman" panose="02020603050405020304" pitchFamily="18" charset="0"/>
                <a:ea typeface="微软雅黑" panose="020B0503020204020204" charset="-122"/>
                <a:cs typeface="Times New Roman" panose="02020603050405020304" pitchFamily="18" charset="0"/>
              </a:rPr>
              <a:t>将编译或汇编后的一组目标模块及它们所需库函数装配成一个完整的装入模块</a:t>
            </a:r>
            <a:endParaRPr lang="zh-CN" altLang="en-US" sz="2200"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charset="0"/>
              <a:buChar char="Ø"/>
            </a:pPr>
            <a:r>
              <a:rPr lang="zh-CN" altLang="en-US" sz="1710" b="1" dirty="0">
                <a:latin typeface="Times New Roman" panose="02020603050405020304" pitchFamily="18" charset="0"/>
                <a:ea typeface="微软雅黑" panose="020B0503020204020204" charset="-122"/>
                <a:cs typeface="Times New Roman" panose="02020603050405020304" pitchFamily="18" charset="0"/>
              </a:rPr>
              <a:t>根据链接的时间不同：</a:t>
            </a:r>
            <a:endParaRPr lang="zh-CN" altLang="en-US" sz="1710"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Font typeface="Arial" panose="020B0604020202020204" pitchFamily="34" charset="0"/>
              <a:buChar char="•"/>
            </a:pP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静态链接</a:t>
            </a:r>
            <a:r>
              <a:rPr lang="en-US" altLang="zh-CN"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static linking</a:t>
            </a: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sz="1500" b="1" dirty="0">
                <a:latin typeface="Times New Roman" panose="02020603050405020304" pitchFamily="18" charset="0"/>
                <a:ea typeface="微软雅黑" panose="020B0503020204020204" charset="-122"/>
                <a:cs typeface="Times New Roman" panose="02020603050405020304" pitchFamily="18" charset="0"/>
              </a:rPr>
              <a:t>将几个目标模块链接成一个完整的装配模块，要运行时直接装入内存。由两步完成：对相对地址修改（</a:t>
            </a:r>
            <a:r>
              <a:rPr lang="en-US" altLang="zh-CN" sz="1500" b="1" dirty="0">
                <a:latin typeface="Times New Roman" panose="02020603050405020304" pitchFamily="18" charset="0"/>
                <a:ea typeface="微软雅黑" panose="020B0503020204020204" charset="-122"/>
                <a:cs typeface="Times New Roman" panose="02020603050405020304" pitchFamily="18" charset="0"/>
              </a:rPr>
              <a:t>0——L</a:t>
            </a:r>
            <a:r>
              <a:rPr lang="zh-CN" altLang="en-US" sz="1500" b="1" dirty="0">
                <a:latin typeface="Times New Roman" panose="02020603050405020304" pitchFamily="18" charset="0"/>
                <a:ea typeface="微软雅黑" panose="020B0503020204020204" charset="-122"/>
                <a:cs typeface="Times New Roman" panose="02020603050405020304" pitchFamily="18" charset="0"/>
              </a:rPr>
              <a:t>，</a:t>
            </a:r>
            <a:r>
              <a:rPr lang="en-US" altLang="zh-CN" sz="1500" b="1" dirty="0">
                <a:latin typeface="Times New Roman" panose="02020603050405020304" pitchFamily="18" charset="0"/>
                <a:ea typeface="微软雅黑" panose="020B0503020204020204" charset="-122"/>
                <a:cs typeface="Times New Roman" panose="02020603050405020304" pitchFamily="18" charset="0"/>
              </a:rPr>
              <a:t>0——L+M</a:t>
            </a:r>
            <a:r>
              <a:rPr lang="zh-CN" altLang="en-US" sz="1500" b="1" dirty="0">
                <a:latin typeface="Times New Roman" panose="02020603050405020304" pitchFamily="18" charset="0"/>
                <a:ea typeface="微软雅黑" panose="020B0503020204020204" charset="-122"/>
                <a:cs typeface="Times New Roman" panose="02020603050405020304" pitchFamily="18" charset="0"/>
              </a:rPr>
              <a:t>）；变换外部调用符号（</a:t>
            </a:r>
            <a:r>
              <a:rPr lang="en-US" altLang="zh-CN" sz="1500" b="1" dirty="0">
                <a:latin typeface="Times New Roman" panose="02020603050405020304" pitchFamily="18" charset="0"/>
                <a:ea typeface="微软雅黑" panose="020B0503020204020204" charset="-122"/>
                <a:cs typeface="Times New Roman" panose="02020603050405020304" pitchFamily="18" charset="0"/>
              </a:rPr>
              <a:t>call B —— JSR L</a:t>
            </a:r>
            <a:r>
              <a:rPr lang="zh-CN" altLang="en-US" sz="1500" b="1" dirty="0">
                <a:latin typeface="Times New Roman" panose="02020603050405020304" pitchFamily="18" charset="0"/>
                <a:ea typeface="微软雅黑" panose="020B0503020204020204" charset="-122"/>
                <a:cs typeface="Times New Roman" panose="02020603050405020304" pitchFamily="18" charset="0"/>
              </a:rPr>
              <a:t>）。</a:t>
            </a: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（简单）</a:t>
            </a:r>
            <a:endPar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Font typeface="Arial" panose="020B0604020202020204" pitchFamily="34" charset="0"/>
              <a:buChar char="•"/>
            </a:pP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装入时动态链接：</a:t>
            </a:r>
            <a:r>
              <a:rPr lang="zh-CN" altLang="en-US" sz="1500" b="1" dirty="0">
                <a:latin typeface="Times New Roman" panose="02020603050405020304" pitchFamily="18" charset="0"/>
                <a:ea typeface="微软雅黑" panose="020B0503020204020204" charset="-122"/>
                <a:cs typeface="Times New Roman" panose="02020603050405020304" pitchFamily="18" charset="0"/>
              </a:rPr>
              <a:t>将几个目标模块边装入边链接，若发生外部调用，将引起装入程序去找出相应的外部目标模块，将它装入内存。</a:t>
            </a: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（便于软件版本的修改和更新、便于实现目标模块的共享）</a:t>
            </a:r>
            <a:endPar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Font typeface="Arial" panose="020B0604020202020204" pitchFamily="34" charset="0"/>
              <a:buChar char="•"/>
            </a:pP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运行时动态链接：</a:t>
            </a:r>
            <a:r>
              <a:rPr lang="zh-CN" altLang="en-US" sz="1500" b="1" dirty="0">
                <a:latin typeface="Times New Roman" panose="02020603050405020304" pitchFamily="18" charset="0"/>
                <a:ea typeface="微软雅黑" panose="020B0503020204020204" charset="-122"/>
                <a:cs typeface="Times New Roman" panose="02020603050405020304" pitchFamily="18" charset="0"/>
              </a:rPr>
              <a:t>将几个目标模块边运行边链接，若没有运行的模块不在链接。</a:t>
            </a:r>
            <a:r>
              <a:rPr lang="zh-CN" altLang="en-US" sz="15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（节约内存、程序运行效率更高</a:t>
            </a:r>
            <a:r>
              <a:rPr lang="zh-CN" altLang="en-US" sz="1665"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1665"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194945" y="33655"/>
            <a:ext cx="1084580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4.2.2 </a:t>
            </a:r>
            <a:r>
              <a:rPr lang="zh-CN" altLang="en-US" sz="3900" b="1" dirty="0">
                <a:latin typeface="微软雅黑" panose="020B0503020204020204" charset="-122"/>
                <a:ea typeface="微软雅黑" panose="020B0503020204020204" charset="-122"/>
              </a:rPr>
              <a:t>程序的链接</a:t>
            </a:r>
            <a:endParaRPr lang="zh-CN" altLang="en-US" sz="3900" b="1"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848735" y="4072255"/>
            <a:ext cx="4466590" cy="2712720"/>
          </a:xfrm>
          <a:prstGeom prst="rect">
            <a:avLst/>
          </a:prstGeom>
        </p:spPr>
      </p:pic>
      <p:sp>
        <p:nvSpPr>
          <p:cNvPr id="3" name="矩形 2"/>
          <p:cNvSpPr/>
          <p:nvPr>
            <p:custDataLst>
              <p:tags r:id="rId2"/>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sym typeface="+mn-ea"/>
              </a:rPr>
              <a:t>程序的</a:t>
            </a:r>
            <a:r>
              <a:rPr lang="zh-CN" altLang="en-US" sz="4400" b="1" dirty="0">
                <a:solidFill>
                  <a:schemeClr val="bg1"/>
                </a:solidFill>
                <a:latin typeface="微软雅黑" panose="020B0503020204020204" charset="-122"/>
                <a:ea typeface="微软雅黑" panose="020B0503020204020204" charset="-122"/>
                <a:sym typeface="+mn-ea"/>
              </a:rPr>
              <a:t>链接</a:t>
            </a:r>
            <a:endParaRPr lang="zh-CN" altLang="en-US" sz="4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563245" y="959485"/>
            <a:ext cx="11325860" cy="5292725"/>
          </a:xfrm>
        </p:spPr>
        <p:txBody>
          <a:bodyPr vert="horz" wrap="square" lIns="91440" tIns="45720" rIns="91440" bIns="45720" anchor="t" anchorCtr="0">
            <a:normAutofit/>
          </a:bodyPr>
          <a:lstStyle/>
          <a:p>
            <a:pPr marL="457200" indent="-457200" eaLnBrk="1" hangingPunct="1">
              <a:lnSpc>
                <a:spcPct val="150000"/>
              </a:lnSpc>
              <a:buClr>
                <a:srgbClr val="0000FF"/>
              </a:buClr>
              <a:buFont typeface="Wingdings" panose="05000000000000000000" pitchFamily="2" charset="2"/>
              <a:buChar char="n"/>
            </a:pP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单个目标模块的装入过程可采用三种方式</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绝对装入方式（</a:t>
            </a:r>
            <a:r>
              <a:rPr lang="en-US" altLang="zh-CN" b="1" dirty="0">
                <a:latin typeface="Times New Roman" panose="02020603050405020304" pitchFamily="18" charset="0"/>
                <a:ea typeface="微软雅黑" panose="020B0503020204020204" charset="-122"/>
                <a:cs typeface="Times New Roman" panose="02020603050405020304" pitchFamily="18" charset="0"/>
              </a:rPr>
              <a:t>Absolute Loading Mode</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绝对装入程序按照装入模块中的地址，将程序和数据装入内存</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装入模块被装入内存后，程序中的逻辑地址与实际内存地址完全相同，不须对程序和数据的地址进行修改</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适合单道程序环境</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可重定位方式</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动态运行时的装入方式</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87630" y="33655"/>
            <a:ext cx="1095311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4.2.1 </a:t>
            </a:r>
            <a:r>
              <a:rPr lang="zh-CN" altLang="en-US" sz="3900" b="1" dirty="0">
                <a:latin typeface="微软雅黑" panose="020B0503020204020204" charset="-122"/>
                <a:ea typeface="微软雅黑" panose="020B0503020204020204" charset="-122"/>
              </a:rPr>
              <a:t>程序的装入</a:t>
            </a:r>
            <a:endParaRPr lang="zh-CN" altLang="en-US" sz="3900" b="1" dirty="0">
              <a:latin typeface="微软雅黑" panose="020B0503020204020204" charset="-122"/>
              <a:ea typeface="微软雅黑" panose="020B0503020204020204" charset="-122"/>
            </a:endParaRPr>
          </a:p>
        </p:txBody>
      </p:sp>
      <p:grpSp>
        <p:nvGrpSpPr>
          <p:cNvPr id="6" name="Group 4"/>
          <p:cNvGrpSpPr/>
          <p:nvPr/>
        </p:nvGrpSpPr>
        <p:grpSpPr bwMode="auto">
          <a:xfrm>
            <a:off x="5934627" y="4437484"/>
            <a:ext cx="3714750" cy="792163"/>
            <a:chOff x="0" y="0"/>
            <a:chExt cx="2340" cy="499"/>
          </a:xfrm>
        </p:grpSpPr>
        <p:sp>
          <p:nvSpPr>
            <p:cNvPr id="8" name="AutoShape 5"/>
            <p:cNvSpPr/>
            <p:nvPr/>
          </p:nvSpPr>
          <p:spPr bwMode="auto">
            <a:xfrm>
              <a:off x="0" y="0"/>
              <a:ext cx="136" cy="499"/>
            </a:xfrm>
            <a:prstGeom prst="rightBrace">
              <a:avLst>
                <a:gd name="adj1" fmla="val 30576"/>
                <a:gd name="adj2" fmla="val 50000"/>
              </a:avLst>
            </a:prstGeom>
            <a:noFill/>
            <a:ln w="38100">
              <a:solidFill>
                <a:srgbClr val="0000FF"/>
              </a:solidFill>
              <a:round/>
            </a:ln>
            <a:effectLst/>
          </p:spPr>
          <p:txBody>
            <a:bodyPr wrap="none" anchor="ctr"/>
            <a:lstStyle/>
            <a:p>
              <a:endParaRPr lang="zh-CN" altLang="en-US"/>
            </a:p>
          </p:txBody>
        </p:sp>
        <p:sp>
          <p:nvSpPr>
            <p:cNvPr id="9" name="Text Box 6"/>
            <p:cNvSpPr txBox="1">
              <a:spLocks noChangeArrowheads="1"/>
            </p:cNvSpPr>
            <p:nvPr/>
          </p:nvSpPr>
          <p:spPr bwMode="auto">
            <a:xfrm>
              <a:off x="135" y="135"/>
              <a:ext cx="2205" cy="290"/>
            </a:xfrm>
            <a:prstGeom prst="rect">
              <a:avLst/>
            </a:prstGeom>
            <a:noFill/>
            <a:ln w="9525">
              <a:noFill/>
              <a:miter lim="800000"/>
            </a:ln>
            <a:effectLst/>
          </p:spPr>
          <p:txBody>
            <a:bodyPr wrap="square">
              <a:spAutoFit/>
            </a:bodyPr>
            <a:lstStyle/>
            <a:p>
              <a:pPr algn="l" latinLnBrk="1">
                <a:spcBef>
                  <a:spcPct val="50000"/>
                </a:spcBef>
                <a:buFontTx/>
                <a:buNone/>
              </a:pPr>
              <a:r>
                <a:rPr lang="en-US" altLang="zh-CN" sz="2400" b="1" dirty="0">
                  <a:solidFill>
                    <a:srgbClr val="0000FF"/>
                  </a:solidFill>
                  <a:latin typeface="微软雅黑" panose="020B0503020204020204" charset="-122"/>
                  <a:ea typeface="微软雅黑" panose="020B0503020204020204" charset="-122"/>
                </a:rPr>
                <a:t>  </a:t>
              </a:r>
              <a:r>
                <a:rPr lang="zh-CN" sz="2400" b="1" dirty="0">
                  <a:solidFill>
                    <a:srgbClr val="0000FF"/>
                  </a:solidFill>
                  <a:latin typeface="微软雅黑" panose="020B0503020204020204" charset="-122"/>
                  <a:ea typeface="微软雅黑" panose="020B0503020204020204" charset="-122"/>
                </a:rPr>
                <a:t>地址映射</a:t>
              </a:r>
              <a:r>
                <a:rPr lang="en-US" altLang="zh-CN" sz="2400" b="1" dirty="0">
                  <a:solidFill>
                    <a:srgbClr val="0000FF"/>
                  </a:solidFill>
                  <a:latin typeface="微软雅黑" panose="020B0503020204020204" charset="-122"/>
                  <a:ea typeface="微软雅黑" panose="020B0503020204020204" charset="-122"/>
                </a:rPr>
                <a:t>/</a:t>
              </a:r>
              <a:r>
                <a:rPr lang="zh-CN" sz="2400" b="1" dirty="0">
                  <a:solidFill>
                    <a:srgbClr val="0000FF"/>
                  </a:solidFill>
                  <a:latin typeface="微软雅黑" panose="020B0503020204020204" charset="-122"/>
                  <a:ea typeface="微软雅黑" panose="020B0503020204020204" charset="-122"/>
                </a:rPr>
                <a:t>地址重定位</a:t>
              </a:r>
              <a:endParaRPr lang="zh-CN" sz="2400" b="1" dirty="0">
                <a:solidFill>
                  <a:srgbClr val="0000FF"/>
                </a:solidFill>
                <a:latin typeface="微软雅黑" panose="020B0503020204020204" charset="-122"/>
                <a:ea typeface="微软雅黑" panose="020B0503020204020204" charset="-122"/>
              </a:endParaRPr>
            </a:p>
          </p:txBody>
        </p:sp>
      </p:grpSp>
      <p:sp>
        <p:nvSpPr>
          <p:cNvPr id="10" name="AutoShape 7"/>
          <p:cNvSpPr>
            <a:spLocks noChangeArrowheads="1"/>
          </p:cNvSpPr>
          <p:nvPr/>
        </p:nvSpPr>
        <p:spPr bwMode="auto">
          <a:xfrm>
            <a:off x="1132205" y="5708015"/>
            <a:ext cx="10598150" cy="1062990"/>
          </a:xfrm>
          <a:prstGeom prst="wedgeRoundRectCallout">
            <a:avLst>
              <a:gd name="adj1" fmla="val 6680"/>
              <a:gd name="adj2" fmla="val -108064"/>
              <a:gd name="adj3" fmla="val 16667"/>
            </a:avLst>
          </a:prstGeom>
        </p:spPr>
        <p:style>
          <a:lnRef idx="2">
            <a:schemeClr val="accent1"/>
          </a:lnRef>
          <a:fillRef idx="1">
            <a:schemeClr val="lt1"/>
          </a:fillRef>
          <a:effectRef idx="0">
            <a:schemeClr val="accent1"/>
          </a:effectRef>
          <a:fontRef idx="minor">
            <a:schemeClr val="dk1"/>
          </a:fontRef>
        </p:style>
        <p:txBody>
          <a:bodyPr/>
          <a:lstStyle/>
          <a:p>
            <a:pPr algn="l" fontAlgn="auto">
              <a:spcAft>
                <a:spcPts val="0"/>
              </a:spcAft>
            </a:pPr>
            <a:r>
              <a:rPr kumimoji="0" lang="zh-CN" altLang="en-US" sz="2400" b="1" kern="0" dirty="0">
                <a:solidFill>
                  <a:srgbClr val="0000FF"/>
                </a:solidFill>
                <a:latin typeface="微软雅黑" panose="020B0503020204020204" charset="-122"/>
                <a:ea typeface="微软雅黑" panose="020B0503020204020204" charset="-122"/>
              </a:rPr>
              <a:t>把用户程序装入内存时对有关指令的地址部分的修改，定义为从程序地址到内存地址的地址映射</a:t>
            </a:r>
            <a:r>
              <a:rPr kumimoji="0" lang="en-US" altLang="zh-CN" sz="2400" b="1" kern="0" dirty="0">
                <a:solidFill>
                  <a:srgbClr val="0000FF"/>
                </a:solidFill>
                <a:latin typeface="微软雅黑" panose="020B0503020204020204" charset="-122"/>
                <a:ea typeface="微软雅黑" panose="020B0503020204020204" charset="-122"/>
              </a:rPr>
              <a:t>/</a:t>
            </a:r>
            <a:r>
              <a:rPr kumimoji="0" lang="zh-CN" altLang="en-US" sz="2400" b="1" kern="0" dirty="0">
                <a:solidFill>
                  <a:srgbClr val="0000FF"/>
                </a:solidFill>
                <a:latin typeface="微软雅黑" panose="020B0503020204020204" charset="-122"/>
                <a:ea typeface="微软雅黑" panose="020B0503020204020204" charset="-122"/>
              </a:rPr>
              <a:t>重定位</a:t>
            </a:r>
            <a:r>
              <a:rPr lang="zh-CN" altLang="en-US" sz="2400" b="1" kern="0" dirty="0">
                <a:solidFill>
                  <a:srgbClr val="0000FF"/>
                </a:solidFill>
                <a:latin typeface="微软雅黑" panose="020B0503020204020204" charset="-122"/>
                <a:ea typeface="微软雅黑" panose="020B0503020204020204" charset="-122"/>
              </a:rPr>
              <a:t>，有静态地址映射和动态地址映射</a:t>
            </a:r>
            <a:endParaRPr kumimoji="0" lang="zh-CN" altLang="en-US" sz="2400" b="1" kern="0" dirty="0">
              <a:solidFill>
                <a:srgbClr val="0000FF"/>
              </a:solidFill>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sym typeface="+mn-ea"/>
              </a:rPr>
              <a:t>程序的装入</a:t>
            </a:r>
            <a:endParaRPr lang="zh-CN" altLang="en-US" sz="4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sym typeface="+mn-ea"/>
              </a:rPr>
              <a:t>连续分配存储管理方式</a:t>
            </a:r>
            <a:endParaRPr lang="zh-CN" altLang="en-US" sz="4400" b="1" dirty="0">
              <a:solidFill>
                <a:schemeClr val="bg1"/>
              </a:solidFill>
              <a:latin typeface="微软雅黑" panose="020B0503020204020204" charset="-122"/>
              <a:ea typeface="微软雅黑" panose="020B0503020204020204" charset="-122"/>
              <a:sym typeface="+mn-ea"/>
            </a:endParaRPr>
          </a:p>
        </p:txBody>
      </p:sp>
      <p:sp>
        <p:nvSpPr>
          <p:cNvPr id="6148" name="Rectangle 3"/>
          <p:cNvSpPr>
            <a:spLocks noGrp="1"/>
          </p:cNvSpPr>
          <p:nvPr>
            <p:ph idx="1"/>
          </p:nvPr>
        </p:nvSpPr>
        <p:spPr>
          <a:xfrm>
            <a:off x="829945" y="1275715"/>
            <a:ext cx="11012805" cy="5753100"/>
          </a:xfrm>
        </p:spPr>
        <p:txBody>
          <a:bodyPr vert="horz" wrap="square" lIns="91440" tIns="45720" rIns="91440" bIns="45720" anchor="t" anchorCtr="0">
            <a:normAutofit fontScale="80000"/>
          </a:bodyPr>
          <a:lstStyle/>
          <a:p>
            <a:pPr marL="457200" indent="-457200">
              <a:lnSpc>
                <a:spcPct val="150000"/>
              </a:lnSpc>
              <a:buClr>
                <a:srgbClr val="0000FF"/>
              </a:buClr>
              <a:buFont typeface="Wingdings" panose="05000000000000000000" pitchFamily="2" charset="2"/>
              <a:buChar char="n"/>
            </a:pP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连续分配：是指为一个用户程序分配一个连续的内存空间。</a:t>
            </a:r>
            <a:endPar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457200" indent="-457200">
              <a:lnSpc>
                <a:spcPct val="150000"/>
              </a:lnSpc>
              <a:buClr>
                <a:srgbClr val="0000FF"/>
              </a:buClr>
              <a:buFont typeface="Wingdings" panose="05000000000000000000" pitchFamily="2" charset="2"/>
              <a:buChar char="n"/>
            </a:pPr>
            <a:r>
              <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连续分配方式可分为四类：</a:t>
            </a:r>
            <a:endParaRPr lang="zh-CN" altLang="en-US" sz="24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单一连续分配；</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固定分区分配；</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动态分区分配；</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Clr>
                <a:srgbClr val="0000FF"/>
              </a:buClr>
              <a:buFont typeface="Wingdings" panose="05000000000000000000" pitchFamily="2" charset="2"/>
              <a:buChar char="Ø"/>
            </a:pPr>
            <a:r>
              <a:rPr lang="zh-CN" altLang="en-US" sz="2000" b="1" dirty="0">
                <a:latin typeface="Times New Roman" panose="02020603050405020304" pitchFamily="18" charset="0"/>
                <a:ea typeface="微软雅黑" panose="020B0503020204020204" charset="-122"/>
                <a:cs typeface="Times New Roman" panose="02020603050405020304" pitchFamily="18" charset="0"/>
                <a:sym typeface="+mn-ea"/>
              </a:rPr>
              <a:t>常用的有</a:t>
            </a: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空闲分区表和空闲分区链</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sz="216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空闲分区表</a:t>
            </a:r>
            <a:r>
              <a:rPr lang="zh-CN" altLang="en-US" sz="2160" b="1" dirty="0">
                <a:latin typeface="Times New Roman" panose="02020603050405020304" pitchFamily="18" charset="0"/>
                <a:ea typeface="微软雅黑" panose="020B0503020204020204" charset="-122"/>
                <a:cs typeface="Times New Roman" panose="02020603050405020304" pitchFamily="18" charset="0"/>
                <a:sym typeface="+mn-ea"/>
              </a:rPr>
              <a:t>：每个空闲分区占一个表目，表目中包括分区序号、分区始址及分区的大小等数据项</a:t>
            </a:r>
            <a:endParaRPr lang="en-US" altLang="zh-CN" sz="2160"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sz="216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mn-ea"/>
              </a:rPr>
              <a:t>空闲分区链：</a:t>
            </a:r>
            <a:r>
              <a:rPr lang="zh-CN" altLang="en-US" sz="2160" b="1" dirty="0">
                <a:latin typeface="Times New Roman" panose="02020603050405020304" pitchFamily="18" charset="0"/>
                <a:ea typeface="微软雅黑" panose="020B0503020204020204" charset="-122"/>
                <a:cs typeface="Times New Roman" panose="02020603050405020304" pitchFamily="18" charset="0"/>
                <a:sym typeface="+mn-ea"/>
              </a:rPr>
              <a:t>实现对空闲分区的分配和链接，在每个分区的起始部分，设置一些用于控制分区分配的信息，以及用于链接各分区所用的前向指针；在分区尾部则设置一后向指针，通过前、后向链接指针，可将所有的空闲分区链接成一个双向链</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1">
              <a:lnSpc>
                <a:spcPct val="150000"/>
              </a:lnSpc>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 动态可重定位分区分配算法</a:t>
            </a: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 name="对象 3"/>
          <p:cNvGraphicFramePr>
            <a:graphicFrameLocks noChangeAspect="1"/>
          </p:cNvGraphicFramePr>
          <p:nvPr/>
        </p:nvGraphicFramePr>
        <p:xfrm>
          <a:off x="7892415" y="1170940"/>
          <a:ext cx="3752215" cy="3215005"/>
        </p:xfrm>
        <a:graphic>
          <a:graphicData uri="http://schemas.openxmlformats.org/presentationml/2006/ole">
            <mc:AlternateContent xmlns:mc="http://schemas.openxmlformats.org/markup-compatibility/2006">
              <mc:Choice xmlns:v="urn:schemas-microsoft-com:vml" Requires="v">
                <p:oleObj spid="_x0000_s14347" name="Visio" r:id="rId2" imgW="3161665" imgH="2712085" progId="Visio.Drawing.11">
                  <p:embed/>
                </p:oleObj>
              </mc:Choice>
              <mc:Fallback>
                <p:oleObj name="Visio" r:id="rId2" imgW="3161665" imgH="2712085" progId="Visio.Drawing.11">
                  <p:embed/>
                  <p:pic>
                    <p:nvPicPr>
                      <p:cNvPr id="0" name="对象 8"/>
                      <p:cNvPicPr>
                        <a:picLocks noChangeAspect="1" noChangeArrowheads="1"/>
                      </p:cNvPicPr>
                      <p:nvPr/>
                    </p:nvPicPr>
                    <p:blipFill>
                      <a:blip r:embed="rId3"/>
                      <a:srcRect/>
                      <a:stretch>
                        <a:fillRect/>
                      </a:stretch>
                    </p:blipFill>
                    <p:spPr bwMode="auto">
                      <a:xfrm>
                        <a:off x="7892415" y="1170940"/>
                        <a:ext cx="3752215" cy="3215005"/>
                      </a:xfrm>
                      <a:prstGeom prst="rect">
                        <a:avLst/>
                      </a:prstGeom>
                      <a:noFill/>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320675" y="959485"/>
            <a:ext cx="7543165" cy="5898515"/>
          </a:xfrm>
        </p:spPr>
        <p:txBody>
          <a:bodyPr vert="horz" wrap="square" lIns="91440" tIns="45720" rIns="91440" bIns="45720" anchor="t" anchorCtr="0">
            <a:normAutofit fontScale="90000"/>
          </a:bodyPr>
          <a:lstStyle/>
          <a:p>
            <a:pPr lvl="1">
              <a:lnSpc>
                <a:spcPct val="150000"/>
              </a:lnSpc>
              <a:buClr>
                <a:srgbClr val="0000FF"/>
              </a:buClr>
              <a:buFont typeface="Wingdings" panose="05000000000000000000" pitchFamily="2" charset="2"/>
              <a:buChar char="Ø"/>
            </a:pP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 基于顺序搜索的动态分区分配算法</a:t>
            </a:r>
            <a:endPar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Clr>
                <a:srgbClr val="0000FF"/>
              </a:buClr>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首次适应（</a:t>
            </a:r>
            <a:r>
              <a:rPr lang="en-US" altLang="zh-CN" b="1" dirty="0">
                <a:latin typeface="Times New Roman" panose="02020603050405020304" pitchFamily="18" charset="0"/>
                <a:ea typeface="微软雅黑" panose="020B0503020204020204" charset="-122"/>
                <a:cs typeface="Times New Roman" panose="02020603050405020304" pitchFamily="18" charset="0"/>
              </a:rPr>
              <a:t>first fit, FF</a:t>
            </a:r>
            <a:r>
              <a:rPr lang="zh-CN" altLang="en-US" b="1" dirty="0">
                <a:latin typeface="Times New Roman" panose="02020603050405020304" pitchFamily="18" charset="0"/>
                <a:ea typeface="微软雅黑" panose="020B0503020204020204" charset="-122"/>
                <a:cs typeface="Times New Roman" panose="02020603050405020304" pitchFamily="18" charset="0"/>
              </a:rPr>
              <a:t>）算法</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rPr>
              <a:t>要求空闲分区链以地址递增的次序链接</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rPr>
              <a:t>系统从空闲区表的第一个表目开始查询，直到首次找到等于或大于SIZE的空闲区</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Clr>
                <a:srgbClr val="0000FF"/>
              </a:buClr>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循环首次适应（</a:t>
            </a:r>
            <a:r>
              <a:rPr lang="en-US" altLang="zh-CN" b="1" dirty="0">
                <a:latin typeface="Times New Roman" panose="02020603050405020304" pitchFamily="18" charset="0"/>
                <a:ea typeface="微软雅黑" panose="020B0503020204020204" charset="-122"/>
                <a:cs typeface="Times New Roman" panose="02020603050405020304" pitchFamily="18" charset="0"/>
              </a:rPr>
              <a:t>next fit, NF</a:t>
            </a:r>
            <a:r>
              <a:rPr lang="zh-CN" altLang="en-US" b="1" dirty="0">
                <a:latin typeface="Times New Roman" panose="02020603050405020304" pitchFamily="18" charset="0"/>
                <a:ea typeface="微软雅黑" panose="020B0503020204020204" charset="-122"/>
                <a:cs typeface="Times New Roman" panose="02020603050405020304" pitchFamily="18" charset="0"/>
              </a:rPr>
              <a:t>）算法</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要求空闲分区链以地址递增的次序链接</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从上次找到的空闲分区下一个空闲分区开始查找，直至找到一个能满足要求的空闲分区</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Clr>
                <a:srgbClr val="0000FF"/>
              </a:buClr>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最佳适应（</a:t>
            </a:r>
            <a:r>
              <a:rPr lang="en-US" altLang="zh-CN" b="1" dirty="0">
                <a:latin typeface="Times New Roman" panose="02020603050405020304" pitchFamily="18" charset="0"/>
                <a:ea typeface="微软雅黑" panose="020B0503020204020204" charset="-122"/>
                <a:cs typeface="Times New Roman" panose="02020603050405020304" pitchFamily="18" charset="0"/>
              </a:rPr>
              <a:t>best fit, BF</a:t>
            </a:r>
            <a:r>
              <a:rPr lang="zh-CN" altLang="en-US" b="1" dirty="0">
                <a:latin typeface="Times New Roman" panose="02020603050405020304" pitchFamily="18" charset="0"/>
                <a:ea typeface="微软雅黑" panose="020B0503020204020204" charset="-122"/>
                <a:cs typeface="Times New Roman" panose="02020603050405020304" pitchFamily="18" charset="0"/>
              </a:rPr>
              <a:t>）算法</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将所有的空闲分区按其容量以从小到大的顺序形成一空闲分区链</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系统从表头开始查找，当找到第一个满足要求的空闲区时，停止查找</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2">
              <a:lnSpc>
                <a:spcPct val="150000"/>
              </a:lnSpc>
              <a:buClr>
                <a:srgbClr val="0000FF"/>
              </a:buClr>
              <a:buFont typeface="Wingdings" panose="05000000000000000000" pitchFamily="2" charset="2"/>
              <a:buChar char="ü"/>
            </a:pPr>
            <a:r>
              <a:rPr lang="zh-CN" altLang="en-US" b="1" dirty="0">
                <a:latin typeface="Times New Roman" panose="02020603050405020304" pitchFamily="18" charset="0"/>
                <a:ea typeface="微软雅黑" panose="020B0503020204020204" charset="-122"/>
                <a:cs typeface="Times New Roman" panose="02020603050405020304" pitchFamily="18" charset="0"/>
              </a:rPr>
              <a:t>最坏适应（</a:t>
            </a:r>
            <a:r>
              <a:rPr lang="en-US" altLang="zh-CN" b="1" dirty="0">
                <a:latin typeface="Times New Roman" panose="02020603050405020304" pitchFamily="18" charset="0"/>
                <a:ea typeface="微软雅黑" panose="020B0503020204020204" charset="-122"/>
                <a:cs typeface="Times New Roman" panose="02020603050405020304" pitchFamily="18" charset="0"/>
              </a:rPr>
              <a:t>worst fit, WF</a:t>
            </a:r>
            <a:r>
              <a:rPr lang="zh-CN" altLang="en-US" b="1" dirty="0">
                <a:latin typeface="Times New Roman" panose="02020603050405020304" pitchFamily="18" charset="0"/>
                <a:ea typeface="微软雅黑" panose="020B0503020204020204" charset="-122"/>
                <a:cs typeface="Times New Roman" panose="02020603050405020304" pitchFamily="18" charset="0"/>
              </a:rPr>
              <a:t>）算法</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扫描整个空闲分区表或链表，总是挑选一个最大的空闲区分割给作业使用</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lvl="3">
              <a:lnSpc>
                <a:spcPct val="150000"/>
              </a:lnSpc>
              <a:buClr>
                <a:srgbClr val="0000FF"/>
              </a:buClr>
              <a:buFont typeface="Arial" panose="020B0604020202020204" pitchFamily="34" charset="0"/>
              <a:buChar char="•"/>
            </a:pPr>
            <a:r>
              <a:rPr lang="zh-CN" altLang="en-US" b="1" dirty="0">
                <a:latin typeface="Times New Roman" panose="02020603050405020304" pitchFamily="18" charset="0"/>
                <a:ea typeface="微软雅黑" panose="020B0503020204020204" charset="-122"/>
                <a:cs typeface="Times New Roman" panose="02020603050405020304" pitchFamily="18" charset="0"/>
                <a:sym typeface="+mn-ea"/>
              </a:rPr>
              <a:t>空闲分区按容量从大到小的顺序形成一空闲分区链</a:t>
            </a:r>
            <a:endParaRPr lang="zh-CN" altLang="en-US" b="1" dirty="0">
              <a:latin typeface="Times New Roman" panose="02020603050405020304" pitchFamily="18" charset="0"/>
              <a:ea typeface="微软雅黑" panose="020B0503020204020204" charset="-122"/>
              <a:cs typeface="Times New Roman" panose="02020603050405020304" pitchFamily="18" charset="0"/>
              <a:sym typeface="+mn-ea"/>
            </a:endParaRPr>
          </a:p>
          <a:p>
            <a:pPr marL="457200" lvl="1" indent="0">
              <a:lnSpc>
                <a:spcPct val="150000"/>
              </a:lnSpc>
              <a:buClr>
                <a:srgbClr val="0000FF"/>
              </a:buClr>
              <a:buFont typeface="Wingdings" panose="05000000000000000000" pitchFamily="2" charset="2"/>
              <a:buNone/>
            </a:pPr>
            <a:endParaRPr lang="zh-CN" altLang="en-US" sz="20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361950" y="33655"/>
            <a:ext cx="1067879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4.3.4 </a:t>
            </a:r>
            <a:r>
              <a:rPr lang="zh-CN" altLang="en-US" sz="3900" b="1" dirty="0">
                <a:latin typeface="微软雅黑" panose="020B0503020204020204" charset="-122"/>
                <a:ea typeface="微软雅黑" panose="020B0503020204020204" charset="-122"/>
              </a:rPr>
              <a:t>动态</a:t>
            </a:r>
            <a:r>
              <a:rPr lang="en-US" altLang="zh-CN" sz="3900" b="1" dirty="0">
                <a:latin typeface="微软雅黑" panose="020B0503020204020204" charset="-122"/>
                <a:ea typeface="微软雅黑" panose="020B0503020204020204" charset="-122"/>
              </a:rPr>
              <a:t>/</a:t>
            </a:r>
            <a:r>
              <a:rPr lang="zh-CN" altLang="en-US" sz="3900" b="1" dirty="0">
                <a:latin typeface="微软雅黑" panose="020B0503020204020204" charset="-122"/>
                <a:ea typeface="微软雅黑" panose="020B0503020204020204" charset="-122"/>
              </a:rPr>
              <a:t>可变分区分配</a:t>
            </a:r>
            <a:r>
              <a:rPr lang="en-US" altLang="zh-CN" sz="3200" b="1" dirty="0">
                <a:solidFill>
                  <a:srgbClr val="0000FF"/>
                </a:solidFill>
                <a:latin typeface="微软雅黑" panose="020B0503020204020204" charset="-122"/>
                <a:ea typeface="微软雅黑" panose="020B0503020204020204" charset="-122"/>
              </a:rPr>
              <a:t>——</a:t>
            </a:r>
            <a:r>
              <a:rPr lang="zh-CN" altLang="en-US" sz="3200" b="1" dirty="0">
                <a:solidFill>
                  <a:srgbClr val="0000FF"/>
                </a:solidFill>
                <a:latin typeface="微软雅黑" panose="020B0503020204020204" charset="-122"/>
                <a:ea typeface="微软雅黑" panose="020B0503020204020204" charset="-122"/>
              </a:rPr>
              <a:t>分配算法</a:t>
            </a:r>
            <a:endParaRPr lang="zh-CN" altLang="en-US" sz="3900" b="1" dirty="0">
              <a:latin typeface="微软雅黑" panose="020B0503020204020204" charset="-122"/>
              <a:ea typeface="微软雅黑" panose="020B0503020204020204" charset="-122"/>
            </a:endParaRPr>
          </a:p>
        </p:txBody>
      </p:sp>
      <p:sp>
        <p:nvSpPr>
          <p:cNvPr id="3" name="矩形 2"/>
          <p:cNvSpPr/>
          <p:nvPr>
            <p:custDataLst>
              <p:tags r:id="rId1"/>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sym typeface="+mn-ea"/>
              </a:rPr>
              <a:t>动态/可变分区分配</a:t>
            </a:r>
            <a:endParaRPr lang="zh-CN" altLang="en-US" sz="4400" b="1" dirty="0">
              <a:solidFill>
                <a:schemeClr val="bg1"/>
              </a:solidFill>
              <a:latin typeface="微软雅黑" panose="020B0503020204020204" charset="-122"/>
              <a:ea typeface="微软雅黑" panose="020B0503020204020204" charset="-122"/>
              <a:sym typeface="+mn-ea"/>
            </a:endParaRPr>
          </a:p>
        </p:txBody>
      </p:sp>
      <p:graphicFrame>
        <p:nvGraphicFramePr>
          <p:cNvPr id="4" name="对象 3"/>
          <p:cNvGraphicFramePr>
            <a:graphicFrameLocks noChangeAspect="1"/>
          </p:cNvGraphicFramePr>
          <p:nvPr/>
        </p:nvGraphicFramePr>
        <p:xfrm>
          <a:off x="8086090" y="3402330"/>
          <a:ext cx="3890010" cy="3333115"/>
        </p:xfrm>
        <a:graphic>
          <a:graphicData uri="http://schemas.openxmlformats.org/presentationml/2006/ole">
            <mc:AlternateContent xmlns:mc="http://schemas.openxmlformats.org/markup-compatibility/2006">
              <mc:Choice xmlns:v="urn:schemas-microsoft-com:vml" Requires="v">
                <p:oleObj spid="_x0000_s14347" name="Visio" r:id="rId2" imgW="3161665" imgH="2712085" progId="Visio.Drawing.11">
                  <p:embed/>
                </p:oleObj>
              </mc:Choice>
              <mc:Fallback>
                <p:oleObj name="Visio" r:id="rId2" imgW="3161665" imgH="2712085" progId="Visio.Drawing.11">
                  <p:embed/>
                  <p:pic>
                    <p:nvPicPr>
                      <p:cNvPr id="0" name="对象 8"/>
                      <p:cNvPicPr>
                        <a:picLocks noChangeAspect="1" noChangeArrowheads="1"/>
                      </p:cNvPicPr>
                      <p:nvPr/>
                    </p:nvPicPr>
                    <p:blipFill>
                      <a:blip r:embed="rId3"/>
                      <a:srcRect/>
                      <a:stretch>
                        <a:fillRect/>
                      </a:stretch>
                    </p:blipFill>
                    <p:spPr bwMode="auto">
                      <a:xfrm>
                        <a:off x="8086090" y="3402330"/>
                        <a:ext cx="3890010" cy="3333115"/>
                      </a:xfrm>
                      <a:prstGeom prst="rect">
                        <a:avLst/>
                      </a:prstGeom>
                      <a:noFill/>
                    </p:spPr>
                  </p:pic>
                </p:oleObj>
              </mc:Fallback>
            </mc:AlternateContent>
          </a:graphicData>
        </a:graphic>
      </p:graphicFrame>
      <p:pic>
        <p:nvPicPr>
          <p:cNvPr id="34" name="Picture 6" descr="os0702"/>
          <p:cNvPicPr>
            <a:picLocks noChangeAspect="1" noChangeArrowheads="1"/>
          </p:cNvPicPr>
          <p:nvPr/>
        </p:nvPicPr>
        <p:blipFill>
          <a:blip r:embed="rId4" cstate="print"/>
          <a:srcRect/>
          <a:stretch>
            <a:fillRect/>
          </a:stretch>
        </p:blipFill>
        <p:spPr bwMode="auto">
          <a:xfrm>
            <a:off x="7288530" y="1163320"/>
            <a:ext cx="4820285" cy="21907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213995" y="33655"/>
            <a:ext cx="1082675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4.5 </a:t>
            </a:r>
            <a:r>
              <a:rPr lang="zh-CN" altLang="en-US" sz="3900" b="1" dirty="0">
                <a:latin typeface="微软雅黑" panose="020B0503020204020204" charset="-122"/>
                <a:ea typeface="微软雅黑" panose="020B0503020204020204" charset="-122"/>
              </a:rPr>
              <a:t>分页存储管理方式</a:t>
            </a:r>
            <a:endParaRPr lang="zh-CN" altLang="en-US" sz="3900" b="1" dirty="0">
              <a:latin typeface="微软雅黑" panose="020B0503020204020204" charset="-122"/>
              <a:ea typeface="微软雅黑" panose="020B0503020204020204" charset="-122"/>
            </a:endParaRPr>
          </a:p>
        </p:txBody>
      </p:sp>
      <p:sp>
        <p:nvSpPr>
          <p:cNvPr id="4" name="AutoShape 2"/>
          <p:cNvSpPr>
            <a:spLocks noChangeArrowheads="1"/>
          </p:cNvSpPr>
          <p:nvPr/>
        </p:nvSpPr>
        <p:spPr bwMode="auto">
          <a:xfrm rot="16200000">
            <a:off x="5384165" y="-3248025"/>
            <a:ext cx="1355725" cy="10142855"/>
          </a:xfrm>
          <a:prstGeom prst="leftArrowCallout">
            <a:avLst>
              <a:gd name="adj1" fmla="val 108581"/>
              <a:gd name="adj2" fmla="val 108581"/>
              <a:gd name="adj3" fmla="val 16667"/>
              <a:gd name="adj4" fmla="val 66667"/>
            </a:avLst>
          </a:prstGeom>
          <a:solidFill>
            <a:srgbClr val="004992"/>
          </a:solidFill>
          <a:ln w="9525">
            <a:noFill/>
            <a:miter lim="800000"/>
          </a:ln>
          <a:effectLst/>
          <a:scene3d>
            <a:camera prst="orthographicFront"/>
            <a:lightRig rig="threePt" dir="t"/>
          </a:scene3d>
          <a:sp3d>
            <a:bevelT/>
          </a:sp3d>
        </p:spPr>
        <p:txBody>
          <a:bodyPr vert="eaVert" wrap="none" anchor="ctr"/>
          <a:lstStyle/>
          <a:p>
            <a:pPr algn="ctr">
              <a:spcBef>
                <a:spcPct val="0"/>
              </a:spcBef>
              <a:buFontTx/>
              <a:buNone/>
            </a:pPr>
            <a:r>
              <a:rPr lang="zh-CN" sz="3200" dirty="0">
                <a:solidFill>
                  <a:schemeClr val="bg1"/>
                </a:solidFill>
                <a:latin typeface="微软雅黑" panose="020B0503020204020204" charset="-122"/>
                <a:ea typeface="微软雅黑" panose="020B0503020204020204" charset="-122"/>
              </a:rPr>
              <a:t>连续分配方式</a:t>
            </a:r>
            <a:r>
              <a:rPr lang="en-US" altLang="zh-CN" sz="3200" dirty="0">
                <a:solidFill>
                  <a:schemeClr val="bg1"/>
                </a:solidFill>
                <a:latin typeface="微软雅黑" panose="020B0503020204020204" charset="-122"/>
                <a:ea typeface="微软雅黑" panose="020B0503020204020204" charset="-122"/>
              </a:rPr>
              <a:t>       </a:t>
            </a:r>
            <a:r>
              <a:rPr lang="zh-CN" sz="3200" dirty="0">
                <a:solidFill>
                  <a:schemeClr val="bg1"/>
                </a:solidFill>
                <a:latin typeface="微软雅黑" panose="020B0503020204020204" charset="-122"/>
                <a:ea typeface="微软雅黑" panose="020B0503020204020204" charset="-122"/>
              </a:rPr>
              <a:t>碎片       紧凑       代价</a:t>
            </a:r>
            <a:endParaRPr lang="zh-CN" sz="3200" dirty="0">
              <a:solidFill>
                <a:schemeClr val="bg1"/>
              </a:solidFill>
              <a:latin typeface="微软雅黑" panose="020B0503020204020204" charset="-122"/>
              <a:ea typeface="微软雅黑" panose="020B0503020204020204" charset="-122"/>
            </a:endParaRPr>
          </a:p>
        </p:txBody>
      </p:sp>
      <p:sp>
        <p:nvSpPr>
          <p:cNvPr id="7" name="Line 5"/>
          <p:cNvSpPr>
            <a:spLocks noChangeShapeType="1"/>
          </p:cNvSpPr>
          <p:nvPr/>
        </p:nvSpPr>
        <p:spPr bwMode="auto">
          <a:xfrm>
            <a:off x="4837113" y="1629487"/>
            <a:ext cx="792162" cy="0"/>
          </a:xfrm>
          <a:prstGeom prst="line">
            <a:avLst/>
          </a:prstGeom>
          <a:noFill/>
          <a:ln w="38100">
            <a:solidFill>
              <a:srgbClr val="FF6600"/>
            </a:solidFill>
            <a:round/>
            <a:tailEnd type="triangle" w="med" len="med"/>
          </a:ln>
          <a:effectLst/>
        </p:spPr>
        <p:txBody>
          <a:bodyPr/>
          <a:lstStyle/>
          <a:p>
            <a:endParaRPr lang="zh-CN" altLang="en-US">
              <a:latin typeface="微软雅黑" panose="020B0503020204020204" charset="-122"/>
              <a:ea typeface="微软雅黑" panose="020B0503020204020204" charset="-122"/>
            </a:endParaRPr>
          </a:p>
        </p:txBody>
      </p:sp>
      <p:sp>
        <p:nvSpPr>
          <p:cNvPr id="8" name="Line 6"/>
          <p:cNvSpPr>
            <a:spLocks noChangeShapeType="1"/>
          </p:cNvSpPr>
          <p:nvPr/>
        </p:nvSpPr>
        <p:spPr bwMode="auto">
          <a:xfrm>
            <a:off x="6510568" y="1613158"/>
            <a:ext cx="792162" cy="0"/>
          </a:xfrm>
          <a:prstGeom prst="line">
            <a:avLst/>
          </a:prstGeom>
          <a:noFill/>
          <a:ln w="38100">
            <a:solidFill>
              <a:srgbClr val="FF6600"/>
            </a:solidFill>
            <a:round/>
            <a:tailEnd type="triangle" w="med" len="med"/>
          </a:ln>
          <a:effectLst/>
        </p:spPr>
        <p:txBody>
          <a:bodyPr/>
          <a:lstStyle/>
          <a:p>
            <a:endParaRPr lang="zh-CN" altLang="en-US">
              <a:latin typeface="微软雅黑" panose="020B0503020204020204" charset="-122"/>
              <a:ea typeface="微软雅黑" panose="020B0503020204020204" charset="-122"/>
            </a:endParaRPr>
          </a:p>
        </p:txBody>
      </p:sp>
      <p:sp>
        <p:nvSpPr>
          <p:cNvPr id="9" name="Line 7"/>
          <p:cNvSpPr>
            <a:spLocks noChangeShapeType="1"/>
          </p:cNvSpPr>
          <p:nvPr/>
        </p:nvSpPr>
        <p:spPr bwMode="auto">
          <a:xfrm>
            <a:off x="8175413" y="1613158"/>
            <a:ext cx="733888" cy="0"/>
          </a:xfrm>
          <a:prstGeom prst="line">
            <a:avLst/>
          </a:prstGeom>
          <a:noFill/>
          <a:ln w="38100">
            <a:solidFill>
              <a:srgbClr val="FF6600"/>
            </a:solidFill>
            <a:round/>
            <a:tailEnd type="triangle" w="med" len="med"/>
          </a:ln>
          <a:effectLst/>
        </p:spPr>
        <p:txBody>
          <a:bodyPr/>
          <a:lstStyle/>
          <a:p>
            <a:endParaRPr lang="zh-CN" altLang="en-US">
              <a:latin typeface="微软雅黑" panose="020B0503020204020204" charset="-122"/>
              <a:ea typeface="微软雅黑" panose="020B0503020204020204" charset="-122"/>
            </a:endParaRPr>
          </a:p>
        </p:txBody>
      </p:sp>
      <p:sp>
        <p:nvSpPr>
          <p:cNvPr id="10" name="Rectangle 8"/>
          <p:cNvSpPr>
            <a:spLocks noChangeArrowheads="1"/>
          </p:cNvSpPr>
          <p:nvPr/>
        </p:nvSpPr>
        <p:spPr bwMode="auto">
          <a:xfrm>
            <a:off x="4666618" y="2563516"/>
            <a:ext cx="2592388" cy="521970"/>
          </a:xfrm>
          <a:prstGeom prst="rect">
            <a:avLst/>
          </a:prstGeom>
          <a:noFill/>
          <a:ln w="9525">
            <a:noFill/>
            <a:miter lim="800000"/>
          </a:ln>
          <a:effectLst/>
        </p:spPr>
        <p:txBody>
          <a:bodyPr>
            <a:spAutoFit/>
          </a:bodyPr>
          <a:lstStyle/>
          <a:p>
            <a:pPr algn="ctr">
              <a:spcBef>
                <a:spcPct val="0"/>
              </a:spcBef>
              <a:buFontTx/>
              <a:buNone/>
            </a:pPr>
            <a:r>
              <a:rPr lang="zh-CN" sz="2800" b="1">
                <a:solidFill>
                  <a:srgbClr val="000066"/>
                </a:solidFill>
                <a:latin typeface="微软雅黑" panose="020B0503020204020204" charset="-122"/>
                <a:ea typeface="微软雅黑" panose="020B0503020204020204" charset="-122"/>
              </a:rPr>
              <a:t>离散分配方式</a:t>
            </a:r>
            <a:endParaRPr lang="zh-CN" sz="2800" b="1">
              <a:solidFill>
                <a:srgbClr val="000066"/>
              </a:solidFill>
              <a:latin typeface="微软雅黑" panose="020B0503020204020204" charset="-122"/>
              <a:ea typeface="微软雅黑" panose="020B0503020204020204" charset="-122"/>
            </a:endParaRPr>
          </a:p>
        </p:txBody>
      </p:sp>
      <p:sp>
        <p:nvSpPr>
          <p:cNvPr id="11" name="AutoShape 9"/>
          <p:cNvSpPr/>
          <p:nvPr/>
        </p:nvSpPr>
        <p:spPr bwMode="auto">
          <a:xfrm rot="5400000">
            <a:off x="5654675" y="-1022985"/>
            <a:ext cx="360680" cy="8862695"/>
          </a:xfrm>
          <a:prstGeom prst="leftBrace">
            <a:avLst>
              <a:gd name="adj1" fmla="val 153194"/>
              <a:gd name="adj2" fmla="val 50000"/>
            </a:avLst>
          </a:prstGeom>
          <a:noFill/>
          <a:ln w="38100">
            <a:solidFill>
              <a:srgbClr val="FF6600"/>
            </a:solidFill>
            <a:round/>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12" name="Rectangle 10"/>
          <p:cNvSpPr>
            <a:spLocks noChangeArrowheads="1"/>
          </p:cNvSpPr>
          <p:nvPr/>
        </p:nvSpPr>
        <p:spPr bwMode="auto">
          <a:xfrm>
            <a:off x="991235" y="3731895"/>
            <a:ext cx="10142855" cy="521970"/>
          </a:xfrm>
          <a:prstGeom prst="rect">
            <a:avLst/>
          </a:prstGeom>
          <a:noFill/>
          <a:ln w="9525">
            <a:noFill/>
            <a:miter lim="800000"/>
          </a:ln>
          <a:effectLst/>
        </p:spPr>
        <p:txBody>
          <a:bodyPr wrap="square">
            <a:spAutoFit/>
          </a:bodyPr>
          <a:lstStyle/>
          <a:p>
            <a:pPr>
              <a:spcBef>
                <a:spcPct val="0"/>
              </a:spcBef>
              <a:buFontTx/>
              <a:buNone/>
            </a:pPr>
            <a:r>
              <a:rPr lang="zh-CN" sz="2800" b="1" dirty="0">
                <a:solidFill>
                  <a:srgbClr val="000066"/>
                </a:solidFill>
                <a:latin typeface="微软雅黑" panose="020B0503020204020204" charset="-122"/>
                <a:ea typeface="微软雅黑" panose="020B0503020204020204" charset="-122"/>
              </a:rPr>
              <a:t>分页   </a:t>
            </a:r>
            <a:r>
              <a:rPr lang="en-US" altLang="zh-CN" sz="2800" b="1" dirty="0">
                <a:solidFill>
                  <a:srgbClr val="000066"/>
                </a:solidFill>
                <a:latin typeface="微软雅黑" panose="020B0503020204020204" charset="-122"/>
                <a:ea typeface="微软雅黑" panose="020B0503020204020204" charset="-122"/>
              </a:rPr>
              <a:t>      </a:t>
            </a:r>
            <a:r>
              <a:rPr lang="zh-CN" sz="2800" b="1" dirty="0">
                <a:solidFill>
                  <a:srgbClr val="000066"/>
                </a:solidFill>
                <a:latin typeface="微软雅黑" panose="020B0503020204020204" charset="-122"/>
                <a:ea typeface="微软雅黑" panose="020B0503020204020204" charset="-122"/>
              </a:rPr>
              <a:t>           </a:t>
            </a:r>
            <a:r>
              <a:rPr lang="en-US" altLang="zh-CN" sz="2800" b="1" dirty="0">
                <a:solidFill>
                  <a:srgbClr val="000066"/>
                </a:solidFill>
                <a:latin typeface="微软雅黑" panose="020B0503020204020204" charset="-122"/>
                <a:ea typeface="微软雅黑" panose="020B0503020204020204" charset="-122"/>
              </a:rPr>
              <a:t>                 </a:t>
            </a:r>
            <a:r>
              <a:rPr lang="zh-CN" sz="2800" b="1" dirty="0">
                <a:solidFill>
                  <a:srgbClr val="000066"/>
                </a:solidFill>
                <a:latin typeface="微软雅黑" panose="020B0503020204020204" charset="-122"/>
                <a:ea typeface="微软雅黑" panose="020B0503020204020204" charset="-122"/>
              </a:rPr>
              <a:t>分段       </a:t>
            </a:r>
            <a:r>
              <a:rPr lang="en-US" altLang="zh-CN" sz="2800" b="1" dirty="0">
                <a:solidFill>
                  <a:srgbClr val="000066"/>
                </a:solidFill>
                <a:latin typeface="微软雅黑" panose="020B0503020204020204" charset="-122"/>
                <a:ea typeface="微软雅黑" panose="020B0503020204020204" charset="-122"/>
              </a:rPr>
              <a:t>     </a:t>
            </a:r>
            <a:r>
              <a:rPr lang="zh-CN" sz="2800" b="1" dirty="0">
                <a:solidFill>
                  <a:srgbClr val="000066"/>
                </a:solidFill>
                <a:latin typeface="微软雅黑" panose="020B0503020204020204" charset="-122"/>
                <a:ea typeface="微软雅黑" panose="020B0503020204020204" charset="-122"/>
              </a:rPr>
              <a:t>  </a:t>
            </a:r>
            <a:r>
              <a:rPr lang="en-US" altLang="zh-CN" sz="2800" b="1" dirty="0">
                <a:solidFill>
                  <a:srgbClr val="000066"/>
                </a:solidFill>
                <a:latin typeface="微软雅黑" panose="020B0503020204020204" charset="-122"/>
                <a:ea typeface="微软雅黑" panose="020B0503020204020204" charset="-122"/>
              </a:rPr>
              <a:t>              </a:t>
            </a:r>
            <a:r>
              <a:rPr lang="zh-CN" sz="2800" b="1" dirty="0">
                <a:solidFill>
                  <a:srgbClr val="000066"/>
                </a:solidFill>
                <a:latin typeface="微软雅黑" panose="020B0503020204020204" charset="-122"/>
                <a:ea typeface="微软雅黑" panose="020B0503020204020204" charset="-122"/>
              </a:rPr>
              <a:t>   段页式</a:t>
            </a:r>
            <a:endParaRPr lang="zh-CN" sz="2800" b="1" dirty="0">
              <a:solidFill>
                <a:srgbClr val="000066"/>
              </a:solidFill>
              <a:latin typeface="微软雅黑" panose="020B0503020204020204" charset="-122"/>
              <a:ea typeface="微软雅黑" panose="020B0503020204020204" charset="-122"/>
            </a:endParaRPr>
          </a:p>
        </p:txBody>
      </p:sp>
      <p:sp>
        <p:nvSpPr>
          <p:cNvPr id="13" name="Rectangle 11"/>
          <p:cNvSpPr>
            <a:spLocks noChangeArrowheads="1"/>
          </p:cNvSpPr>
          <p:nvPr/>
        </p:nvSpPr>
        <p:spPr bwMode="auto">
          <a:xfrm>
            <a:off x="214920" y="4747599"/>
            <a:ext cx="6786610" cy="460375"/>
          </a:xfrm>
          <a:prstGeom prst="rect">
            <a:avLst/>
          </a:prstGeom>
          <a:noFill/>
          <a:ln w="9525">
            <a:noFill/>
            <a:miter lim="800000"/>
          </a:ln>
          <a:effectLst/>
        </p:spPr>
        <p:txBody>
          <a:bodyPr wrap="square">
            <a:spAutoFit/>
          </a:bodyPr>
          <a:lstStyle/>
          <a:p>
            <a:pPr>
              <a:spcBef>
                <a:spcPct val="0"/>
              </a:spcBef>
              <a:buFontTx/>
              <a:buNone/>
            </a:pPr>
            <a:r>
              <a:rPr lang="zh-CN" sz="2400" b="1" dirty="0">
                <a:solidFill>
                  <a:srgbClr val="000066"/>
                </a:solidFill>
                <a:latin typeface="微软雅黑" panose="020B0503020204020204" charset="-122"/>
                <a:ea typeface="微软雅黑" panose="020B0503020204020204" charset="-122"/>
              </a:rPr>
              <a:t>基本的分页存储管理方式（纯分页存储管理方式）</a:t>
            </a:r>
            <a:endParaRPr lang="zh-CN" sz="2400" b="1" dirty="0">
              <a:solidFill>
                <a:srgbClr val="000066"/>
              </a:solidFill>
              <a:latin typeface="微软雅黑" panose="020B0503020204020204" charset="-122"/>
              <a:ea typeface="微软雅黑" panose="020B0503020204020204" charset="-122"/>
            </a:endParaRPr>
          </a:p>
        </p:txBody>
      </p:sp>
      <p:sp>
        <p:nvSpPr>
          <p:cNvPr id="14" name="Line 12"/>
          <p:cNvSpPr>
            <a:spLocks noChangeShapeType="1"/>
          </p:cNvSpPr>
          <p:nvPr/>
        </p:nvSpPr>
        <p:spPr bwMode="auto">
          <a:xfrm>
            <a:off x="1403988" y="4315799"/>
            <a:ext cx="0" cy="431800"/>
          </a:xfrm>
          <a:prstGeom prst="line">
            <a:avLst/>
          </a:prstGeom>
          <a:noFill/>
          <a:ln w="38100">
            <a:solidFill>
              <a:srgbClr val="FF6600"/>
            </a:solidFill>
            <a:round/>
            <a:tailEnd type="triangle" w="med" len="med"/>
          </a:ln>
          <a:effectLst/>
        </p:spPr>
        <p:txBody>
          <a:bodyPr/>
          <a:lstStyle/>
          <a:p>
            <a:endParaRPr lang="zh-CN" altLang="en-US">
              <a:latin typeface="微软雅黑" panose="020B0503020204020204" charset="-122"/>
              <a:ea typeface="微软雅黑" panose="020B0503020204020204" charset="-122"/>
            </a:endParaRPr>
          </a:p>
        </p:txBody>
      </p:sp>
      <p:sp>
        <p:nvSpPr>
          <p:cNvPr id="15" name="Rectangle 11"/>
          <p:cNvSpPr>
            <a:spLocks noChangeArrowheads="1"/>
          </p:cNvSpPr>
          <p:nvPr/>
        </p:nvSpPr>
        <p:spPr bwMode="auto">
          <a:xfrm>
            <a:off x="214920" y="5727641"/>
            <a:ext cx="6786610" cy="829945"/>
          </a:xfrm>
          <a:prstGeom prst="rect">
            <a:avLst/>
          </a:prstGeom>
          <a:noFill/>
          <a:ln w="9525">
            <a:noFill/>
            <a:miter lim="800000"/>
          </a:ln>
          <a:effectLst/>
        </p:spPr>
        <p:txBody>
          <a:bodyPr wrap="square">
            <a:spAutoFit/>
          </a:bodyPr>
          <a:lstStyle/>
          <a:p>
            <a:pPr>
              <a:spcBef>
                <a:spcPct val="0"/>
              </a:spcBef>
              <a:buFontTx/>
              <a:buNone/>
            </a:pPr>
            <a:r>
              <a:rPr lang="zh-CN" altLang="en-US" sz="2400" b="1" dirty="0">
                <a:solidFill>
                  <a:srgbClr val="000066"/>
                </a:solidFill>
                <a:latin typeface="微软雅黑" panose="020B0503020204020204" charset="-122"/>
                <a:ea typeface="微软雅黑" panose="020B0503020204020204" charset="-122"/>
              </a:rPr>
              <a:t>分页技术是由曼彻斯特大学提出，于</a:t>
            </a:r>
            <a:r>
              <a:rPr lang="en-US" altLang="zh-CN" sz="2400" b="1" dirty="0">
                <a:solidFill>
                  <a:srgbClr val="000066"/>
                </a:solidFill>
                <a:latin typeface="微软雅黑" panose="020B0503020204020204" charset="-122"/>
                <a:ea typeface="微软雅黑" panose="020B0503020204020204" charset="-122"/>
              </a:rPr>
              <a:t>1960</a:t>
            </a:r>
            <a:r>
              <a:rPr lang="zh-CN" altLang="en-US" sz="2400" b="1" dirty="0">
                <a:solidFill>
                  <a:srgbClr val="000066"/>
                </a:solidFill>
                <a:latin typeface="微软雅黑" panose="020B0503020204020204" charset="-122"/>
                <a:ea typeface="微软雅黑" panose="020B0503020204020204" charset="-122"/>
              </a:rPr>
              <a:t>年前后在</a:t>
            </a:r>
            <a:r>
              <a:rPr lang="en-US" altLang="zh-CN" sz="2400" b="1" dirty="0">
                <a:solidFill>
                  <a:srgbClr val="000066"/>
                </a:solidFill>
                <a:latin typeface="微软雅黑" panose="020B0503020204020204" charset="-122"/>
                <a:ea typeface="微软雅黑" panose="020B0503020204020204" charset="-122"/>
              </a:rPr>
              <a:t>Atlas</a:t>
            </a:r>
            <a:r>
              <a:rPr lang="zh-CN" altLang="en-US" sz="2400" b="1" dirty="0">
                <a:solidFill>
                  <a:srgbClr val="000066"/>
                </a:solidFill>
                <a:latin typeface="微软雅黑" panose="020B0503020204020204" charset="-122"/>
                <a:ea typeface="微软雅黑" panose="020B0503020204020204" charset="-122"/>
              </a:rPr>
              <a:t>计算机上实现。</a:t>
            </a:r>
            <a:endParaRPr lang="zh-CN" altLang="en-US" sz="2400" b="1" dirty="0">
              <a:solidFill>
                <a:srgbClr val="000066"/>
              </a:solidFill>
              <a:latin typeface="微软雅黑" panose="020B0503020204020204" charset="-122"/>
              <a:ea typeface="微软雅黑" panose="020B0503020204020204" charset="-122"/>
            </a:endParaRPr>
          </a:p>
        </p:txBody>
      </p:sp>
      <p:sp>
        <p:nvSpPr>
          <p:cNvPr id="16" name="Line 12"/>
          <p:cNvSpPr>
            <a:spLocks noChangeShapeType="1"/>
          </p:cNvSpPr>
          <p:nvPr/>
        </p:nvSpPr>
        <p:spPr bwMode="auto">
          <a:xfrm>
            <a:off x="1403988" y="5295841"/>
            <a:ext cx="0" cy="431800"/>
          </a:xfrm>
          <a:prstGeom prst="line">
            <a:avLst/>
          </a:prstGeom>
          <a:noFill/>
          <a:ln w="38100">
            <a:solidFill>
              <a:srgbClr val="FF6600"/>
            </a:solidFill>
            <a:round/>
            <a:tailEnd type="triangle" w="med" len="med"/>
          </a:ln>
          <a:effectLst/>
        </p:spPr>
        <p:txBody>
          <a:bodyPr/>
          <a:lstStyle/>
          <a:p>
            <a:endParaRPr lang="zh-CN" altLang="en-US">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zh-CN" sz="4400" b="1" dirty="0">
                <a:solidFill>
                  <a:schemeClr val="bg1"/>
                </a:solidFill>
                <a:latin typeface="微软雅黑" panose="020B0503020204020204" charset="-122"/>
                <a:ea typeface="微软雅黑" panose="020B0503020204020204" charset="-122"/>
              </a:rPr>
              <a:t>分页存储管理方式</a:t>
            </a:r>
            <a:endParaRPr lang="zh-CN" altLang="en-US" sz="4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333057" y="1115060"/>
            <a:ext cx="11525885" cy="5898515"/>
          </a:xfrm>
        </p:spPr>
        <p:txBody>
          <a:bodyPr vert="horz" wrap="square" lIns="91440" tIns="45720" rIns="91440" bIns="45720" anchor="t" anchorCtr="0">
            <a:noAutofit/>
          </a:bodyPr>
          <a:lstStyle/>
          <a:p>
            <a:pPr marL="457200" lvl="1" indent="-457200">
              <a:lnSpc>
                <a:spcPct val="100000"/>
              </a:lnSpc>
              <a:spcBef>
                <a:spcPts val="1000"/>
              </a:spcBef>
              <a:buClr>
                <a:srgbClr val="0000FF"/>
              </a:buClr>
              <a:buFont typeface="Wingdings" panose="05000000000000000000" pitchFamily="2" charset="2"/>
              <a:buChar char="n"/>
            </a:pP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页面</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分页存储管理将进程的</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逻辑地址空间</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分成若干个</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页</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，并为页面加以编号，从</a:t>
            </a:r>
            <a:r>
              <a:rPr lang="en-US" altLang="zh-CN"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0</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开始编制页号，如第</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0</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页、第</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1</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页等，页内地址是相对于</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0</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编址。</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相应地，把内存的</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物理空间</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分成与</a:t>
            </a:r>
            <a:r>
              <a:rPr lang="zh-CN" altLang="en-US" sz="18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页面相同大小</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的若干个存储</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块</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，称为</a:t>
            </a:r>
            <a:r>
              <a:rPr lang="en-US" altLang="zh-CN"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物理</a:t>
            </a:r>
            <a:r>
              <a:rPr lang="en-US" altLang="zh-CN"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块或页框</a:t>
            </a:r>
            <a:r>
              <a:rPr lang="en-US" altLang="zh-CN"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(frame)</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，也同样为它们加以编号，如 </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0#</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块、</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1#</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块等。</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在为进程分配内存时，以块为单位将进程中的若干个页分别装入到多个可以</a:t>
            </a:r>
            <a:r>
              <a:rPr lang="zh-CN" altLang="en-US" sz="18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不相邻接</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的物理块中。进程最后一页装不满一块而形成不可利用的碎片</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a:t>
            </a:r>
            <a:r>
              <a:rPr lang="zh-CN" altLang="en-US" sz="1800"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页内碎片</a:t>
            </a:r>
            <a:endParaRPr lang="en-US" altLang="zh-CN"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以页为单位进行</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内存分配</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，按作业的页数多少来分配；逻辑上相邻的页，</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物理上不一定相邻</a:t>
            </a:r>
            <a:endPar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a:p>
            <a:pPr marL="457200" lvl="1" indent="-457200">
              <a:lnSpc>
                <a:spcPct val="100000"/>
              </a:lnSpc>
              <a:spcBef>
                <a:spcPts val="1000"/>
              </a:spcBef>
              <a:buClr>
                <a:srgbClr val="0000FF"/>
              </a:buClr>
              <a:buFont typeface="Wingdings" panose="05000000000000000000" pitchFamily="2" charset="2"/>
              <a:buChar char="n"/>
            </a:pPr>
            <a:r>
              <a:rPr lang="zh-CN" altLang="en-US"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页面大小</a:t>
            </a:r>
            <a:endParaRPr lang="en-US" altLang="zh-CN" sz="2000"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在分页系统中的页面其</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大小应适中</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，且页面大小应是 </a:t>
            </a:r>
            <a:r>
              <a:rPr lang="en-US" altLang="zh-CN"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2 </a:t>
            </a:r>
            <a:r>
              <a:rPr lang="zh-CN" altLang="en-US" sz="18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的幂</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，通常为</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1</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 </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KB</a:t>
            </a:r>
            <a:r>
              <a:rPr lang="zh-CN" altLang="en-US" sz="1800" b="1" dirty="0">
                <a:latin typeface="Times New Roman" panose="02020603050405020304" pitchFamily="18" charset="0"/>
                <a:ea typeface="微软雅黑" panose="020B0503020204020204" charset="-122"/>
                <a:cs typeface="Times New Roman" panose="02020603050405020304" pitchFamily="18" charset="0"/>
              </a:rPr>
              <a:t>～</a:t>
            </a:r>
            <a:r>
              <a:rPr lang="en-US" altLang="zh-CN" sz="1800" b="1" dirty="0">
                <a:latin typeface="Times New Roman" panose="02020603050405020304" pitchFamily="18" charset="0"/>
                <a:ea typeface="微软雅黑" panose="020B0503020204020204" charset="-122"/>
                <a:cs typeface="Times New Roman" panose="02020603050405020304" pitchFamily="18" charset="0"/>
              </a:rPr>
              <a:t>8 KB</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页面若太小，一方面虽然可使内存碎片减小，从而减少了内存碎片的总空间，有利于提高内存利用率，但另一方面也会使每个进程占用较多的页面，从而导致进程的页表过长，占用大量内存；此外，还会降低页面换进换出的效率。</a:t>
            </a:r>
            <a:endParaRPr lang="en-US" altLang="zh-CN" sz="1800"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00000"/>
              </a:lnSpc>
              <a:spcBef>
                <a:spcPts val="1000"/>
              </a:spcBef>
              <a:buClr>
                <a:srgbClr val="0000FF"/>
              </a:buClr>
              <a:buFont typeface="Wingdings" panose="05000000000000000000" pitchFamily="2" charset="2"/>
              <a:buChar char="Ø"/>
            </a:pPr>
            <a:r>
              <a:rPr lang="zh-CN" altLang="en-US" sz="1800" b="1" dirty="0">
                <a:latin typeface="Times New Roman" panose="02020603050405020304" pitchFamily="18" charset="0"/>
                <a:ea typeface="微软雅黑" panose="020B0503020204020204" charset="-122"/>
                <a:cs typeface="Times New Roman" panose="02020603050405020304" pitchFamily="18" charset="0"/>
              </a:rPr>
              <a:t>页面较大，可以减少页表长度，提高页面换进换出速度，但又会使页内碎片增大。</a:t>
            </a:r>
            <a:endParaRPr lang="zh-CN" altLang="en-US" sz="18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149860" y="33655"/>
            <a:ext cx="1089088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4.5.1 </a:t>
            </a:r>
            <a:r>
              <a:rPr lang="zh-CN" altLang="en-US" sz="3900" b="1" dirty="0">
                <a:latin typeface="微软雅黑" panose="020B0503020204020204" charset="-122"/>
                <a:ea typeface="微软雅黑" panose="020B0503020204020204" charset="-122"/>
              </a:rPr>
              <a:t>分页存储管理的基本方法</a:t>
            </a:r>
            <a:endParaRPr lang="zh-CN" altLang="en-US" sz="3900" b="1" dirty="0">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zh-CN" sz="4400" b="1" dirty="0">
                <a:solidFill>
                  <a:schemeClr val="bg1"/>
                </a:solidFill>
                <a:latin typeface="微软雅黑" panose="020B0503020204020204" charset="-122"/>
                <a:ea typeface="微软雅黑" panose="020B0503020204020204" charset="-122"/>
              </a:rPr>
              <a:t>分页存储管理方式</a:t>
            </a:r>
            <a:endParaRPr lang="zh-CN" altLang="en-US" sz="4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50902" y="33813"/>
            <a:ext cx="10304523" cy="1081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微软雅黑" panose="020B0503020204020204" charset="-122"/>
                <a:ea typeface="微软雅黑" panose="020B0503020204020204" charset="-122"/>
              </a:rPr>
              <a:t>1.2 </a:t>
            </a:r>
            <a:r>
              <a:rPr lang="en-US" altLang="zh-CN" b="1" dirty="0">
                <a:latin typeface="Times New Roman" panose="02020603050405020304" pitchFamily="18" charset="0"/>
                <a:ea typeface="微软雅黑" panose="020B0503020204020204" charset="-122"/>
                <a:cs typeface="Times New Roman" panose="02020603050405020304" pitchFamily="18" charset="0"/>
              </a:rPr>
              <a:t>OS</a:t>
            </a:r>
            <a:r>
              <a:rPr lang="zh-CN" altLang="en-US" b="1" dirty="0">
                <a:latin typeface="微软雅黑" panose="020B0503020204020204" charset="-122"/>
                <a:ea typeface="微软雅黑" panose="020B0503020204020204" charset="-122"/>
              </a:rPr>
              <a:t>发展历史</a:t>
            </a:r>
            <a:endParaRPr lang="zh-CN" altLang="en-US" b="1" dirty="0">
              <a:latin typeface="微软雅黑" panose="020B0503020204020204" charset="-122"/>
              <a:ea typeface="微软雅黑" panose="020B0503020204020204" charset="-122"/>
            </a:endParaRPr>
          </a:p>
        </p:txBody>
      </p:sp>
      <p:graphicFrame>
        <p:nvGraphicFramePr>
          <p:cNvPr id="2" name="图示 1"/>
          <p:cNvGraphicFramePr/>
          <p:nvPr/>
        </p:nvGraphicFramePr>
        <p:xfrm>
          <a:off x="1072336" y="1411125"/>
          <a:ext cx="10047328" cy="47373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2" name="组合 21"/>
          <p:cNvGrpSpPr/>
          <p:nvPr/>
        </p:nvGrpSpPr>
        <p:grpSpPr>
          <a:xfrm>
            <a:off x="7018282" y="207525"/>
            <a:ext cx="3649718" cy="611540"/>
            <a:chOff x="5494282" y="112021"/>
            <a:chExt cx="3649718" cy="611540"/>
          </a:xfrm>
        </p:grpSpPr>
        <p:pic>
          <p:nvPicPr>
            <p:cNvPr id="23"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79825"/>
            <a:stretch>
              <a:fillRect/>
            </a:stretch>
          </p:blipFill>
          <p:spPr bwMode="auto">
            <a:xfrm>
              <a:off x="5494282" y="407985"/>
              <a:ext cx="3649717" cy="315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b="75383"/>
            <a:stretch>
              <a:fillRect/>
            </a:stretch>
          </p:blipFill>
          <p:spPr bwMode="auto">
            <a:xfrm>
              <a:off x="5494286" y="112021"/>
              <a:ext cx="3649714" cy="38504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715010" y="959485"/>
            <a:ext cx="9465310" cy="5898515"/>
          </a:xfrm>
        </p:spPr>
        <p:txBody>
          <a:bodyPr vert="horz" wrap="square" lIns="91440" tIns="45720" rIns="91440" bIns="45720" anchor="t" anchorCtr="0">
            <a:normAutofit/>
          </a:bodyPr>
          <a:lstStyle/>
          <a:p>
            <a:pPr marL="457200" lvl="1" indent="-457200">
              <a:lnSpc>
                <a:spcPct val="150000"/>
              </a:lnSpc>
              <a:spcBef>
                <a:spcPts val="1000"/>
              </a:spcBef>
              <a:buClr>
                <a:srgbClr val="0000FF"/>
              </a:buClr>
              <a:buFont typeface="Wingdings" panose="05000000000000000000" pitchFamily="2" charset="2"/>
              <a:buChar char="n"/>
            </a:pP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地址结构</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高位部分为</a:t>
            </a: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页号</a:t>
            </a:r>
            <a:r>
              <a:rPr lang="zh-CN" altLang="en-US" b="1" dirty="0">
                <a:latin typeface="Times New Roman" panose="02020603050405020304" pitchFamily="18" charset="0"/>
                <a:ea typeface="微软雅黑" panose="020B0503020204020204" charset="-122"/>
                <a:cs typeface="Times New Roman" panose="02020603050405020304" pitchFamily="18" charset="0"/>
              </a:rPr>
              <a:t> </a:t>
            </a:r>
            <a:r>
              <a:rPr lang="en-US" altLang="zh-CN" b="1" dirty="0">
                <a:latin typeface="Times New Roman" panose="02020603050405020304" pitchFamily="18" charset="0"/>
                <a:ea typeface="微软雅黑" panose="020B0503020204020204" charset="-122"/>
                <a:cs typeface="Times New Roman" panose="02020603050405020304" pitchFamily="18" charset="0"/>
              </a:rPr>
              <a:t>P</a:t>
            </a:r>
            <a:r>
              <a:rPr lang="zh-CN" altLang="en-US" b="1" dirty="0">
                <a:latin typeface="Times New Roman" panose="02020603050405020304" pitchFamily="18" charset="0"/>
                <a:ea typeface="微软雅黑" panose="020B0503020204020204" charset="-122"/>
                <a:cs typeface="Times New Roman" panose="02020603050405020304" pitchFamily="18" charset="0"/>
              </a:rPr>
              <a:t>，低位部分为</a:t>
            </a:r>
            <a:r>
              <a:rPr lang="zh-CN" altLang="en-US" sz="21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位移量 </a:t>
            </a:r>
            <a:r>
              <a:rPr lang="en-US" altLang="zh-CN" sz="21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W(</a:t>
            </a:r>
            <a:r>
              <a:rPr lang="zh-CN" altLang="en-US" sz="21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或称为页内地址</a:t>
            </a:r>
            <a:r>
              <a:rPr lang="en-US" altLang="zh-CN" sz="2100"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Times New Roman" panose="02020603050405020304" pitchFamily="18" charset="0"/>
                <a:ea typeface="微软雅黑" panose="020B0503020204020204" charset="-122"/>
                <a:cs typeface="Times New Roman" panose="02020603050405020304" pitchFamily="18" charset="0"/>
              </a:rPr>
              <a:t>图中的地址长度为 </a:t>
            </a:r>
            <a:r>
              <a:rPr lang="en-US" altLang="zh-CN" b="1" dirty="0">
                <a:latin typeface="Times New Roman" panose="02020603050405020304" pitchFamily="18" charset="0"/>
                <a:ea typeface="微软雅黑" panose="020B0503020204020204" charset="-122"/>
                <a:cs typeface="Times New Roman" panose="02020603050405020304" pitchFamily="18" charset="0"/>
              </a:rPr>
              <a:t>32 </a:t>
            </a:r>
            <a:r>
              <a:rPr lang="zh-CN" altLang="en-US" b="1" dirty="0">
                <a:latin typeface="Times New Roman" panose="02020603050405020304" pitchFamily="18" charset="0"/>
                <a:ea typeface="微软雅黑" panose="020B0503020204020204" charset="-122"/>
                <a:cs typeface="Times New Roman" panose="02020603050405020304" pitchFamily="18" charset="0"/>
              </a:rPr>
              <a:t>位，其中 </a:t>
            </a:r>
            <a:r>
              <a:rPr lang="en-US" altLang="zh-CN" b="1" dirty="0">
                <a:latin typeface="Times New Roman" panose="02020603050405020304" pitchFamily="18" charset="0"/>
                <a:ea typeface="微软雅黑" panose="020B0503020204020204" charset="-122"/>
                <a:cs typeface="Times New Roman" panose="02020603050405020304" pitchFamily="18" charset="0"/>
              </a:rPr>
              <a:t>0</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11 </a:t>
            </a:r>
            <a:r>
              <a:rPr lang="zh-CN" altLang="en-US" b="1" dirty="0">
                <a:latin typeface="Times New Roman" panose="02020603050405020304" pitchFamily="18" charset="0"/>
                <a:ea typeface="微软雅黑" panose="020B0503020204020204" charset="-122"/>
                <a:cs typeface="Times New Roman" panose="02020603050405020304" pitchFamily="18" charset="0"/>
              </a:rPr>
              <a:t>位为页内地址，即每页的大小为 </a:t>
            </a:r>
            <a:r>
              <a:rPr lang="en-US" altLang="zh-CN" b="1" dirty="0">
                <a:latin typeface="Times New Roman" panose="02020603050405020304" pitchFamily="18" charset="0"/>
                <a:ea typeface="微软雅黑" panose="020B0503020204020204" charset="-122"/>
                <a:cs typeface="Times New Roman" panose="02020603050405020304" pitchFamily="18" charset="0"/>
              </a:rPr>
              <a:t>4 KB</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12</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r>
              <a:rPr lang="en-US" altLang="zh-CN" b="1" dirty="0">
                <a:latin typeface="Times New Roman" panose="02020603050405020304" pitchFamily="18" charset="0"/>
                <a:ea typeface="微软雅黑" panose="020B0503020204020204" charset="-122"/>
                <a:cs typeface="Times New Roman" panose="02020603050405020304" pitchFamily="18" charset="0"/>
              </a:rPr>
              <a:t>31 </a:t>
            </a:r>
            <a:r>
              <a:rPr lang="zh-CN" altLang="en-US" b="1" dirty="0">
                <a:latin typeface="Times New Roman" panose="02020603050405020304" pitchFamily="18" charset="0"/>
                <a:ea typeface="微软雅黑" panose="020B0503020204020204" charset="-122"/>
                <a:cs typeface="Times New Roman" panose="02020603050405020304" pitchFamily="18" charset="0"/>
              </a:rPr>
              <a:t>位为页号，地址空间最多允许有 </a:t>
            </a:r>
            <a:r>
              <a:rPr lang="en-US" altLang="zh-CN" b="1" dirty="0">
                <a:latin typeface="Times New Roman" panose="02020603050405020304" pitchFamily="18" charset="0"/>
                <a:ea typeface="微软雅黑" panose="020B0503020204020204" charset="-122"/>
                <a:cs typeface="Times New Roman" panose="02020603050405020304" pitchFamily="18" charset="0"/>
              </a:rPr>
              <a:t>1 M </a:t>
            </a:r>
            <a:r>
              <a:rPr lang="zh-CN" altLang="en-US" b="1" dirty="0">
                <a:latin typeface="Times New Roman" panose="02020603050405020304" pitchFamily="18" charset="0"/>
                <a:ea typeface="微软雅黑" panose="020B0503020204020204" charset="-122"/>
                <a:cs typeface="Times New Roman" panose="02020603050405020304" pitchFamily="18" charset="0"/>
              </a:rPr>
              <a:t>页。</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914400" lvl="2" indent="-457200">
              <a:lnSpc>
                <a:spcPct val="150000"/>
              </a:lnSpc>
              <a:spcBef>
                <a:spcPts val="1000"/>
              </a:spcBef>
              <a:buClr>
                <a:srgbClr val="0000FF"/>
              </a:buClr>
              <a:buFont typeface="Wingdings" panose="05000000000000000000" pitchFamily="2" charset="2"/>
              <a:buChar char="Ø"/>
            </a:pP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457200" lvl="2" indent="0">
              <a:lnSpc>
                <a:spcPct val="150000"/>
              </a:lnSpc>
              <a:spcBef>
                <a:spcPts val="1000"/>
              </a:spcBef>
              <a:buClr>
                <a:srgbClr val="0000FF"/>
              </a:buClr>
              <a:buNone/>
            </a:pP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a:p>
            <a:pPr marL="457200" lvl="1" indent="-457200">
              <a:lnSpc>
                <a:spcPct val="150000"/>
              </a:lnSpc>
              <a:spcBef>
                <a:spcPts val="1000"/>
              </a:spcBef>
              <a:buClr>
                <a:srgbClr val="0000FF"/>
              </a:buClr>
              <a:buFont typeface="Wingdings" panose="05000000000000000000" pitchFamily="2" charset="2"/>
              <a:buChar char="n"/>
            </a:pPr>
            <a:endPar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a:p>
            <a:pPr marL="0" lvl="1" indent="0">
              <a:lnSpc>
                <a:spcPct val="150000"/>
              </a:lnSpc>
              <a:spcBef>
                <a:spcPts val="1000"/>
              </a:spcBef>
              <a:buClr>
                <a:srgbClr val="0000FF"/>
              </a:buClr>
              <a:buNone/>
            </a:pP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240665" y="33655"/>
            <a:ext cx="1080008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4.5.1 </a:t>
            </a:r>
            <a:r>
              <a:rPr lang="zh-CN" altLang="en-US" sz="3900" b="1" dirty="0">
                <a:latin typeface="微软雅黑" panose="020B0503020204020204" charset="-122"/>
                <a:ea typeface="微软雅黑" panose="020B0503020204020204" charset="-122"/>
              </a:rPr>
              <a:t>分页存储管理的基本方法</a:t>
            </a:r>
            <a:endParaRPr lang="zh-CN" altLang="en-US" sz="3900" b="1" dirty="0">
              <a:latin typeface="微软雅黑" panose="020B0503020204020204" charset="-122"/>
              <a:ea typeface="微软雅黑" panose="020B0503020204020204" charset="-122"/>
            </a:endParaRPr>
          </a:p>
        </p:txBody>
      </p:sp>
      <p:pic>
        <p:nvPicPr>
          <p:cNvPr id="3" name="图片 2"/>
          <p:cNvPicPr>
            <a:picLocks noChangeAspect="1"/>
          </p:cNvPicPr>
          <p:nvPr/>
        </p:nvPicPr>
        <p:blipFill rotWithShape="1">
          <a:blip r:embed="rId1"/>
          <a:srcRect l="20932" t="16600" r="19637" b="69022"/>
          <a:stretch>
            <a:fillRect/>
          </a:stretch>
        </p:blipFill>
        <p:spPr>
          <a:xfrm>
            <a:off x="1741170" y="3529330"/>
            <a:ext cx="8785225" cy="141668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911860" y="959485"/>
            <a:ext cx="10215245" cy="711835"/>
          </a:xfrm>
        </p:spPr>
        <p:txBody>
          <a:bodyPr vert="horz" wrap="square" lIns="91440" tIns="45720" rIns="91440" bIns="45720" anchor="t" anchorCtr="0">
            <a:normAutofit/>
          </a:bodyPr>
          <a:lstStyle/>
          <a:p>
            <a:pPr marL="457200" lvl="1" indent="-457200">
              <a:lnSpc>
                <a:spcPct val="150000"/>
              </a:lnSpc>
              <a:spcBef>
                <a:spcPts val="1000"/>
              </a:spcBef>
              <a:buClr>
                <a:srgbClr val="0000FF"/>
              </a:buClr>
              <a:buFont typeface="Wingdings" panose="05000000000000000000" pitchFamily="2" charset="2"/>
              <a:buChar char="n"/>
            </a:pPr>
            <a:r>
              <a:rPr lang="zh-CN" altLang="en-US" b="1" dirty="0">
                <a:solidFill>
                  <a:srgbClr val="0000FF"/>
                </a:solidFill>
                <a:latin typeface="Times New Roman" panose="02020603050405020304" pitchFamily="18" charset="0"/>
                <a:ea typeface="微软雅黑" panose="020B0503020204020204" charset="-122"/>
                <a:cs typeface="Times New Roman" panose="02020603050405020304" pitchFamily="18" charset="0"/>
              </a:rPr>
              <a:t>具有快表的地址变换机构</a:t>
            </a:r>
            <a:endParaRPr lang="en-US" altLang="zh-CN" b="1" dirty="0">
              <a:solidFill>
                <a:srgbClr val="0000F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191770" y="33655"/>
            <a:ext cx="1084897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4.5.2 </a:t>
            </a:r>
            <a:r>
              <a:rPr lang="zh-CN" altLang="en-US" sz="3900" b="1" dirty="0">
                <a:latin typeface="微软雅黑" panose="020B0503020204020204" charset="-122"/>
                <a:ea typeface="微软雅黑" panose="020B0503020204020204" charset="-122"/>
              </a:rPr>
              <a:t>地址变换机构</a:t>
            </a:r>
            <a:endParaRPr lang="zh-CN" altLang="en-US" sz="3900" b="1" dirty="0">
              <a:latin typeface="微软雅黑" panose="020B0503020204020204" charset="-122"/>
              <a:ea typeface="微软雅黑" panose="020B0503020204020204" charset="-122"/>
            </a:endParaRPr>
          </a:p>
        </p:txBody>
      </p:sp>
      <p:graphicFrame>
        <p:nvGraphicFramePr>
          <p:cNvPr id="4" name="Object 3"/>
          <p:cNvGraphicFramePr>
            <a:graphicFrameLocks noChangeAspect="1"/>
          </p:cNvGraphicFramePr>
          <p:nvPr/>
        </p:nvGraphicFramePr>
        <p:xfrm>
          <a:off x="1604543" y="1843166"/>
          <a:ext cx="9144000" cy="4892675"/>
        </p:xfrm>
        <a:graphic>
          <a:graphicData uri="http://schemas.openxmlformats.org/presentationml/2006/ole">
            <mc:AlternateContent xmlns:mc="http://schemas.openxmlformats.org/markup-compatibility/2006">
              <mc:Choice xmlns:v="urn:schemas-microsoft-com:vml" Requires="v">
                <p:oleObj spid="_x0000_s27659" name="" r:id="rId1" imgW="6840855" imgH="3364230" progId="Visio.Drawing.11">
                  <p:embed/>
                </p:oleObj>
              </mc:Choice>
              <mc:Fallback>
                <p:oleObj name="" r:id="rId1" imgW="6840855" imgH="3364230" progId="Visio.Drawing.11">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543" y="1843166"/>
                        <a:ext cx="9144000" cy="4892675"/>
                      </a:xfrm>
                      <a:prstGeom prst="rect">
                        <a:avLst/>
                      </a:prstGeom>
                      <a:noFill/>
                      <a:effec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idx="1"/>
          </p:nvPr>
        </p:nvSpPr>
        <p:spPr>
          <a:xfrm>
            <a:off x="713740" y="1264285"/>
            <a:ext cx="10597515" cy="4935220"/>
          </a:xfrm>
        </p:spPr>
        <p:txBody>
          <a:bodyPr vert="horz" wrap="square" lIns="91440" tIns="45720" rIns="91440" bIns="45720" anchor="t" anchorCtr="0">
            <a:normAutofit/>
          </a:bodyPr>
          <a:lstStyle/>
          <a:p>
            <a:pPr marL="457200" lvl="1" indent="-457200">
              <a:lnSpc>
                <a:spcPct val="150000"/>
              </a:lnSpc>
              <a:spcBef>
                <a:spcPts val="1000"/>
              </a:spcBef>
              <a:buClr>
                <a:srgbClr val="0000FF"/>
              </a:buClr>
              <a:buFont typeface="Wingdings" panose="05000000000000000000" pitchFamily="2" charset="2"/>
              <a:buChar char="n"/>
            </a:pPr>
            <a:r>
              <a:rPr lang="zh-CN" altLang="en-US" sz="2000" b="1" dirty="0">
                <a:solidFill>
                  <a:srgbClr val="0000FF"/>
                </a:solidFill>
                <a:latin typeface="微软雅黑" panose="020B0503020204020204" charset="-122"/>
                <a:ea typeface="微软雅黑" panose="020B0503020204020204" charset="-122"/>
              </a:rPr>
              <a:t>引入分段存储管理方式的目的</a:t>
            </a:r>
            <a:endParaRPr lang="en-US" altLang="zh-CN" sz="2000" b="1" dirty="0">
              <a:solidFill>
                <a:srgbClr val="0000FF"/>
              </a:solidFill>
              <a:latin typeface="微软雅黑" panose="020B0503020204020204" charset="-122"/>
              <a:ea typeface="微软雅黑" panose="020B0503020204020204" charset="-122"/>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微软雅黑" panose="020B0503020204020204" charset="-122"/>
                <a:ea typeface="微软雅黑" panose="020B0503020204020204" charset="-122"/>
              </a:rPr>
              <a:t>满足用户</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程序员</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在编程和使用上多方面的要求</a:t>
            </a:r>
            <a:endParaRPr lang="en-US" altLang="zh-CN" b="1" dirty="0">
              <a:latin typeface="微软雅黑" panose="020B0503020204020204" charset="-122"/>
              <a:ea typeface="微软雅黑" panose="020B0503020204020204" charset="-122"/>
            </a:endParaRPr>
          </a:p>
          <a:p>
            <a:pPr marL="457200" lvl="1" indent="-457200">
              <a:lnSpc>
                <a:spcPct val="150000"/>
              </a:lnSpc>
              <a:spcBef>
                <a:spcPts val="1000"/>
              </a:spcBef>
              <a:buClr>
                <a:srgbClr val="0000FF"/>
              </a:buClr>
              <a:buFont typeface="Wingdings" panose="05000000000000000000" pitchFamily="2" charset="2"/>
              <a:buChar char="n"/>
            </a:pPr>
            <a:r>
              <a:rPr lang="zh-CN" altLang="en-US" sz="2000" b="1" dirty="0">
                <a:solidFill>
                  <a:srgbClr val="0000FF"/>
                </a:solidFill>
                <a:latin typeface="微软雅黑" panose="020B0503020204020204" charset="-122"/>
                <a:ea typeface="微软雅黑" panose="020B0503020204020204" charset="-122"/>
              </a:rPr>
              <a:t>每个段可有其逻辑意义及功能：</a:t>
            </a:r>
            <a:endParaRPr lang="zh-CN" altLang="en-US" b="1" dirty="0">
              <a:latin typeface="微软雅黑" panose="020B0503020204020204" charset="-122"/>
              <a:ea typeface="微软雅黑" panose="020B0503020204020204" charset="-122"/>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微软雅黑" panose="020B0503020204020204" charset="-122"/>
                <a:ea typeface="微软雅黑" panose="020B0503020204020204" charset="-122"/>
              </a:rPr>
              <a:t>方便编程：程序更直观，更具可读性</a:t>
            </a:r>
            <a:endParaRPr lang="zh-CN" altLang="en-US" b="1" dirty="0">
              <a:latin typeface="微软雅黑" panose="020B0503020204020204" charset="-122"/>
              <a:ea typeface="微软雅黑" panose="020B0503020204020204" charset="-122"/>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微软雅黑" panose="020B0503020204020204" charset="-122"/>
                <a:ea typeface="微软雅黑" panose="020B0503020204020204" charset="-122"/>
              </a:rPr>
              <a:t>分段信息共享：段可以是信息的逻辑单位，可简化共享的实现</a:t>
            </a:r>
            <a:endParaRPr lang="zh-CN" altLang="en-US" b="1" dirty="0">
              <a:latin typeface="微软雅黑" panose="020B0503020204020204" charset="-122"/>
              <a:ea typeface="微软雅黑" panose="020B0503020204020204" charset="-122"/>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微软雅黑" panose="020B0503020204020204" charset="-122"/>
                <a:ea typeface="微软雅黑" panose="020B0503020204020204" charset="-122"/>
              </a:rPr>
              <a:t>分段信息保护：一般以一个进程、函数或文件为基本单位进行保护，更有效方便</a:t>
            </a:r>
            <a:endParaRPr lang="zh-CN" altLang="en-US" b="1" dirty="0">
              <a:latin typeface="微软雅黑" panose="020B0503020204020204" charset="-122"/>
              <a:ea typeface="微软雅黑" panose="020B0503020204020204" charset="-122"/>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微软雅黑" panose="020B0503020204020204" charset="-122"/>
                <a:ea typeface="微软雅黑" panose="020B0503020204020204" charset="-122"/>
              </a:rPr>
              <a:t>动态增长：如数据段的动态增长</a:t>
            </a:r>
            <a:endParaRPr lang="zh-CN" altLang="en-US" b="1" dirty="0">
              <a:latin typeface="微软雅黑" panose="020B0503020204020204" charset="-122"/>
              <a:ea typeface="微软雅黑" panose="020B0503020204020204" charset="-122"/>
            </a:endParaRPr>
          </a:p>
          <a:p>
            <a:pPr marL="914400" lvl="2" indent="-457200">
              <a:lnSpc>
                <a:spcPct val="150000"/>
              </a:lnSpc>
              <a:spcBef>
                <a:spcPts val="1000"/>
              </a:spcBef>
              <a:buClr>
                <a:srgbClr val="0000FF"/>
              </a:buClr>
              <a:buFont typeface="Wingdings" panose="05000000000000000000" pitchFamily="2" charset="2"/>
              <a:buChar char="Ø"/>
            </a:pPr>
            <a:r>
              <a:rPr lang="zh-CN" altLang="en-US" b="1" dirty="0">
                <a:latin typeface="微软雅黑" panose="020B0503020204020204" charset="-122"/>
                <a:ea typeface="微软雅黑" panose="020B0503020204020204" charset="-122"/>
              </a:rPr>
              <a:t>动态链接：动态链接要求以目标程序（即段）作为链接基本单位</a:t>
            </a:r>
            <a:endParaRPr lang="zh-CN" altLang="en-US" b="1" dirty="0">
              <a:latin typeface="微软雅黑" panose="020B0503020204020204" charset="-122"/>
              <a:ea typeface="微软雅黑" panose="020B0503020204020204" charset="-122"/>
            </a:endParaRPr>
          </a:p>
        </p:txBody>
      </p:sp>
      <p:sp>
        <p:nvSpPr>
          <p:cNvPr id="5" name="标题 1"/>
          <p:cNvSpPr txBox="1"/>
          <p:nvPr/>
        </p:nvSpPr>
        <p:spPr>
          <a:xfrm>
            <a:off x="292100" y="33655"/>
            <a:ext cx="10748645"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3900" b="1" dirty="0">
                <a:latin typeface="微软雅黑" panose="020B0503020204020204" charset="-122"/>
                <a:ea typeface="微软雅黑" panose="020B0503020204020204" charset="-122"/>
              </a:rPr>
              <a:t>4.6.1 </a:t>
            </a:r>
            <a:r>
              <a:rPr lang="zh-CN" altLang="en-US" sz="3900" b="1" dirty="0">
                <a:latin typeface="微软雅黑" panose="020B0503020204020204" charset="-122"/>
                <a:ea typeface="微软雅黑" panose="020B0503020204020204" charset="-122"/>
              </a:rPr>
              <a:t>分段存储管理方式的引入</a:t>
            </a:r>
            <a:endParaRPr lang="zh-CN" altLang="en-US" sz="3900" b="1" dirty="0">
              <a:latin typeface="微软雅黑" panose="020B0503020204020204" charset="-122"/>
              <a:ea typeface="微软雅黑" panose="020B0503020204020204" charset="-122"/>
            </a:endParaRPr>
          </a:p>
        </p:txBody>
      </p:sp>
      <p:sp>
        <p:nvSpPr>
          <p:cNvPr id="2" name="矩形 1"/>
          <p:cNvSpPr/>
          <p:nvPr>
            <p:custDataLst>
              <p:tags r:id="rId1"/>
            </p:custDataLst>
          </p:nvPr>
        </p:nvSpPr>
        <p:spPr>
          <a:xfrm>
            <a:off x="0" y="0"/>
            <a:ext cx="12192000" cy="1026160"/>
          </a:xfrm>
          <a:prstGeom prst="rect">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bg1"/>
                </a:solidFill>
                <a:latin typeface="微软雅黑" panose="020B0503020204020204" charset="-122"/>
                <a:ea typeface="微软雅黑" panose="020B0503020204020204" charset="-122"/>
                <a:sym typeface="+mn-ea"/>
              </a:rPr>
              <a:t>回顾</a:t>
            </a:r>
            <a:r>
              <a:rPr lang="en-US" altLang="zh-CN" sz="4400" b="1" dirty="0">
                <a:solidFill>
                  <a:schemeClr val="bg1"/>
                </a:solidFill>
                <a:latin typeface="微软雅黑" panose="020B0503020204020204" charset="-122"/>
                <a:ea typeface="微软雅黑" panose="020B0503020204020204" charset="-122"/>
                <a:sym typeface="+mn-ea"/>
              </a:rPr>
              <a:t>——</a:t>
            </a:r>
            <a:r>
              <a:rPr lang="zh-CN" altLang="en-US" sz="4400" b="1" dirty="0">
                <a:solidFill>
                  <a:schemeClr val="bg1"/>
                </a:solidFill>
                <a:latin typeface="微软雅黑" panose="020B0503020204020204" charset="-122"/>
                <a:ea typeface="微软雅黑" panose="020B0503020204020204" charset="-122"/>
              </a:rPr>
              <a:t>分段</a:t>
            </a:r>
            <a:r>
              <a:rPr lang="zh-CN" altLang="zh-CN" sz="4400" b="1" dirty="0">
                <a:solidFill>
                  <a:schemeClr val="bg1"/>
                </a:solidFill>
                <a:latin typeface="微软雅黑" panose="020B0503020204020204" charset="-122"/>
                <a:ea typeface="微软雅黑" panose="020B0503020204020204" charset="-122"/>
              </a:rPr>
              <a:t>存储管理方式</a:t>
            </a:r>
            <a:endParaRPr lang="zh-CN" altLang="en-US" sz="4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2"/>
            <a:ext cx="12192000" cy="6734729"/>
            <a:chOff x="-1524001" y="1"/>
            <a:chExt cx="12192000" cy="6734729"/>
          </a:xfrm>
        </p:grpSpPr>
        <p:pic>
          <p:nvPicPr>
            <p:cNvPr id="3076" name="Picture 4" descr="Types of Operating System - Top 10 Popular Operat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1" y="1"/>
              <a:ext cx="12192000" cy="61656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8943" y="2521951"/>
              <a:ext cx="4412121" cy="2068057"/>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文本框 10"/>
          <p:cNvSpPr txBox="1"/>
          <p:nvPr/>
        </p:nvSpPr>
        <p:spPr>
          <a:xfrm>
            <a:off x="3796937" y="2427188"/>
            <a:ext cx="4865914" cy="2003625"/>
          </a:xfrm>
          <a:prstGeom prst="rect">
            <a:avLst/>
          </a:prstGeom>
          <a:noFill/>
        </p:spPr>
        <p:txBody>
          <a:bodyPr wrap="square">
            <a:spAutoFit/>
          </a:bodyPr>
          <a:lstStyle/>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第五章</a:t>
            </a:r>
            <a:endParaRPr lang="en-US" altLang="zh-CN"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虚拟存储器</a:t>
            </a:r>
            <a:endParaRPr lang="zh-CN" altLang="en-US" sz="4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rrowheads="1"/>
          </p:cNvSpPr>
          <p:nvPr/>
        </p:nvSpPr>
        <p:spPr bwMode="auto">
          <a:xfrm>
            <a:off x="1423035" y="4761230"/>
            <a:ext cx="4663440" cy="1678940"/>
          </a:xfrm>
          <a:prstGeom prst="rect">
            <a:avLst/>
          </a:prstGeom>
          <a:solidFill>
            <a:srgbClr val="FFCCCC"/>
          </a:solidFill>
          <a:ln w="28575">
            <a:noFill/>
            <a:miter lim="800000"/>
          </a:ln>
          <a:effectLst/>
          <a:scene3d>
            <a:camera prst="orthographicFront"/>
            <a:lightRig rig="threePt" dir="t"/>
          </a:scene3d>
          <a:sp3d>
            <a:bevelT/>
          </a:sp3d>
        </p:spPr>
        <p:txBody>
          <a:bodyPr/>
          <a:lstStyle/>
          <a:p>
            <a:pPr marL="228600" indent="-228600" defTabSz="449580">
              <a:lnSpc>
                <a:spcPts val="3100"/>
              </a:lnSpc>
              <a:spcBef>
                <a:spcPts val="1200"/>
              </a:spcBef>
              <a:spcAft>
                <a:spcPts val="0"/>
              </a:spcAft>
              <a:buClr>
                <a:srgbClr val="FC6204"/>
              </a:buClr>
              <a:buSzPct val="100000"/>
            </a:pPr>
            <a:r>
              <a:rPr lang="en-US" altLang="zh-CN" sz="2200" b="1" dirty="0">
                <a:solidFill>
                  <a:srgbClr val="004992"/>
                </a:solidFill>
                <a:latin typeface="Times New Roman" panose="02020603050405020304" pitchFamily="18" charset="0"/>
                <a:ea typeface="微软雅黑" panose="020B0503020204020204" charset="-122"/>
              </a:rPr>
              <a:t>  </a:t>
            </a:r>
            <a:r>
              <a:rPr lang="zh-CN" altLang="en-US" sz="2200" b="1" dirty="0">
                <a:solidFill>
                  <a:srgbClr val="004992"/>
                </a:solidFill>
                <a:latin typeface="Times New Roman" panose="02020603050405020304" pitchFamily="18" charset="0"/>
                <a:ea typeface="微软雅黑" panose="020B0503020204020204" charset="-122"/>
              </a:rPr>
              <a:t>程序或数据访问的特点：</a:t>
            </a:r>
            <a:endParaRPr lang="zh-CN" altLang="en-US" sz="2200" b="1" dirty="0">
              <a:solidFill>
                <a:srgbClr val="004992"/>
              </a:solidFill>
              <a:latin typeface="Times New Roman" panose="02020603050405020304" pitchFamily="18" charset="0"/>
              <a:ea typeface="微软雅黑" panose="020B0503020204020204" charset="-122"/>
            </a:endParaRPr>
          </a:p>
        </p:txBody>
      </p:sp>
      <p:sp>
        <p:nvSpPr>
          <p:cNvPr id="4"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rPr>
              <a:t>5.1.1 </a:t>
            </a:r>
            <a:r>
              <a:rPr lang="zh-CN" altLang="en-US" sz="4400" b="1" dirty="0">
                <a:latin typeface="微软雅黑" panose="020B0503020204020204" charset="-122"/>
                <a:ea typeface="微软雅黑" panose="020B0503020204020204" charset="-122"/>
              </a:rPr>
              <a:t>常规存储管理方式的特征和局部性原理</a:t>
            </a:r>
            <a:endParaRPr lang="zh-CN" altLang="en-US" sz="4400" b="1" dirty="0">
              <a:latin typeface="微软雅黑" panose="020B0503020204020204" charset="-122"/>
              <a:ea typeface="微软雅黑" panose="020B0503020204020204" charset="-122"/>
            </a:endParaRPr>
          </a:p>
        </p:txBody>
      </p:sp>
      <p:sp>
        <p:nvSpPr>
          <p:cNvPr id="7" name="Rectangle 15"/>
          <p:cNvSpPr>
            <a:spLocks noChangeArrowheads="1"/>
          </p:cNvSpPr>
          <p:nvPr/>
        </p:nvSpPr>
        <p:spPr bwMode="auto">
          <a:xfrm>
            <a:off x="2161540" y="4906010"/>
            <a:ext cx="1425575" cy="1443355"/>
          </a:xfrm>
          <a:prstGeom prst="rect">
            <a:avLst/>
          </a:prstGeom>
          <a:noFill/>
          <a:ln w="28575">
            <a:noFill/>
            <a:miter lim="800000"/>
          </a:ln>
          <a:effectLst/>
          <a:scene3d>
            <a:camera prst="orthographicFront"/>
            <a:lightRig rig="threePt" dir="t"/>
          </a:scene3d>
          <a:sp3d>
            <a:bevelT/>
          </a:sp3d>
          <a:extLst>
            <a:ext uri="{909E8E84-426E-40DD-AFC4-6F175D3DCCD1}">
              <a14:hiddenFill xmlns:a14="http://schemas.microsoft.com/office/drawing/2010/main">
                <a:solidFill>
                  <a:srgbClr val="FFFFCC"/>
                </a:solidFill>
              </a14:hiddenFill>
            </a:ext>
          </a:extLst>
        </p:spPr>
        <p:txBody>
          <a:bodyPr/>
          <a:lstStyle/>
          <a:p>
            <a:pPr marL="228600" indent="-228600" defTabSz="449580">
              <a:lnSpc>
                <a:spcPts val="3100"/>
              </a:lnSpc>
              <a:spcBef>
                <a:spcPts val="600"/>
              </a:spcBef>
              <a:buClr>
                <a:srgbClr val="FC6204"/>
              </a:buClr>
              <a:buSzPct val="100000"/>
            </a:pPr>
            <a:endParaRPr lang="zh-CN" altLang="en-US" sz="2200" b="1" dirty="0">
              <a:solidFill>
                <a:srgbClr val="004992"/>
              </a:solidFill>
              <a:latin typeface="Times New Roman" panose="02020603050405020304" pitchFamily="18" charset="0"/>
              <a:ea typeface="微软雅黑" panose="020B0503020204020204" charset="-122"/>
            </a:endParaRPr>
          </a:p>
          <a:p>
            <a:pPr marL="228600" indent="-228600" algn="ctr" defTabSz="449580">
              <a:lnSpc>
                <a:spcPts val="3100"/>
              </a:lnSpc>
              <a:spcBef>
                <a:spcPts val="600"/>
              </a:spcBef>
              <a:buClr>
                <a:srgbClr val="FC6204"/>
              </a:buClr>
              <a:buSzPct val="70000"/>
              <a:buFont typeface="Wingdings" panose="05000000000000000000" pitchFamily="2" charset="2"/>
              <a:buChar char="p"/>
            </a:pPr>
            <a:r>
              <a:rPr lang="zh-CN" altLang="en-US" sz="2200" b="1" dirty="0">
                <a:solidFill>
                  <a:srgbClr val="004992"/>
                </a:solidFill>
                <a:latin typeface="Times New Roman" panose="02020603050405020304" pitchFamily="18" charset="0"/>
                <a:ea typeface="微软雅黑" panose="020B0503020204020204" charset="-122"/>
              </a:rPr>
              <a:t>顺序性</a:t>
            </a:r>
            <a:endParaRPr lang="en-US" altLang="zh-CN" sz="2200" b="1" dirty="0">
              <a:solidFill>
                <a:srgbClr val="004992"/>
              </a:solidFill>
              <a:latin typeface="Times New Roman" panose="02020603050405020304" pitchFamily="18" charset="0"/>
              <a:ea typeface="微软雅黑" panose="020B0503020204020204" charset="-122"/>
            </a:endParaRPr>
          </a:p>
          <a:p>
            <a:pPr marL="228600" indent="-228600" algn="ctr" defTabSz="449580">
              <a:lnSpc>
                <a:spcPts val="3100"/>
              </a:lnSpc>
              <a:spcBef>
                <a:spcPts val="600"/>
              </a:spcBef>
              <a:buClr>
                <a:srgbClr val="FC6204"/>
              </a:buClr>
              <a:buSzPct val="70000"/>
              <a:buFont typeface="Wingdings" panose="05000000000000000000" pitchFamily="2" charset="2"/>
              <a:buChar char="p"/>
            </a:pPr>
            <a:r>
              <a:rPr lang="zh-CN" altLang="en-US" sz="2200" b="1" dirty="0">
                <a:solidFill>
                  <a:srgbClr val="004992"/>
                </a:solidFill>
                <a:latin typeface="Times New Roman" panose="02020603050405020304" pitchFamily="18" charset="0"/>
                <a:ea typeface="微软雅黑" panose="020B0503020204020204" charset="-122"/>
              </a:rPr>
              <a:t>局限性</a:t>
            </a:r>
            <a:endParaRPr lang="en-US" altLang="zh-CN" sz="2200" b="1" dirty="0">
              <a:solidFill>
                <a:srgbClr val="004992"/>
              </a:solidFill>
              <a:latin typeface="Times New Roman" panose="02020603050405020304" pitchFamily="18" charset="0"/>
              <a:ea typeface="微软雅黑" panose="020B0503020204020204" charset="-122"/>
            </a:endParaRPr>
          </a:p>
          <a:p>
            <a:pPr marL="228600" indent="-228600" algn="ctr" defTabSz="449580">
              <a:lnSpc>
                <a:spcPts val="3100"/>
              </a:lnSpc>
              <a:spcBef>
                <a:spcPts val="600"/>
              </a:spcBef>
              <a:buClr>
                <a:srgbClr val="FC6204"/>
              </a:buClr>
              <a:buSzPct val="70000"/>
              <a:buFont typeface="Wingdings" panose="05000000000000000000" pitchFamily="2" charset="2"/>
              <a:buChar char="p"/>
            </a:pPr>
            <a:endParaRPr lang="zh-CN" altLang="en-US" sz="2200" b="1" dirty="0">
              <a:solidFill>
                <a:srgbClr val="004992"/>
              </a:solidFill>
              <a:latin typeface="Times New Roman" panose="02020603050405020304" pitchFamily="18" charset="0"/>
              <a:ea typeface="微软雅黑" panose="020B0503020204020204" charset="-122"/>
            </a:endParaRPr>
          </a:p>
        </p:txBody>
      </p:sp>
      <p:sp>
        <p:nvSpPr>
          <p:cNvPr id="6" name="Rectangle 15"/>
          <p:cNvSpPr>
            <a:spLocks noChangeArrowheads="1"/>
          </p:cNvSpPr>
          <p:nvPr/>
        </p:nvSpPr>
        <p:spPr bwMode="auto">
          <a:xfrm>
            <a:off x="4450080" y="4913630"/>
            <a:ext cx="1463675" cy="1435735"/>
          </a:xfrm>
          <a:prstGeom prst="rect">
            <a:avLst/>
          </a:prstGeom>
          <a:noFill/>
          <a:ln w="28575">
            <a:noFill/>
            <a:miter lim="800000"/>
          </a:ln>
          <a:effectLst/>
          <a:scene3d>
            <a:camera prst="orthographicFront"/>
            <a:lightRig rig="threePt" dir="t"/>
          </a:scene3d>
          <a:sp3d>
            <a:bevelT/>
          </a:sp3d>
          <a:extLst>
            <a:ext uri="{909E8E84-426E-40DD-AFC4-6F175D3DCCD1}">
              <a14:hiddenFill xmlns:a14="http://schemas.microsoft.com/office/drawing/2010/main">
                <a:solidFill>
                  <a:srgbClr val="FFFFCC"/>
                </a:solidFill>
              </a14:hiddenFill>
            </a:ext>
          </a:extLst>
        </p:spPr>
        <p:txBody>
          <a:bodyPr/>
          <a:lstStyle/>
          <a:p>
            <a:pPr marL="228600" indent="-228600" defTabSz="449580">
              <a:lnSpc>
                <a:spcPts val="3100"/>
              </a:lnSpc>
              <a:spcBef>
                <a:spcPts val="600"/>
              </a:spcBef>
              <a:buClr>
                <a:srgbClr val="FC6204"/>
              </a:buClr>
              <a:buSzPct val="100000"/>
            </a:pPr>
            <a:endParaRPr lang="zh-CN" altLang="en-US" sz="2200" b="1" dirty="0">
              <a:solidFill>
                <a:srgbClr val="004992"/>
              </a:solidFill>
              <a:latin typeface="Times New Roman" panose="02020603050405020304" pitchFamily="18" charset="0"/>
              <a:ea typeface="微软雅黑" panose="020B0503020204020204" charset="-122"/>
            </a:endParaRPr>
          </a:p>
          <a:p>
            <a:pPr marL="228600" indent="-228600" algn="ctr" defTabSz="449580">
              <a:lnSpc>
                <a:spcPts val="3100"/>
              </a:lnSpc>
              <a:spcBef>
                <a:spcPts val="600"/>
              </a:spcBef>
              <a:buClr>
                <a:srgbClr val="FC6204"/>
              </a:buClr>
              <a:buSzPct val="70000"/>
              <a:buFont typeface="Wingdings" panose="05000000000000000000" pitchFamily="2" charset="2"/>
              <a:buChar char="p"/>
            </a:pPr>
            <a:r>
              <a:rPr lang="zh-CN" altLang="en-US" sz="2200" b="1" dirty="0">
                <a:solidFill>
                  <a:srgbClr val="004992"/>
                </a:solidFill>
                <a:latin typeface="Times New Roman" panose="02020603050405020304" pitchFamily="18" charset="0"/>
                <a:ea typeface="微软雅黑" panose="020B0503020204020204" charset="-122"/>
              </a:rPr>
              <a:t>多次性</a:t>
            </a:r>
            <a:endParaRPr lang="en-US" altLang="zh-CN" sz="2200" b="1" dirty="0">
              <a:solidFill>
                <a:srgbClr val="004992"/>
              </a:solidFill>
              <a:latin typeface="Times New Roman" panose="02020603050405020304" pitchFamily="18" charset="0"/>
              <a:ea typeface="微软雅黑" panose="020B0503020204020204" charset="-122"/>
            </a:endParaRPr>
          </a:p>
          <a:p>
            <a:pPr marL="228600" indent="-228600" algn="ctr" defTabSz="449580">
              <a:lnSpc>
                <a:spcPts val="3100"/>
              </a:lnSpc>
              <a:spcBef>
                <a:spcPts val="600"/>
              </a:spcBef>
              <a:buClr>
                <a:srgbClr val="FC6204"/>
              </a:buClr>
              <a:buSzPct val="70000"/>
              <a:buFont typeface="Wingdings" panose="05000000000000000000" pitchFamily="2" charset="2"/>
              <a:buChar char="p"/>
            </a:pPr>
            <a:r>
              <a:rPr lang="zh-CN" altLang="en-US" sz="2200" b="1" dirty="0">
                <a:solidFill>
                  <a:srgbClr val="004992"/>
                </a:solidFill>
                <a:latin typeface="Times New Roman" panose="02020603050405020304" pitchFamily="18" charset="0"/>
                <a:ea typeface="微软雅黑" panose="020B0503020204020204" charset="-122"/>
              </a:rPr>
              <a:t>独立性</a:t>
            </a:r>
            <a:endParaRPr lang="zh-CN" altLang="en-US" sz="2200" b="1" dirty="0">
              <a:solidFill>
                <a:srgbClr val="004992"/>
              </a:solidFill>
              <a:latin typeface="Times New Roman" panose="02020603050405020304" pitchFamily="18" charset="0"/>
              <a:ea typeface="微软雅黑" panose="020B0503020204020204" charset="-122"/>
            </a:endParaRPr>
          </a:p>
        </p:txBody>
      </p:sp>
      <p:sp>
        <p:nvSpPr>
          <p:cNvPr id="8" name="Rectangle 3"/>
          <p:cNvSpPr txBox="1">
            <a:spLocks noChangeArrowheads="1"/>
          </p:cNvSpPr>
          <p:nvPr/>
        </p:nvSpPr>
        <p:spPr>
          <a:xfrm>
            <a:off x="609600" y="982980"/>
            <a:ext cx="10673080" cy="5680710"/>
          </a:xfrm>
          <a:prstGeom prst="rect">
            <a:avLst/>
          </a:prstGeom>
        </p:spPr>
        <p:txBody>
          <a:bodyPr/>
          <a:lstStyle/>
          <a:p>
            <a:pPr marL="342900" indent="-342900" eaLnBrk="0" hangingPunct="0">
              <a:lnSpc>
                <a:spcPct val="150000"/>
              </a:lnSpc>
              <a:spcBef>
                <a:spcPts val="1200"/>
              </a:spcBef>
              <a:buClr>
                <a:srgbClr val="C00000"/>
              </a:buClr>
              <a:buSzPct val="70000"/>
              <a:buFont typeface="Wingdings" panose="05000000000000000000" pitchFamily="2" charset="2"/>
              <a:buChar char="n"/>
            </a:pPr>
            <a:r>
              <a:rPr lang="zh-CN" altLang="en-US" sz="2400" b="1" kern="0" dirty="0">
                <a:latin typeface="Times New Roman" panose="02020603050405020304" pitchFamily="18" charset="0"/>
                <a:ea typeface="微软雅黑" panose="020B0503020204020204" charset="-122"/>
              </a:rPr>
              <a:t>局部性原理</a:t>
            </a:r>
            <a:endParaRPr lang="zh-CN" altLang="en-US" sz="2400" b="1" kern="0" dirty="0">
              <a:latin typeface="Times New Roman" panose="02020603050405020304" pitchFamily="18" charset="0"/>
              <a:ea typeface="微软雅黑" panose="020B0503020204020204" charset="-122"/>
            </a:endParaRPr>
          </a:p>
          <a:p>
            <a:pPr marL="800100" lvl="1" indent="-342900" eaLnBrk="0" hangingPunct="0">
              <a:lnSpc>
                <a:spcPct val="150000"/>
              </a:lnSpc>
              <a:spcBef>
                <a:spcPct val="20000"/>
              </a:spcBef>
              <a:buClr>
                <a:srgbClr val="C00000"/>
              </a:buClr>
              <a:buSzPct val="70000"/>
              <a:buFont typeface="Wingdings" panose="05000000000000000000" charset="0"/>
              <a:buChar char="Ø"/>
            </a:pPr>
            <a:r>
              <a:rPr lang="zh-CN" altLang="en-US" sz="2000" b="1" kern="0" dirty="0">
                <a:solidFill>
                  <a:srgbClr val="FF0000"/>
                </a:solidFill>
                <a:latin typeface="Times New Roman" panose="02020603050405020304" pitchFamily="18" charset="0"/>
                <a:ea typeface="微软雅黑" panose="020B0503020204020204" charset="-122"/>
              </a:rPr>
              <a:t>时间局部性</a:t>
            </a:r>
            <a:r>
              <a:rPr lang="zh-CN" altLang="en-US" sz="2000" b="1" kern="0" dirty="0">
                <a:solidFill>
                  <a:srgbClr val="004080"/>
                </a:solidFill>
                <a:latin typeface="Times New Roman" panose="02020603050405020304" pitchFamily="18" charset="0"/>
                <a:ea typeface="微软雅黑" panose="020B0503020204020204" charset="-122"/>
              </a:rPr>
              <a:t>：</a:t>
            </a:r>
            <a:r>
              <a:rPr lang="zh-CN" altLang="en-US" sz="2000" kern="0" dirty="0">
                <a:solidFill>
                  <a:schemeClr val="tx1"/>
                </a:solidFill>
                <a:latin typeface="Times New Roman" panose="02020603050405020304" pitchFamily="18" charset="0"/>
                <a:ea typeface="微软雅黑" panose="020B0503020204020204" charset="-122"/>
              </a:rPr>
              <a:t>如果程序中的某条指令一旦执行，则不久以后该指令可能再次执行； 如果某数据被访问过，则不久以后该数据可能再次被访问。产生时间局限性的典型原因是由于在程序中存在着大量的</a:t>
            </a:r>
            <a:r>
              <a:rPr lang="zh-CN" altLang="en-US" sz="2000" b="1" kern="0" dirty="0">
                <a:solidFill>
                  <a:srgbClr val="FF0000"/>
                </a:solidFill>
                <a:latin typeface="Times New Roman" panose="02020603050405020304" pitchFamily="18" charset="0"/>
                <a:ea typeface="微软雅黑" panose="020B0503020204020204" charset="-122"/>
              </a:rPr>
              <a:t>循环操作</a:t>
            </a:r>
            <a:endParaRPr lang="zh-CN" altLang="en-US" sz="2000" b="1" kern="0" dirty="0">
              <a:solidFill>
                <a:schemeClr val="tx1"/>
              </a:solidFill>
              <a:latin typeface="Times New Roman" panose="02020603050405020304" pitchFamily="18" charset="0"/>
              <a:ea typeface="微软雅黑" panose="020B0503020204020204" charset="-122"/>
            </a:endParaRPr>
          </a:p>
          <a:p>
            <a:pPr marL="800100" lvl="1" indent="-342900" eaLnBrk="0" hangingPunct="0">
              <a:lnSpc>
                <a:spcPct val="150000"/>
              </a:lnSpc>
              <a:spcBef>
                <a:spcPct val="20000"/>
              </a:spcBef>
              <a:buClr>
                <a:srgbClr val="C00000"/>
              </a:buClr>
              <a:buSzPct val="70000"/>
              <a:buFont typeface="Wingdings" panose="05000000000000000000" charset="0"/>
              <a:buChar char="Ø"/>
            </a:pPr>
            <a:r>
              <a:rPr lang="zh-CN" altLang="en-US" sz="2000" b="1" kern="0" dirty="0">
                <a:solidFill>
                  <a:srgbClr val="FF0000"/>
                </a:solidFill>
                <a:latin typeface="Times New Roman" panose="02020603050405020304" pitchFamily="18" charset="0"/>
                <a:ea typeface="微软雅黑" panose="020B0503020204020204" charset="-122"/>
              </a:rPr>
              <a:t>空间局部性：</a:t>
            </a:r>
            <a:r>
              <a:rPr lang="zh-CN" altLang="en-US" sz="2000" kern="0" dirty="0">
                <a:solidFill>
                  <a:schemeClr val="tx1"/>
                </a:solidFill>
                <a:latin typeface="Times New Roman" panose="02020603050405020304" pitchFamily="18" charset="0"/>
                <a:ea typeface="微软雅黑" panose="020B0503020204020204" charset="-122"/>
              </a:rPr>
              <a:t>一旦程序访问了某个存储单元，在不久之后，其附近的存储单元也将被访问，即程序在一段时间内所访问的地址，可能集中在一定的范围之内，其典型情况便是程序的</a:t>
            </a:r>
            <a:r>
              <a:rPr lang="zh-CN" altLang="en-US" sz="2000" b="1" kern="0" dirty="0">
                <a:solidFill>
                  <a:srgbClr val="FF0000"/>
                </a:solidFill>
                <a:latin typeface="Times New Roman" panose="02020603050405020304" pitchFamily="18" charset="0"/>
                <a:ea typeface="微软雅黑" panose="020B0503020204020204" charset="-122"/>
              </a:rPr>
              <a:t>顺序执行</a:t>
            </a:r>
            <a:endParaRPr lang="zh-CN" altLang="en-US" sz="2000" b="1" kern="0" dirty="0">
              <a:solidFill>
                <a:srgbClr val="004080"/>
              </a:solidFill>
              <a:latin typeface="Times New Roman" panose="02020603050405020304" pitchFamily="18" charset="0"/>
              <a:ea typeface="微软雅黑" panose="020B0503020204020204" charset="-122"/>
            </a:endParaRPr>
          </a:p>
          <a:p>
            <a:pPr marL="342900" indent="-342900" eaLnBrk="0" hangingPunct="0">
              <a:lnSpc>
                <a:spcPct val="150000"/>
              </a:lnSpc>
              <a:spcBef>
                <a:spcPts val="1200"/>
              </a:spcBef>
              <a:buClr>
                <a:srgbClr val="C00000"/>
              </a:buClr>
              <a:buSzPct val="70000"/>
              <a:buFont typeface="Wingdings" panose="05000000000000000000" pitchFamily="2" charset="2"/>
              <a:buChar char="n"/>
            </a:pPr>
            <a:endParaRPr lang="zh-CN" altLang="en-US" sz="2000" b="1" u="sng" kern="0" dirty="0">
              <a:solidFill>
                <a:srgbClr val="004080"/>
              </a:solidFill>
              <a:latin typeface="Times New Roman" panose="02020603050405020304" pitchFamily="18" charset="0"/>
              <a:ea typeface="微软雅黑" panose="020B0503020204020204" charset="-122"/>
            </a:endParaRPr>
          </a:p>
        </p:txBody>
      </p:sp>
      <p:pic>
        <p:nvPicPr>
          <p:cNvPr id="2" name="图片 1" descr="41a3041c02de23b097fa1c5be788a9eb"/>
          <p:cNvPicPr>
            <a:picLocks noChangeAspect="1"/>
          </p:cNvPicPr>
          <p:nvPr/>
        </p:nvPicPr>
        <p:blipFill>
          <a:blip r:embed="rId1"/>
          <a:stretch>
            <a:fillRect/>
          </a:stretch>
        </p:blipFill>
        <p:spPr>
          <a:xfrm>
            <a:off x="7285355" y="4224655"/>
            <a:ext cx="3783965" cy="2522855"/>
          </a:xfrm>
          <a:prstGeom prst="rect">
            <a:avLst/>
          </a:prstGeom>
          <a:ln>
            <a:solidFill>
              <a:srgbClr val="FFCCCC"/>
            </a:solid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a:xfrm>
            <a:off x="379095" y="1087120"/>
            <a:ext cx="11148060" cy="5579745"/>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CCECFF"/>
                </a:solidFill>
              </a14:hiddenFill>
            </a:ext>
          </a:extLst>
        </p:spPr>
        <p:txBody>
          <a:bodyPr/>
          <a:lstStyle/>
          <a:p>
            <a:pPr marL="342900" indent="-342900" eaLnBrk="0" hangingPunct="0">
              <a:lnSpc>
                <a:spcPts val="2900"/>
              </a:lnSpc>
              <a:spcBef>
                <a:spcPts val="1200"/>
              </a:spcBef>
              <a:buClr>
                <a:srgbClr val="C00000"/>
              </a:buClr>
              <a:buSzPct val="70000"/>
              <a:buFont typeface="Wingdings" panose="05000000000000000000" pitchFamily="2" charset="2"/>
              <a:buChar char="n"/>
            </a:pPr>
            <a:r>
              <a:rPr lang="zh-CN" altLang="en-US" sz="2400" b="1" kern="0" dirty="0">
                <a:solidFill>
                  <a:srgbClr val="C00000"/>
                </a:solidFill>
                <a:latin typeface="Times New Roman" panose="02020603050405020304" pitchFamily="18" charset="0"/>
                <a:ea typeface="微软雅黑" panose="020B0503020204020204" charset="-122"/>
              </a:rPr>
              <a:t>虚拟存储器的定义</a:t>
            </a:r>
            <a:endParaRPr lang="zh-CN" altLang="en-US" sz="2400" b="1" kern="0" dirty="0">
              <a:solidFill>
                <a:srgbClr val="C00000"/>
              </a:solidFill>
              <a:latin typeface="Times New Roman" panose="02020603050405020304" pitchFamily="18" charset="0"/>
              <a:ea typeface="微软雅黑" panose="020B0503020204020204" charset="-122"/>
            </a:endParaRPr>
          </a:p>
          <a:p>
            <a:pPr marL="742950" lvl="1" indent="-285750" eaLnBrk="0" hangingPunct="0">
              <a:lnSpc>
                <a:spcPct val="150000"/>
              </a:lnSpc>
              <a:spcBef>
                <a:spcPct val="20000"/>
              </a:spcBef>
              <a:buClr>
                <a:srgbClr val="C00000"/>
              </a:buClr>
              <a:buSzPct val="70000"/>
              <a:buFontTx/>
              <a:buChar char="–"/>
            </a:pPr>
            <a:r>
              <a:rPr lang="zh-CN" altLang="en-US" sz="2400" b="1" kern="0" dirty="0">
                <a:latin typeface="Times New Roman" panose="02020603050405020304" pitchFamily="18" charset="0"/>
                <a:ea typeface="微软雅黑" panose="020B0503020204020204" charset="-122"/>
              </a:rPr>
              <a:t>具有请求调入功能和置换功能，能从逻辑上对内存容量进行扩充的存储系统</a:t>
            </a:r>
            <a:endParaRPr lang="zh-CN" altLang="en-US" sz="2400" b="1" kern="0" dirty="0">
              <a:latin typeface="Times New Roman" panose="02020603050405020304" pitchFamily="18" charset="0"/>
              <a:ea typeface="微软雅黑" panose="020B0503020204020204" charset="-122"/>
            </a:endParaRPr>
          </a:p>
          <a:p>
            <a:pPr marL="742950" lvl="1" indent="-285750" eaLnBrk="0" hangingPunct="0">
              <a:lnSpc>
                <a:spcPct val="150000"/>
              </a:lnSpc>
              <a:spcBef>
                <a:spcPct val="20000"/>
              </a:spcBef>
              <a:buClr>
                <a:srgbClr val="C00000"/>
              </a:buClr>
              <a:buSzPct val="70000"/>
              <a:buFontTx/>
              <a:buChar char="–"/>
            </a:pPr>
            <a:r>
              <a:rPr lang="zh-CN" altLang="en-US" sz="2400" b="1" kern="0" dirty="0">
                <a:latin typeface="Times New Roman" panose="02020603050405020304" pitchFamily="18" charset="0"/>
                <a:ea typeface="微软雅黑" panose="020B0503020204020204" charset="-122"/>
              </a:rPr>
              <a:t>逻辑容量由内存容量和外存容量之和所决定，其运行速度接近于内存速度，而每位的成本却又接近于外存</a:t>
            </a:r>
            <a:endParaRPr lang="en-US" altLang="zh-CN" sz="2400" b="1" kern="0" dirty="0">
              <a:latin typeface="Times New Roman" panose="02020603050405020304" pitchFamily="18" charset="0"/>
              <a:ea typeface="微软雅黑" panose="020B0503020204020204" charset="-122"/>
            </a:endParaRPr>
          </a:p>
          <a:p>
            <a:pPr marL="742950" lvl="1" indent="-285750" eaLnBrk="0" hangingPunct="0">
              <a:lnSpc>
                <a:spcPct val="150000"/>
              </a:lnSpc>
              <a:spcBef>
                <a:spcPct val="20000"/>
              </a:spcBef>
              <a:buClr>
                <a:srgbClr val="C00000"/>
              </a:buClr>
              <a:buSzPct val="70000"/>
              <a:buFontTx/>
              <a:buChar char="–"/>
            </a:pPr>
            <a:r>
              <a:rPr lang="zh-CN" altLang="en-US" sz="2400" b="1" kern="0" dirty="0">
                <a:latin typeface="Times New Roman" panose="02020603050405020304" pitchFamily="18" charset="0"/>
                <a:ea typeface="微软雅黑" panose="020B0503020204020204" charset="-122"/>
              </a:rPr>
              <a:t>实质：</a:t>
            </a:r>
            <a:r>
              <a:rPr lang="zh-CN" altLang="en-US" sz="2400" b="1" kern="0" dirty="0">
                <a:solidFill>
                  <a:srgbClr val="FF0000"/>
                </a:solidFill>
                <a:latin typeface="Times New Roman" panose="02020603050405020304" pitchFamily="18" charset="0"/>
                <a:ea typeface="微软雅黑" panose="020B0503020204020204" charset="-122"/>
              </a:rPr>
              <a:t>以时间换空间</a:t>
            </a:r>
            <a:r>
              <a:rPr lang="zh-CN" altLang="en-US" sz="2400" b="1" kern="0" dirty="0">
                <a:latin typeface="Times New Roman" panose="02020603050405020304" pitchFamily="18" charset="0"/>
                <a:ea typeface="微软雅黑" panose="020B0503020204020204" charset="-122"/>
              </a:rPr>
              <a:t>，但时间牺牲不大</a:t>
            </a:r>
            <a:endParaRPr lang="zh-CN" altLang="en-US" sz="2400" b="1" kern="0" dirty="0">
              <a:latin typeface="Times New Roman" panose="02020603050405020304" pitchFamily="18" charset="0"/>
              <a:ea typeface="微软雅黑" panose="020B0503020204020204" charset="-122"/>
            </a:endParaRPr>
          </a:p>
          <a:p>
            <a:pPr marL="742950" lvl="1" indent="-285750" eaLnBrk="0" hangingPunct="0">
              <a:lnSpc>
                <a:spcPct val="150000"/>
              </a:lnSpc>
              <a:spcBef>
                <a:spcPct val="20000"/>
              </a:spcBef>
              <a:buClr>
                <a:srgbClr val="C00000"/>
              </a:buClr>
              <a:buSzPct val="70000"/>
              <a:buFontTx/>
              <a:buChar char="–"/>
            </a:pPr>
            <a:r>
              <a:rPr lang="zh-CN" altLang="en-US" sz="2400" b="1" kern="0" dirty="0">
                <a:latin typeface="Times New Roman" panose="02020603050405020304" pitchFamily="18" charset="0"/>
                <a:ea typeface="微软雅黑" panose="020B0503020204020204" charset="-122"/>
              </a:rPr>
              <a:t>需要动态重定位</a:t>
            </a:r>
            <a:endParaRPr lang="en-US" altLang="zh-CN" sz="2400" b="1" kern="0" dirty="0">
              <a:latin typeface="Times New Roman" panose="02020603050405020304" pitchFamily="18" charset="0"/>
              <a:ea typeface="微软雅黑" panose="020B0503020204020204" charset="-122"/>
            </a:endParaRPr>
          </a:p>
          <a:p>
            <a:pPr marL="742950" lvl="1" indent="-285750" eaLnBrk="0" hangingPunct="0">
              <a:lnSpc>
                <a:spcPct val="150000"/>
              </a:lnSpc>
              <a:spcBef>
                <a:spcPct val="20000"/>
              </a:spcBef>
              <a:buClr>
                <a:srgbClr val="C00000"/>
              </a:buClr>
              <a:buSzPct val="70000"/>
              <a:buFontTx/>
              <a:buChar char="–"/>
            </a:pPr>
            <a:r>
              <a:rPr lang="zh-CN" altLang="en-US" sz="2400" b="1" kern="0" dirty="0">
                <a:latin typeface="Times New Roman" panose="02020603050405020304" pitchFamily="18" charset="0"/>
                <a:ea typeface="微软雅黑" panose="020B0503020204020204" charset="-122"/>
              </a:rPr>
              <a:t>广泛应用于大、中、小型机器和微型机中</a:t>
            </a:r>
            <a:endParaRPr lang="zh-CN" altLang="en-US" sz="2400" b="1" kern="0" dirty="0">
              <a:latin typeface="Times New Roman" panose="02020603050405020304" pitchFamily="18" charset="0"/>
              <a:ea typeface="微软雅黑" panose="020B0503020204020204" charset="-122"/>
            </a:endParaRPr>
          </a:p>
        </p:txBody>
      </p:sp>
      <p:graphicFrame>
        <p:nvGraphicFramePr>
          <p:cNvPr id="20" name="Object 14"/>
          <p:cNvGraphicFramePr>
            <a:graphicFrameLocks noChangeAspect="1"/>
          </p:cNvGraphicFramePr>
          <p:nvPr/>
        </p:nvGraphicFramePr>
        <p:xfrm>
          <a:off x="889000" y="5192395"/>
          <a:ext cx="5946775" cy="1823085"/>
        </p:xfrm>
        <a:graphic>
          <a:graphicData uri="http://schemas.openxmlformats.org/presentationml/2006/ole">
            <mc:AlternateContent xmlns:mc="http://schemas.openxmlformats.org/markup-compatibility/2006">
              <mc:Choice xmlns:v="urn:schemas-microsoft-com:vml" Requires="v">
                <p:oleObj spid="_x0000_s2" name="Visio" r:id="rId1" imgW="5746115" imgH="1727200" progId="Visio.Drawing.11">
                  <p:embed/>
                </p:oleObj>
              </mc:Choice>
              <mc:Fallback>
                <p:oleObj name="Visio" r:id="rId1" imgW="5746115" imgH="1727200" progId="Visio.Drawing.11">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5192395"/>
                        <a:ext cx="5946775" cy="1823085"/>
                      </a:xfrm>
                      <a:prstGeom prst="rect">
                        <a:avLst/>
                      </a:prstGeom>
                      <a:noFill/>
                    </p:spPr>
                  </p:pic>
                </p:oleObj>
              </mc:Fallback>
            </mc:AlternateContent>
          </a:graphicData>
        </a:graphic>
      </p:graphicFrame>
      <p:sp>
        <p:nvSpPr>
          <p:cNvPr id="6"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5.1.2 </a:t>
            </a:r>
            <a:r>
              <a:rPr lang="zh-CN" altLang="en-US" sz="4400" b="1" dirty="0">
                <a:latin typeface="Times New Roman" panose="02020603050405020304" pitchFamily="18" charset="0"/>
                <a:ea typeface="微软雅黑" panose="020B0503020204020204" charset="-122"/>
                <a:cs typeface="Times New Roman" panose="02020603050405020304" pitchFamily="18" charset="0"/>
              </a:rPr>
              <a:t>虚拟存储器的定义和特征</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101" name="图片 100"/>
          <p:cNvPicPr/>
          <p:nvPr/>
        </p:nvPicPr>
        <p:blipFill>
          <a:blip r:embed="rId3"/>
          <a:stretch>
            <a:fillRect/>
          </a:stretch>
        </p:blipFill>
        <p:spPr>
          <a:xfrm>
            <a:off x="8180070" y="2982595"/>
            <a:ext cx="2339975" cy="376047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a:xfrm>
            <a:off x="294640" y="983127"/>
            <a:ext cx="11602720" cy="5565140"/>
          </a:xfrm>
          <a:prstGeom prst="rect">
            <a:avLst/>
          </a:prstGeom>
        </p:spPr>
        <p:txBody>
          <a:bodyPr/>
          <a:lstStyle/>
          <a:p>
            <a:pPr marL="342900" indent="-342900" eaLnBrk="0" hangingPunct="0">
              <a:lnSpc>
                <a:spcPct val="150000"/>
              </a:lnSpc>
              <a:spcBef>
                <a:spcPts val="1200"/>
              </a:spcBef>
              <a:buClr>
                <a:srgbClr val="C00000"/>
              </a:buClr>
              <a:buSzPct val="100000"/>
              <a:buFont typeface="Wingdings" panose="05000000000000000000" pitchFamily="2" charset="2"/>
              <a:buChar char="n"/>
            </a:pPr>
            <a:r>
              <a:rPr lang="zh-CN" altLang="en-US" sz="2800" b="1" kern="0" dirty="0">
                <a:solidFill>
                  <a:srgbClr val="C00000"/>
                </a:solidFill>
                <a:latin typeface="微软雅黑" panose="020B0503020204020204" charset="-122"/>
                <a:ea typeface="微软雅黑" panose="020B0503020204020204" charset="-122"/>
                <a:cs typeface="微软雅黑" panose="020B0503020204020204" charset="-122"/>
              </a:rPr>
              <a:t>与传统存储管理方式相比，具有三个重要特征：</a:t>
            </a:r>
            <a:endParaRPr lang="zh-CN" altLang="en-US" sz="2800" b="1" kern="0" dirty="0">
              <a:solidFill>
                <a:srgbClr val="C00000"/>
              </a:solidFill>
              <a:latin typeface="微软雅黑" panose="020B0503020204020204" charset="-122"/>
              <a:ea typeface="微软雅黑" panose="020B0503020204020204" charset="-122"/>
              <a:cs typeface="微软雅黑" panose="020B0503020204020204" charset="-122"/>
            </a:endParaRPr>
          </a:p>
          <a:p>
            <a:pPr marL="800100" lvl="1" indent="-342900" eaLnBrk="0" hangingPunct="0">
              <a:lnSpc>
                <a:spcPct val="150000"/>
              </a:lnSpc>
              <a:spcBef>
                <a:spcPct val="200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rPr>
              <a:t>一次性</a:t>
            </a:r>
            <a:r>
              <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多次性（最重要的特征）</a:t>
            </a:r>
            <a:endPar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1257300" lvl="2" indent="-342900" eaLnBrk="0" hangingPunct="0">
              <a:lnSpc>
                <a:spcPct val="150000"/>
              </a:lnSpc>
              <a:spcBef>
                <a:spcPct val="200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允许一个作业中的程序和数据被分成</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分多次调入内存</a:t>
            </a:r>
            <a:endPar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800100" lvl="1" indent="-342900" eaLnBrk="0" hangingPunct="0">
              <a:lnSpc>
                <a:spcPct val="150000"/>
              </a:lnSpc>
              <a:spcBef>
                <a:spcPct val="200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rPr>
              <a:t>驻留性</a:t>
            </a:r>
            <a:r>
              <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对换性</a:t>
            </a:r>
            <a:endPar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1257300" lvl="2" indent="-342900" eaLnBrk="0" hangingPunct="0">
              <a:lnSpc>
                <a:spcPct val="150000"/>
              </a:lnSpc>
              <a:spcBef>
                <a:spcPct val="200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允许一个作业中的程序和数据在运行过程中</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换进、换出</a:t>
            </a:r>
            <a:endPar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800100" lvl="1" indent="-342900" eaLnBrk="0" hangingPunct="0">
              <a:lnSpc>
                <a:spcPct val="150000"/>
              </a:lnSpc>
              <a:spcBef>
                <a:spcPct val="200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rPr>
              <a:t>虚拟</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性（最重要的特征和目标）</a:t>
            </a:r>
            <a:endParaRPr lang="en-US" altLang="zh-CN"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1257300" lvl="2" indent="-342900" eaLnBrk="0" hangingPunct="0">
              <a:lnSpc>
                <a:spcPct val="150000"/>
              </a:lnSpc>
              <a:spcBef>
                <a:spcPct val="200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从</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逻辑上扩充</a:t>
            </a: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内存容量，使其远大于实际内存容量</a:t>
            </a:r>
            <a:endParaRPr lang="en-US" altLang="zh-CN"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endParaRPr>
          </a:p>
          <a:p>
            <a:pPr marL="1257300" lvl="2" indent="-342900" eaLnBrk="0" hangingPunct="0">
              <a:lnSpc>
                <a:spcPct val="150000"/>
              </a:lnSpc>
              <a:spcBef>
                <a:spcPct val="200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以</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多次性和对换性</a:t>
            </a: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为基础，多次性和对换性又必须建立在</a:t>
            </a:r>
            <a:r>
              <a:rPr lang="zh-CN" altLang="en-US" sz="2400" b="1" kern="0" dirty="0">
                <a:solidFill>
                  <a:srgbClr val="C00000"/>
                </a:solidFill>
                <a:latin typeface="微软雅黑" panose="020B0503020204020204" charset="-122"/>
                <a:ea typeface="微软雅黑" panose="020B0503020204020204" charset="-122"/>
                <a:cs typeface="微软雅黑" panose="020B0503020204020204" charset="-122"/>
                <a:sym typeface="Wingdings" panose="05000000000000000000" pitchFamily="2" charset="2"/>
              </a:rPr>
              <a:t>离散分配</a:t>
            </a:r>
            <a:r>
              <a:rPr lang="zh-CN" altLang="en-US" sz="2400" b="1" kern="0" dirty="0">
                <a:latin typeface="微软雅黑" panose="020B0503020204020204" charset="-122"/>
                <a:ea typeface="微软雅黑" panose="020B0503020204020204" charset="-122"/>
                <a:cs typeface="微软雅黑" panose="020B0503020204020204" charset="-122"/>
                <a:sym typeface="Wingdings" panose="05000000000000000000" pitchFamily="2" charset="2"/>
              </a:rPr>
              <a:t>之上</a:t>
            </a:r>
            <a:endParaRPr lang="zh-CN" altLang="en-US" sz="2400" b="1" kern="0" dirty="0">
              <a:solidFill>
                <a:srgbClr val="004080"/>
              </a:solidFill>
              <a:latin typeface="微软雅黑" panose="020B0503020204020204" charset="-122"/>
              <a:ea typeface="微软雅黑" panose="020B0503020204020204" charset="-122"/>
              <a:cs typeface="微软雅黑" panose="020B0503020204020204" charset="-122"/>
            </a:endParaRPr>
          </a:p>
        </p:txBody>
      </p:sp>
      <p:sp>
        <p:nvSpPr>
          <p:cNvPr id="6"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5.1.2 </a:t>
            </a:r>
            <a:r>
              <a:rPr lang="zh-CN" altLang="en-US" sz="4400" b="1" dirty="0">
                <a:latin typeface="Times New Roman" panose="02020603050405020304" pitchFamily="18" charset="0"/>
                <a:ea typeface="微软雅黑" panose="020B0503020204020204" charset="-122"/>
                <a:cs typeface="Times New Roman" panose="02020603050405020304" pitchFamily="18" charset="0"/>
              </a:rPr>
              <a:t>虚拟存储器的定义和特征</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cs typeface="微软雅黑" panose="020B0503020204020204" charset="-122"/>
              </a:rPr>
              <a:t>5.1.3 </a:t>
            </a:r>
            <a:r>
              <a:rPr lang="zh-CN" altLang="en-US" sz="4400" b="1" dirty="0">
                <a:latin typeface="微软雅黑" panose="020B0503020204020204" charset="-122"/>
                <a:ea typeface="微软雅黑" panose="020B0503020204020204" charset="-122"/>
                <a:cs typeface="微软雅黑" panose="020B0503020204020204" charset="-122"/>
              </a:rPr>
              <a:t>虚拟存储器的实现方式</a:t>
            </a:r>
            <a:endParaRPr lang="zh-CN" altLang="en-US" sz="4400" b="1" dirty="0">
              <a:latin typeface="微软雅黑" panose="020B0503020204020204" charset="-122"/>
              <a:ea typeface="微软雅黑" panose="020B0503020204020204" charset="-122"/>
              <a:cs typeface="微软雅黑" panose="020B0503020204020204" charset="-122"/>
            </a:endParaRPr>
          </a:p>
        </p:txBody>
      </p:sp>
      <p:sp>
        <p:nvSpPr>
          <p:cNvPr id="22" name="Rectangle 3"/>
          <p:cNvSpPr txBox="1">
            <a:spLocks noChangeArrowheads="1"/>
          </p:cNvSpPr>
          <p:nvPr/>
        </p:nvSpPr>
        <p:spPr>
          <a:xfrm>
            <a:off x="693224" y="1249680"/>
            <a:ext cx="4469963" cy="5565140"/>
          </a:xfrm>
          <a:prstGeom prst="rect">
            <a:avLst/>
          </a:prstGeom>
        </p:spPr>
        <p:txBody>
          <a:bodyPr/>
          <a:lstStyle/>
          <a:p>
            <a:pPr marL="342900" indent="-342900" eaLnBrk="0" hangingPunct="0">
              <a:lnSpc>
                <a:spcPct val="150000"/>
              </a:lnSpc>
              <a:spcBef>
                <a:spcPts val="1200"/>
              </a:spcBef>
              <a:buClr>
                <a:srgbClr val="C00000"/>
              </a:buClr>
              <a:buSzPct val="100000"/>
              <a:buFont typeface="Wingdings" panose="05000000000000000000" pitchFamily="2" charset="2"/>
              <a:buChar char="n"/>
            </a:pPr>
            <a:r>
              <a:rPr lang="zh-CN" altLang="en-US" sz="2800" b="1" kern="0" dirty="0">
                <a:solidFill>
                  <a:srgbClr val="C00000"/>
                </a:solidFill>
                <a:latin typeface="微软雅黑" panose="020B0503020204020204" charset="-122"/>
                <a:ea typeface="微软雅黑" panose="020B0503020204020204" charset="-122"/>
              </a:rPr>
              <a:t>请求分页系统</a:t>
            </a:r>
            <a:endParaRPr lang="zh-CN" altLang="en-US" sz="28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15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以页为单位转换</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15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硬件支持：</a:t>
            </a:r>
            <a:endParaRPr lang="zh-CN" altLang="en-US" sz="2400" b="1" kern="0" dirty="0">
              <a:solidFill>
                <a:srgbClr val="C00000"/>
              </a:solidFill>
              <a:latin typeface="微软雅黑" panose="020B0503020204020204" charset="-122"/>
              <a:ea typeface="微软雅黑" panose="020B0503020204020204" charset="-122"/>
            </a:endParaRPr>
          </a:p>
          <a:p>
            <a:pPr marL="1371600" lvl="2" indent="-457200" eaLnBrk="0" hangingPunct="0">
              <a:lnSpc>
                <a:spcPct val="150000"/>
              </a:lnSpc>
              <a:spcBef>
                <a:spcPts val="12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rPr>
              <a:t>请求分页的页表机制</a:t>
            </a:r>
            <a:endParaRPr lang="zh-CN" altLang="en-US" sz="2400" b="1" kern="0" dirty="0">
              <a:latin typeface="微软雅黑" panose="020B0503020204020204" charset="-122"/>
              <a:ea typeface="微软雅黑" panose="020B0503020204020204" charset="-122"/>
            </a:endParaRPr>
          </a:p>
          <a:p>
            <a:pPr marL="1371600" lvl="2" indent="-457200" eaLnBrk="0" hangingPunct="0">
              <a:lnSpc>
                <a:spcPct val="150000"/>
              </a:lnSpc>
              <a:spcBef>
                <a:spcPts val="12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rPr>
              <a:t>缺页中断</a:t>
            </a:r>
            <a:endParaRPr lang="zh-CN" altLang="en-US" sz="2400" b="1" kern="0" dirty="0">
              <a:latin typeface="微软雅黑" panose="020B0503020204020204" charset="-122"/>
              <a:ea typeface="微软雅黑" panose="020B0503020204020204" charset="-122"/>
            </a:endParaRPr>
          </a:p>
          <a:p>
            <a:pPr marL="1371600" lvl="2" indent="-457200" eaLnBrk="0" hangingPunct="0">
              <a:lnSpc>
                <a:spcPct val="150000"/>
              </a:lnSpc>
              <a:spcBef>
                <a:spcPts val="12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rPr>
              <a:t>地址变换机构</a:t>
            </a:r>
            <a:endParaRPr lang="zh-CN" altLang="en-US" sz="2400" b="1" kern="0" dirty="0">
              <a:latin typeface="微软雅黑" panose="020B0503020204020204" charset="-122"/>
              <a:ea typeface="微软雅黑" panose="020B0503020204020204" charset="-122"/>
            </a:endParaRPr>
          </a:p>
          <a:p>
            <a:pPr marL="914400" lvl="1" indent="-457200" eaLnBrk="0" hangingPunct="0">
              <a:lnSpc>
                <a:spcPct val="15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实现请求分页的软件</a:t>
            </a:r>
            <a:endParaRPr lang="zh-CN" altLang="en-US" sz="2400" b="1" kern="0" dirty="0">
              <a:solidFill>
                <a:srgbClr val="C00000"/>
              </a:solidFill>
              <a:latin typeface="微软雅黑" panose="020B0503020204020204" charset="-122"/>
              <a:ea typeface="微软雅黑" panose="020B0503020204020204" charset="-122"/>
            </a:endParaRPr>
          </a:p>
        </p:txBody>
      </p:sp>
      <p:sp>
        <p:nvSpPr>
          <p:cNvPr id="7" name="Rectangle 3"/>
          <p:cNvSpPr txBox="1">
            <a:spLocks noChangeArrowheads="1"/>
          </p:cNvSpPr>
          <p:nvPr/>
        </p:nvSpPr>
        <p:spPr>
          <a:xfrm>
            <a:off x="6914834" y="1247140"/>
            <a:ext cx="4469963" cy="5565140"/>
          </a:xfrm>
          <a:prstGeom prst="rect">
            <a:avLst/>
          </a:prstGeom>
        </p:spPr>
        <p:txBody>
          <a:bodyPr/>
          <a:lstStyle/>
          <a:p>
            <a:pPr marL="342900" indent="-342900" eaLnBrk="0" hangingPunct="0">
              <a:lnSpc>
                <a:spcPct val="150000"/>
              </a:lnSpc>
              <a:spcBef>
                <a:spcPts val="1200"/>
              </a:spcBef>
              <a:buClr>
                <a:srgbClr val="C00000"/>
              </a:buClr>
              <a:buSzPct val="100000"/>
              <a:buFont typeface="Wingdings" panose="05000000000000000000" pitchFamily="2" charset="2"/>
              <a:buChar char="n"/>
            </a:pPr>
            <a:r>
              <a:rPr lang="zh-CN" altLang="en-US" sz="2800" b="1" kern="0" dirty="0">
                <a:solidFill>
                  <a:srgbClr val="C00000"/>
                </a:solidFill>
                <a:latin typeface="微软雅黑" panose="020B0503020204020204" charset="-122"/>
                <a:ea typeface="微软雅黑" panose="020B0503020204020204" charset="-122"/>
              </a:rPr>
              <a:t>请求分段系统</a:t>
            </a:r>
            <a:endParaRPr lang="zh-CN" altLang="en-US" sz="28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15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以段为单位转换</a:t>
            </a:r>
            <a:endParaRPr lang="en-US" altLang="zh-CN"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15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硬件支持：</a:t>
            </a:r>
            <a:endParaRPr lang="zh-CN" altLang="en-US" sz="2400" b="1" kern="0" dirty="0">
              <a:solidFill>
                <a:srgbClr val="C00000"/>
              </a:solidFill>
              <a:latin typeface="微软雅黑" panose="020B0503020204020204" charset="-122"/>
              <a:ea typeface="微软雅黑" panose="020B0503020204020204" charset="-122"/>
            </a:endParaRPr>
          </a:p>
          <a:p>
            <a:pPr marL="1371600" lvl="2" indent="-457200" eaLnBrk="0" hangingPunct="0">
              <a:lnSpc>
                <a:spcPct val="150000"/>
              </a:lnSpc>
              <a:spcBef>
                <a:spcPts val="12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rPr>
              <a:t>请求分段的段表机制</a:t>
            </a:r>
            <a:endParaRPr lang="zh-CN" altLang="en-US" sz="2400" b="1" kern="0" dirty="0">
              <a:latin typeface="微软雅黑" panose="020B0503020204020204" charset="-122"/>
              <a:ea typeface="微软雅黑" panose="020B0503020204020204" charset="-122"/>
            </a:endParaRPr>
          </a:p>
          <a:p>
            <a:pPr marL="1371600" lvl="2" indent="-457200" eaLnBrk="0" hangingPunct="0">
              <a:lnSpc>
                <a:spcPct val="150000"/>
              </a:lnSpc>
              <a:spcBef>
                <a:spcPts val="12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rPr>
              <a:t>缺段中断</a:t>
            </a:r>
            <a:endParaRPr lang="zh-CN" altLang="en-US" sz="2400" b="1" kern="0" dirty="0">
              <a:latin typeface="微软雅黑" panose="020B0503020204020204" charset="-122"/>
              <a:ea typeface="微软雅黑" panose="020B0503020204020204" charset="-122"/>
            </a:endParaRPr>
          </a:p>
          <a:p>
            <a:pPr marL="1371600" lvl="2" indent="-457200" eaLnBrk="0" hangingPunct="0">
              <a:lnSpc>
                <a:spcPct val="150000"/>
              </a:lnSpc>
              <a:spcBef>
                <a:spcPts val="1200"/>
              </a:spcBef>
              <a:buClr>
                <a:srgbClr val="C00000"/>
              </a:buClr>
              <a:buSzPct val="100000"/>
              <a:buFont typeface="Wingdings" panose="05000000000000000000" pitchFamily="2" charset="2"/>
              <a:buChar char="ü"/>
            </a:pPr>
            <a:r>
              <a:rPr lang="zh-CN" altLang="en-US" sz="2400" b="1" kern="0" dirty="0">
                <a:latin typeface="微软雅黑" panose="020B0503020204020204" charset="-122"/>
                <a:ea typeface="微软雅黑" panose="020B0503020204020204" charset="-122"/>
              </a:rPr>
              <a:t>地址变换机构</a:t>
            </a:r>
            <a:endParaRPr lang="zh-CN" altLang="en-US" sz="2400" b="1" kern="0" dirty="0">
              <a:latin typeface="微软雅黑" panose="020B0503020204020204" charset="-122"/>
              <a:ea typeface="微软雅黑" panose="020B0503020204020204" charset="-122"/>
            </a:endParaRPr>
          </a:p>
          <a:p>
            <a:pPr marL="914400" lvl="1" indent="-457200" eaLnBrk="0" hangingPunct="0">
              <a:lnSpc>
                <a:spcPct val="15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实现请求分段的软件</a:t>
            </a:r>
            <a:endParaRPr lang="zh-CN" altLang="en-US" sz="2400" b="1" kern="0" dirty="0">
              <a:solidFill>
                <a:srgbClr val="C00000"/>
              </a:solidFill>
              <a:latin typeface="微软雅黑" panose="020B0503020204020204" charset="-122"/>
              <a:ea typeface="微软雅黑" panose="020B050302020402020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Group 4"/>
          <p:cNvGraphicFramePr>
            <a:graphicFrameLocks noGrp="1"/>
          </p:cNvGraphicFramePr>
          <p:nvPr>
            <p:ph idx="1"/>
            <p:custDataLst>
              <p:tags r:id="rId1"/>
            </p:custDataLst>
          </p:nvPr>
        </p:nvGraphicFramePr>
        <p:xfrm>
          <a:off x="1087755" y="1889760"/>
          <a:ext cx="10293350" cy="615950"/>
        </p:xfrm>
        <a:graphic>
          <a:graphicData uri="http://schemas.openxmlformats.org/drawingml/2006/table">
            <a:tbl>
              <a:tblPr/>
              <a:tblGrid>
                <a:gridCol w="1028065"/>
                <a:gridCol w="1816735"/>
                <a:gridCol w="1652270"/>
                <a:gridCol w="2110740"/>
                <a:gridCol w="1849755"/>
                <a:gridCol w="1835785"/>
              </a:tblGrid>
              <a:tr h="615950">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zh-CN" altLang="en-US" sz="2400" b="1" i="0" u="none" strike="noStrike" cap="none" normalizeH="0" baseline="0" dirty="0">
                          <a:ln>
                            <a:noFill/>
                          </a:ln>
                          <a:solidFill>
                            <a:srgbClr val="004992"/>
                          </a:solidFill>
                          <a:effectLst/>
                          <a:latin typeface="Times New Roman" panose="02020603050405020304" pitchFamily="18" charset="0"/>
                          <a:ea typeface="微软雅黑" panose="020B0503020204020204" charset="-122"/>
                        </a:rPr>
                        <a:t>页号</a:t>
                      </a:r>
                      <a:endParaRPr kumimoji="0" lang="zh-CN" altLang="en-US" sz="2400" b="1" i="0" u="none" strike="noStrike" cap="none" normalizeH="0" baseline="0" dirty="0">
                        <a:ln>
                          <a:noFill/>
                        </a:ln>
                        <a:solidFill>
                          <a:srgbClr val="004992"/>
                        </a:solidFill>
                        <a:effectLst/>
                        <a:latin typeface="Times New Roman" panose="02020603050405020304" pitchFamily="18" charset="0"/>
                        <a:ea typeface="微软雅黑" panose="020B0503020204020204"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4FF"/>
                    </a:solidFill>
                  </a:tcPr>
                </a:tc>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zh-CN" altLang="en-US" sz="2400" b="1" i="0" u="none" strike="noStrike" cap="none" normalizeH="0" baseline="0" dirty="0">
                          <a:ln>
                            <a:noFill/>
                          </a:ln>
                          <a:solidFill>
                            <a:srgbClr val="004992"/>
                          </a:solidFill>
                          <a:effectLst/>
                          <a:latin typeface="Times New Roman" panose="02020603050405020304" pitchFamily="18" charset="0"/>
                          <a:ea typeface="微软雅黑" panose="020B0503020204020204" charset="-122"/>
                        </a:rPr>
                        <a:t>物理块号</a:t>
                      </a:r>
                      <a:endParaRPr kumimoji="0" lang="zh-CN" altLang="en-US" sz="2400" b="1" i="0" u="none" strike="noStrike" cap="none" normalizeH="0" baseline="0" dirty="0">
                        <a:ln>
                          <a:noFill/>
                        </a:ln>
                        <a:solidFill>
                          <a:srgbClr val="004992"/>
                        </a:solidFill>
                        <a:effectLst/>
                        <a:latin typeface="Times New Roman" panose="02020603050405020304" pitchFamily="18" charset="0"/>
                        <a:ea typeface="微软雅黑" panose="020B0503020204020204"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1F4FF"/>
                    </a:solidFill>
                  </a:tcPr>
                </a:tc>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zh-CN" altLang="en-US"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状态位</a:t>
                      </a:r>
                      <a:r>
                        <a:rPr kumimoji="0" lang="zh-CN"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P</a:t>
                      </a:r>
                      <a:endParaRPr kumimoji="0" lang="zh-CN"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zh-CN" altLang="en-US"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访问字段</a:t>
                      </a:r>
                      <a:r>
                        <a:rPr kumimoji="0" lang="zh-CN"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A</a:t>
                      </a:r>
                      <a:endParaRPr kumimoji="0" lang="zh-CN"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zh-CN" altLang="en-US"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修改位</a:t>
                      </a:r>
                      <a:r>
                        <a:rPr kumimoji="0" lang="zh-CN"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rPr>
                        <a:t>M</a:t>
                      </a:r>
                      <a:endParaRPr kumimoji="0" lang="zh-CN"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zh-CN" altLang="en-US"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rPr>
                        <a:t>外存地址</a:t>
                      </a:r>
                      <a:endParaRPr kumimoji="0" lang="zh-CN" altLang="en-US" sz="2400" b="1" i="0" u="none" strike="noStrike" cap="none" normalizeH="0" baseline="0" dirty="0">
                        <a:ln>
                          <a:noFill/>
                        </a:ln>
                        <a:solidFill>
                          <a:schemeClr val="bg1"/>
                        </a:solidFill>
                        <a:effectLst/>
                        <a:latin typeface="Times New Roman" panose="02020603050405020304" pitchFamily="18" charset="0"/>
                        <a:ea typeface="微软雅黑" panose="020B0503020204020204"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r>
            </a:tbl>
          </a:graphicData>
        </a:graphic>
      </p:graphicFrame>
      <p:sp>
        <p:nvSpPr>
          <p:cNvPr id="8" name="Rectangle 3"/>
          <p:cNvSpPr txBox="1">
            <a:spLocks noChangeArrowheads="1"/>
          </p:cNvSpPr>
          <p:nvPr/>
        </p:nvSpPr>
        <p:spPr>
          <a:xfrm>
            <a:off x="584200" y="1072503"/>
            <a:ext cx="7823200" cy="628654"/>
          </a:xfrm>
          <a:prstGeom prst="rect">
            <a:avLst/>
          </a:prstGeom>
          <a:ln>
            <a:noFill/>
          </a:ln>
        </p:spPr>
        <p:txBody>
          <a:bodyPr/>
          <a:lstStyle/>
          <a:p>
            <a:pPr marL="342900" indent="-342900" eaLnBrk="0" hangingPunct="0">
              <a:lnSpc>
                <a:spcPts val="3100"/>
              </a:lnSpc>
              <a:spcBef>
                <a:spcPts val="1200"/>
              </a:spcBef>
              <a:buClr>
                <a:srgbClr val="C00000"/>
              </a:buClr>
              <a:buSzPct val="70000"/>
              <a:buFont typeface="Wingdings" panose="05000000000000000000" charset="0"/>
              <a:buChar char="p"/>
            </a:pPr>
            <a:r>
              <a:rPr lang="zh-CN" altLang="en-US" sz="2800" b="1" kern="0" dirty="0">
                <a:latin typeface="Times New Roman" panose="02020603050405020304" pitchFamily="18" charset="0"/>
                <a:ea typeface="微软雅黑" panose="020B0503020204020204" charset="-122"/>
              </a:rPr>
              <a:t>请求页表机制</a:t>
            </a:r>
            <a:endParaRPr lang="zh-CN" altLang="en-US" sz="2800" b="1" kern="0" dirty="0">
              <a:solidFill>
                <a:srgbClr val="004080"/>
              </a:solidFill>
              <a:latin typeface="Times New Roman" panose="02020603050405020304" pitchFamily="18" charset="0"/>
              <a:ea typeface="微软雅黑" panose="020B0503020204020204" charset="-122"/>
            </a:endParaRPr>
          </a:p>
        </p:txBody>
      </p:sp>
      <p:sp>
        <p:nvSpPr>
          <p:cNvPr id="13" name="Rectangle 20"/>
          <p:cNvSpPr>
            <a:spLocks noChangeArrowheads="1"/>
          </p:cNvSpPr>
          <p:nvPr/>
        </p:nvSpPr>
        <p:spPr bwMode="auto">
          <a:xfrm>
            <a:off x="1121410" y="2856230"/>
            <a:ext cx="10226040" cy="1437005"/>
          </a:xfrm>
          <a:prstGeom prst="rect">
            <a:avLst/>
          </a:prstGeom>
          <a:solidFill>
            <a:schemeClr val="bg1"/>
          </a:solidFill>
          <a:ln w="28575">
            <a:solidFill>
              <a:srgbClr val="0000FF"/>
            </a:solidFill>
            <a:miter lim="800000"/>
          </a:ln>
          <a:effectLst/>
          <a:scene3d>
            <a:camera prst="orthographicFront"/>
            <a:lightRig rig="threePt" dir="t"/>
          </a:scene3d>
          <a:sp3d>
            <a:bevelT/>
          </a:sp3d>
        </p:spPr>
        <p:txBody>
          <a:bodyPr/>
          <a:lstStyle/>
          <a:p>
            <a:pPr marL="12700" indent="-12700" algn="just" latinLnBrk="1">
              <a:lnSpc>
                <a:spcPct val="150000"/>
              </a:lnSpc>
              <a:spcAft>
                <a:spcPts val="600"/>
              </a:spcAft>
              <a:buClr>
                <a:srgbClr val="33CCFF"/>
              </a:buClr>
              <a:tabLst>
                <a:tab pos="88900" algn="l"/>
              </a:tabLst>
            </a:pP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状态位</a:t>
            </a:r>
            <a:r>
              <a:rPr lang="en-US" altLang="zh-CN"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P</a:t>
            </a: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endPar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marL="12700" indent="-12700" algn="just" latinLnBrk="1">
              <a:lnSpc>
                <a:spcPct val="150000"/>
              </a:lnSpc>
              <a:buClr>
                <a:srgbClr val="33CCFF"/>
              </a:buClr>
              <a:tabLst>
                <a:tab pos="88900" algn="l"/>
              </a:tabLst>
            </a:pP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——用于指示该页是否已调入内存，供程序访问时参考。</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4" name="Rectangle 21"/>
          <p:cNvSpPr>
            <a:spLocks noChangeArrowheads="1"/>
          </p:cNvSpPr>
          <p:nvPr/>
        </p:nvSpPr>
        <p:spPr bwMode="auto">
          <a:xfrm>
            <a:off x="1121410" y="3562350"/>
            <a:ext cx="10226040" cy="1872615"/>
          </a:xfrm>
          <a:prstGeom prst="rect">
            <a:avLst/>
          </a:prstGeom>
          <a:solidFill>
            <a:schemeClr val="bg1"/>
          </a:solidFill>
          <a:ln w="28575">
            <a:solidFill>
              <a:srgbClr val="0000FF"/>
            </a:solidFill>
            <a:miter lim="800000"/>
          </a:ln>
          <a:effectLst/>
          <a:scene3d>
            <a:camera prst="orthographicFront"/>
            <a:lightRig rig="threePt" dir="t"/>
          </a:scene3d>
          <a:sp3d>
            <a:bevelT/>
          </a:sp3d>
        </p:spPr>
        <p:txBody>
          <a:bodyPr/>
          <a:lstStyle/>
          <a:p>
            <a:pPr marL="12700" indent="-12700" algn="just">
              <a:lnSpc>
                <a:spcPct val="150000"/>
              </a:lnSpc>
              <a:spcAft>
                <a:spcPts val="600"/>
              </a:spcAft>
              <a:buClr>
                <a:srgbClr val="33CCFF"/>
              </a:buClr>
              <a:tabLst>
                <a:tab pos="88900" algn="l"/>
              </a:tabLst>
            </a:pP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访问字段</a:t>
            </a:r>
            <a:r>
              <a:rPr lang="en-US" altLang="zh-CN"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a:t>
            </a: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endPar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marL="12700" indent="-12700" algn="just" latinLnBrk="1">
              <a:lnSpc>
                <a:spcPct val="150000"/>
              </a:lnSpc>
              <a:buClr>
                <a:srgbClr val="33CCFF"/>
              </a:buClr>
              <a:tabLst>
                <a:tab pos="88900" algn="l"/>
              </a:tabLst>
            </a:pP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——用于记录本页在一段时间内被访问的次数，或记录本页最近已有多长时间未被访问，供选择换出页面时参考。</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15" name="Rectangle 22"/>
          <p:cNvSpPr>
            <a:spLocks noChangeArrowheads="1"/>
          </p:cNvSpPr>
          <p:nvPr/>
        </p:nvSpPr>
        <p:spPr bwMode="auto">
          <a:xfrm>
            <a:off x="1121410" y="4293870"/>
            <a:ext cx="10226040" cy="1402080"/>
          </a:xfrm>
          <a:prstGeom prst="rect">
            <a:avLst/>
          </a:prstGeom>
          <a:solidFill>
            <a:schemeClr val="bg1"/>
          </a:solidFill>
          <a:ln w="28575">
            <a:solidFill>
              <a:srgbClr val="0000FF"/>
            </a:solidFill>
            <a:miter lim="800000"/>
          </a:ln>
          <a:effectLst/>
          <a:scene3d>
            <a:camera prst="orthographicFront"/>
            <a:lightRig rig="threePt" dir="t"/>
          </a:scene3d>
          <a:sp3d>
            <a:bevelT/>
          </a:sp3d>
        </p:spPr>
        <p:txBody>
          <a:bodyPr/>
          <a:lstStyle/>
          <a:p>
            <a:pPr marL="12700" indent="-12700" algn="just">
              <a:lnSpc>
                <a:spcPct val="150000"/>
              </a:lnSpc>
              <a:spcAft>
                <a:spcPts val="600"/>
              </a:spcAft>
              <a:buClr>
                <a:srgbClr val="33CCFF"/>
              </a:buClr>
              <a:tabLst>
                <a:tab pos="88900" algn="l"/>
              </a:tabLst>
            </a:pP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修改位</a:t>
            </a:r>
            <a:r>
              <a:rPr lang="en-US" altLang="zh-CN"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M</a:t>
            </a: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endPar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marL="12700" indent="-12700" algn="just" latinLnBrk="1">
              <a:lnSpc>
                <a:spcPct val="150000"/>
              </a:lnSpc>
              <a:buClr>
                <a:srgbClr val="33CCFF"/>
              </a:buClr>
              <a:tabLst>
                <a:tab pos="88900" algn="l"/>
              </a:tabLst>
            </a:pP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 </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表示该页在调入内存后是否被修改过，供置换页面时参考。</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16" name="Rectangle 23"/>
          <p:cNvSpPr>
            <a:spLocks noChangeArrowheads="1"/>
          </p:cNvSpPr>
          <p:nvPr/>
        </p:nvSpPr>
        <p:spPr bwMode="auto">
          <a:xfrm>
            <a:off x="1118235" y="5027930"/>
            <a:ext cx="10244455" cy="1402080"/>
          </a:xfrm>
          <a:prstGeom prst="rect">
            <a:avLst/>
          </a:prstGeom>
          <a:solidFill>
            <a:schemeClr val="bg1"/>
          </a:solidFill>
          <a:ln w="28575">
            <a:solidFill>
              <a:srgbClr val="0000FF"/>
            </a:solidFill>
            <a:miter lim="800000"/>
          </a:ln>
          <a:effectLst/>
          <a:scene3d>
            <a:camera prst="orthographicFront"/>
            <a:lightRig rig="threePt" dir="t"/>
          </a:scene3d>
          <a:sp3d>
            <a:bevelT/>
          </a:sp3d>
        </p:spPr>
        <p:txBody>
          <a:bodyPr/>
          <a:lstStyle/>
          <a:p>
            <a:pPr marL="12700" indent="-12700" algn="just">
              <a:lnSpc>
                <a:spcPct val="150000"/>
              </a:lnSpc>
              <a:spcAft>
                <a:spcPts val="600"/>
              </a:spcAft>
              <a:buClr>
                <a:srgbClr val="33CCFF"/>
              </a:buClr>
              <a:tabLst>
                <a:tab pos="88900" algn="l"/>
              </a:tabLst>
            </a:pPr>
            <a:r>
              <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外存地址：</a:t>
            </a:r>
            <a:endParaRPr lang="zh-CN" altLang="en-US" sz="26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marL="12700" indent="-12700" algn="just" latinLnBrk="1">
              <a:lnSpc>
                <a:spcPct val="150000"/>
              </a:lnSpc>
              <a:buClr>
                <a:srgbClr val="33CCFF"/>
              </a:buClr>
            </a:pP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  </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用于指出该页在外存上的地址，通常是物理块号，供调入该页时参考。</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6"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cs typeface="微软雅黑" panose="020B0503020204020204" charset="-122"/>
              </a:rPr>
              <a:t>5.2.1 </a:t>
            </a:r>
            <a:r>
              <a:rPr lang="zh-CN" altLang="en-US" sz="4400" b="1" dirty="0">
                <a:latin typeface="微软雅黑" panose="020B0503020204020204" charset="-122"/>
                <a:ea typeface="微软雅黑" panose="020B0503020204020204" charset="-122"/>
                <a:cs typeface="微软雅黑" panose="020B0503020204020204" charset="-122"/>
              </a:rPr>
              <a:t>请求分页中的硬件支持</a:t>
            </a:r>
            <a:endParaRPr lang="zh-CN" altLang="en-US" sz="4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4" grpId="0" bldLvl="0" animBg="1" autoUpdateAnimBg="0"/>
      <p:bldP spid="15" grpId="0" bldLvl="0" animBg="1" autoUpdateAnimBg="0"/>
      <p:bldP spid="16" grpId="0" bldLvl="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708660" y="1054100"/>
            <a:ext cx="11063605" cy="5549265"/>
          </a:xfrm>
          <a:prstGeom prst="rect">
            <a:avLst/>
          </a:prstGeom>
        </p:spPr>
        <p:txBody>
          <a:bodyPr/>
          <a:lstStyle/>
          <a:p>
            <a:pPr marL="342900" indent="-342900" eaLnBrk="0" hangingPunct="0">
              <a:lnSpc>
                <a:spcPct val="150000"/>
              </a:lnSpc>
              <a:spcBef>
                <a:spcPts val="1200"/>
              </a:spcBef>
              <a:buClr>
                <a:srgbClr val="C00000"/>
              </a:buClr>
              <a:buSzPct val="100000"/>
              <a:buFont typeface="Wingdings" panose="05000000000000000000" pitchFamily="2" charset="2"/>
              <a:buChar char="n"/>
            </a:pPr>
            <a:r>
              <a:rPr lang="zh-CN" altLang="en-US" sz="2800" b="1" kern="0" dirty="0">
                <a:solidFill>
                  <a:srgbClr val="C00000"/>
                </a:solidFill>
                <a:latin typeface="微软雅黑" panose="020B0503020204020204" charset="-122"/>
                <a:ea typeface="微软雅黑" panose="020B0503020204020204" charset="-122"/>
              </a:rPr>
              <a:t>为使进程能够正常运行，必须事先将要执行的那部分程序和数据所在页面调入内存，涉及四个问题</a:t>
            </a:r>
            <a:endParaRPr lang="zh-CN" altLang="en-US" sz="28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系统应在何时调入所需页面（when）</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系统应从何处调入这些页面（where）</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是如何进行调入（how）</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缺页率</a:t>
            </a:r>
            <a:endParaRPr lang="zh-CN" altLang="en-US" sz="2400" b="1" kern="0" dirty="0">
              <a:solidFill>
                <a:srgbClr val="C00000"/>
              </a:solidFill>
              <a:latin typeface="微软雅黑" panose="020B0503020204020204" charset="-122"/>
              <a:ea typeface="微软雅黑" panose="020B0503020204020204" charset="-122"/>
            </a:endParaRPr>
          </a:p>
        </p:txBody>
      </p:sp>
      <p:sp>
        <p:nvSpPr>
          <p:cNvPr id="3"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cs typeface="微软雅黑" panose="020B0503020204020204" charset="-122"/>
              </a:rPr>
              <a:t>5.2.3 </a:t>
            </a:r>
            <a:r>
              <a:rPr lang="zh-CN" altLang="en-US" sz="4400" b="1" dirty="0">
                <a:latin typeface="微软雅黑" panose="020B0503020204020204" charset="-122"/>
                <a:ea typeface="微软雅黑" panose="020B0503020204020204" charset="-122"/>
                <a:cs typeface="微软雅黑" panose="020B0503020204020204" charset="-122"/>
              </a:rPr>
              <a:t>页面调入策略</a:t>
            </a:r>
            <a:endParaRPr lang="zh-CN" altLang="en-US" sz="4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229870" y="33655"/>
            <a:ext cx="763651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微软雅黑" panose="020B0503020204020204" charset="-122"/>
                <a:ea typeface="微软雅黑" panose="020B0503020204020204" charset="-122"/>
              </a:rPr>
              <a:t>1.2.3 </a:t>
            </a:r>
            <a:r>
              <a:rPr lang="zh-CN" altLang="en-US" b="1" dirty="0">
                <a:latin typeface="微软雅黑" panose="020B0503020204020204" charset="-122"/>
                <a:ea typeface="微软雅黑" panose="020B0503020204020204" charset="-122"/>
              </a:rPr>
              <a:t>多道批处理系统</a:t>
            </a:r>
            <a:endParaRPr lang="zh-CN" altLang="en-US" b="1" dirty="0">
              <a:latin typeface="微软雅黑" panose="020B0503020204020204" charset="-122"/>
              <a:ea typeface="微软雅黑" panose="020B0503020204020204" charset="-122"/>
            </a:endParaRPr>
          </a:p>
        </p:txBody>
      </p:sp>
      <p:sp>
        <p:nvSpPr>
          <p:cNvPr id="33" name="矩形 32"/>
          <p:cNvSpPr/>
          <p:nvPr/>
        </p:nvSpPr>
        <p:spPr>
          <a:xfrm>
            <a:off x="-20320" y="938530"/>
            <a:ext cx="11548110" cy="5631180"/>
          </a:xfrm>
          <a:prstGeom prst="rect">
            <a:avLst/>
          </a:prstGeom>
        </p:spPr>
        <p:txBody>
          <a:bodyPr wrap="square">
            <a:spAutoFit/>
          </a:bodyPr>
          <a:lstStyle/>
          <a:p>
            <a:pPr marL="800100" lvl="1"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多道批处理</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0" b="1" dirty="0" err="1">
                <a:latin typeface="Times New Roman" panose="02020603050405020304" pitchFamily="18" charset="0"/>
                <a:ea typeface="微软雅黑" panose="020B0503020204020204" charset="-122"/>
                <a:cs typeface="Times New Roman" panose="02020603050405020304" pitchFamily="18" charset="0"/>
              </a:rPr>
              <a:t>Multiprogrammed</a:t>
            </a:r>
            <a:r>
              <a:rPr lang="en-US" altLang="zh-CN" sz="2400" b="1" dirty="0">
                <a:latin typeface="Times New Roman" panose="02020603050405020304" pitchFamily="18" charset="0"/>
                <a:ea typeface="微软雅黑" panose="020B0503020204020204" charset="-122"/>
                <a:cs typeface="Times New Roman" panose="02020603050405020304" pitchFamily="18" charset="0"/>
              </a:rPr>
              <a:t> Batch Processing System)</a:t>
            </a:r>
            <a:endParaRPr lang="en-US" altLang="zh-CN"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在内存中同时存放若干个作业，</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共享系统资源</a:t>
            </a:r>
            <a:r>
              <a:rPr lang="zh-CN" altLang="en-US" sz="2400" dirty="0">
                <a:latin typeface="Times New Roman" panose="02020603050405020304" pitchFamily="18" charset="0"/>
                <a:ea typeface="微软雅黑" panose="020B0503020204020204" charset="-122"/>
                <a:cs typeface="Times New Roman" panose="02020603050405020304" pitchFamily="18" charset="0"/>
              </a:rPr>
              <a:t>并</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同时运行</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在该系统中，用户所提交的作业都先存放在外存上并排成一个队列，称为“</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后备队列</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由</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作业调度程序</a:t>
            </a:r>
            <a:r>
              <a:rPr lang="zh-CN" altLang="en-US" sz="2400" dirty="0">
                <a:latin typeface="Times New Roman" panose="02020603050405020304" pitchFamily="18" charset="0"/>
                <a:ea typeface="微软雅黑" panose="020B0503020204020204" charset="-122"/>
                <a:cs typeface="Times New Roman" panose="02020603050405020304" pitchFamily="18" charset="0"/>
              </a:rPr>
              <a:t>按一定的算法从后备队列中选择若干个作业调入内存，使它们共享</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charset="-122"/>
                <a:cs typeface="Times New Roman" panose="02020603050405020304" pitchFamily="18" charset="0"/>
              </a:rPr>
              <a:t>和系统中的各种资源。</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多道批处理的运行特征</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多道</a:t>
            </a:r>
            <a:r>
              <a:rPr lang="zh-CN" altLang="en-US" sz="2400" dirty="0">
                <a:latin typeface="Times New Roman" panose="02020603050405020304" pitchFamily="18" charset="0"/>
                <a:ea typeface="微软雅黑" panose="020B0503020204020204" charset="-122"/>
                <a:cs typeface="Times New Roman" panose="02020603050405020304" pitchFamily="18" charset="0"/>
              </a:rPr>
              <a:t>：内存中同时存放几个作业</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宏观上</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并行运行</a:t>
            </a:r>
            <a:r>
              <a:rPr lang="zh-CN" altLang="en-US" sz="2400" dirty="0">
                <a:latin typeface="Times New Roman" panose="02020603050405020304" pitchFamily="18" charset="0"/>
                <a:ea typeface="微软雅黑" panose="020B0503020204020204" charset="-122"/>
                <a:cs typeface="Times New Roman" panose="02020603050405020304" pitchFamily="18" charset="0"/>
              </a:rPr>
              <a:t>：都处于运行状态，但都未运行完</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微观上</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串行运行</a:t>
            </a:r>
            <a:r>
              <a:rPr lang="zh-CN" altLang="en-US" sz="2400" dirty="0">
                <a:latin typeface="Times New Roman" panose="02020603050405020304" pitchFamily="18" charset="0"/>
                <a:ea typeface="微软雅黑" panose="020B0503020204020204" charset="-122"/>
                <a:cs typeface="Times New Roman" panose="02020603050405020304" pitchFamily="18" charset="0"/>
              </a:rPr>
              <a:t>：各作业交替使用</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708660" y="1054100"/>
            <a:ext cx="11063605" cy="5549265"/>
          </a:xfrm>
          <a:prstGeom prst="rect">
            <a:avLst/>
          </a:prstGeom>
        </p:spPr>
        <p:txBody>
          <a:bodyPr/>
          <a:lstStyle/>
          <a:p>
            <a:pPr marL="342900" indent="-342900" eaLnBrk="0" hangingPunct="0">
              <a:lnSpc>
                <a:spcPct val="150000"/>
              </a:lnSpc>
              <a:spcBef>
                <a:spcPts val="1200"/>
              </a:spcBef>
              <a:buClr>
                <a:srgbClr val="C00000"/>
              </a:buClr>
              <a:buSzPct val="100000"/>
              <a:buFont typeface="Wingdings" panose="05000000000000000000" pitchFamily="2" charset="2"/>
              <a:buChar char="n"/>
            </a:pPr>
            <a:r>
              <a:rPr lang="zh-CN" altLang="en-US" sz="2800" b="1" kern="0" dirty="0">
                <a:solidFill>
                  <a:srgbClr val="C00000"/>
                </a:solidFill>
                <a:latin typeface="微软雅黑" panose="020B0503020204020204" charset="-122"/>
                <a:ea typeface="微软雅黑" panose="020B0503020204020204" charset="-122"/>
              </a:rPr>
              <a:t>涉及四个问题</a:t>
            </a:r>
            <a:endParaRPr lang="zh-CN" altLang="en-US" sz="28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系统应在何时调入所需页面（when）</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系统应从何处调入这些页面（where）</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是如何进行调入（how）</a:t>
            </a:r>
            <a:endParaRPr lang="zh-CN" altLang="en-US" sz="2400" b="1" kern="0" dirty="0">
              <a:solidFill>
                <a:srgbClr val="C00000"/>
              </a:solidFill>
              <a:latin typeface="微软雅黑" panose="020B0503020204020204" charset="-122"/>
              <a:ea typeface="微软雅黑" panose="020B0503020204020204" charset="-122"/>
            </a:endParaRPr>
          </a:p>
          <a:p>
            <a:pPr marL="914400" lvl="1" indent="-457200" eaLnBrk="0" hangingPunct="0">
              <a:lnSpc>
                <a:spcPct val="200000"/>
              </a:lnSpc>
              <a:spcBef>
                <a:spcPts val="1200"/>
              </a:spcBef>
              <a:buClr>
                <a:srgbClr val="C00000"/>
              </a:buClr>
              <a:buSzPct val="100000"/>
              <a:buFont typeface="Wingdings" panose="05000000000000000000" pitchFamily="2" charset="2"/>
              <a:buChar char="Ø"/>
            </a:pPr>
            <a:r>
              <a:rPr lang="zh-CN" altLang="en-US" sz="2400" b="1" kern="0" dirty="0">
                <a:solidFill>
                  <a:srgbClr val="C00000"/>
                </a:solidFill>
                <a:latin typeface="微软雅黑" panose="020B0503020204020204" charset="-122"/>
                <a:ea typeface="微软雅黑" panose="020B0503020204020204" charset="-122"/>
              </a:rPr>
              <a:t>缺页率</a:t>
            </a:r>
            <a:endParaRPr lang="zh-CN" altLang="en-US" sz="2400" b="1" kern="0" dirty="0">
              <a:solidFill>
                <a:srgbClr val="C00000"/>
              </a:solidFill>
              <a:latin typeface="微软雅黑" panose="020B0503020204020204" charset="-122"/>
              <a:ea typeface="微软雅黑" panose="020B0503020204020204" charset="-122"/>
            </a:endParaRPr>
          </a:p>
        </p:txBody>
      </p:sp>
      <p:sp>
        <p:nvSpPr>
          <p:cNvPr id="3"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cs typeface="微软雅黑" panose="020B0503020204020204" charset="-122"/>
              </a:rPr>
              <a:t>5.2.3 </a:t>
            </a:r>
            <a:r>
              <a:rPr lang="zh-CN" altLang="en-US" sz="4400" b="1" dirty="0">
                <a:latin typeface="微软雅黑" panose="020B0503020204020204" charset="-122"/>
                <a:ea typeface="微软雅黑" panose="020B0503020204020204" charset="-122"/>
                <a:cs typeface="微软雅黑" panose="020B0503020204020204" charset="-122"/>
              </a:rPr>
              <a:t>页面调入策略</a:t>
            </a:r>
            <a:endParaRPr lang="zh-CN" altLang="en-US" sz="4400" b="1" dirty="0">
              <a:latin typeface="微软雅黑" panose="020B0503020204020204" charset="-122"/>
              <a:ea typeface="微软雅黑" panose="020B0503020204020204" charset="-122"/>
              <a:cs typeface="微软雅黑" panose="020B0503020204020204" charset="-122"/>
            </a:endParaRPr>
          </a:p>
        </p:txBody>
      </p:sp>
      <p:sp>
        <p:nvSpPr>
          <p:cNvPr id="14" name="Rectangle 20"/>
          <p:cNvSpPr>
            <a:spLocks noChangeArrowheads="1"/>
          </p:cNvSpPr>
          <p:nvPr/>
        </p:nvSpPr>
        <p:spPr bwMode="auto">
          <a:xfrm>
            <a:off x="1265555" y="2773045"/>
            <a:ext cx="10506075" cy="3537585"/>
          </a:xfrm>
          <a:prstGeom prst="rect">
            <a:avLst/>
          </a:prstGeom>
          <a:solidFill>
            <a:schemeClr val="bg1"/>
          </a:solidFill>
          <a:ln w="28575">
            <a:solidFill>
              <a:srgbClr val="0000FF"/>
            </a:solidFill>
            <a:miter lim="800000"/>
          </a:ln>
          <a:effectLst/>
          <a:scene3d>
            <a:camera prst="orthographicFront"/>
            <a:lightRig rig="threePt" dir="t"/>
          </a:scene3d>
          <a:sp3d>
            <a:bevelT/>
          </a:sp3d>
        </p:spPr>
        <p:txBody>
          <a:bodyPr/>
          <a:lstStyle/>
          <a:p>
            <a:pPr marL="914400" lvl="4" indent="-457200" algn="just" fontAlgn="auto" latinLnBrk="1">
              <a:lnSpc>
                <a:spcPct val="150000"/>
              </a:lnSpc>
              <a:spcAft>
                <a:spcPts val="600"/>
              </a:spcAft>
              <a:buClr>
                <a:srgbClr val="0000FF"/>
              </a:buClr>
              <a:buFont typeface="Wingdings" panose="05000000000000000000" charset="0"/>
              <a:buChar char="ü"/>
              <a:tabLst>
                <a:tab pos="88900" algn="l"/>
              </a:tabLst>
            </a:pPr>
            <a:r>
              <a:rPr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预调页策略（根据空间局部性）：</a:t>
            </a:r>
            <a:r>
              <a:rPr sz="2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以预测为基础的预调页策略，将那些预计在不久之后便会被访问的页面预先调入内存。该策略主要用于进程的首次调入时，由程序员指出应该先调入哪些页。</a:t>
            </a:r>
            <a:endParaRPr sz="2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marL="914400" lvl="4" indent="-457200" algn="just" fontAlgn="auto" latinLnBrk="1">
              <a:lnSpc>
                <a:spcPct val="150000"/>
              </a:lnSpc>
              <a:spcAft>
                <a:spcPts val="600"/>
              </a:spcAft>
              <a:buClr>
                <a:srgbClr val="0000FF"/>
              </a:buClr>
              <a:buSzTx/>
              <a:buFont typeface="Wingdings" panose="05000000000000000000" charset="0"/>
              <a:buChar char="ü"/>
              <a:tabLst>
                <a:tab pos="88900" algn="l"/>
              </a:tabLst>
            </a:pPr>
            <a:r>
              <a:rPr sz="2000" b="1" dirty="0">
                <a:solidFill>
                  <a:srgbClr val="0000FF"/>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请求调页策略（较费系统开销）：</a:t>
            </a:r>
            <a:r>
              <a:rPr sz="20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当进程在运行中需要访问某部分程序和数据时，若发现其所在的页面不在内存，便立即提出请求，由 OS 将其所需页面调入内存。由请求调页策略所确定调入的页，是一定会被访问的，再加之请求调页策略比较易于实现，故在目前的虚拟存储器中大多采用此策略。</a:t>
            </a:r>
            <a:endParaRPr sz="2000" dirty="0">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693420" y="982980"/>
            <a:ext cx="11063605" cy="5549265"/>
          </a:xfrm>
          <a:prstGeom prst="rect">
            <a:avLst/>
          </a:prstGeom>
        </p:spPr>
        <p:txBody>
          <a:bodyPr/>
          <a:lstStyle/>
          <a:p>
            <a:pPr marL="342900" indent="-342900" eaLnBrk="0" hangingPunct="0">
              <a:lnSpc>
                <a:spcPct val="125000"/>
              </a:lnSpc>
              <a:spcBef>
                <a:spcPts val="1200"/>
              </a:spcBef>
              <a:spcAft>
                <a:spcPts val="0"/>
              </a:spcAft>
              <a:buClr>
                <a:srgbClr val="C00000"/>
              </a:buClr>
              <a:buSzPct val="100000"/>
              <a:buFont typeface="Wingdings" panose="05000000000000000000" pitchFamily="2" charset="2"/>
              <a:buChar char="n"/>
            </a:pPr>
            <a:r>
              <a:rPr lang="zh-CN" altLang="en-US" sz="2400" b="1" kern="0" dirty="0">
                <a:solidFill>
                  <a:srgbClr val="C00000"/>
                </a:solidFill>
                <a:latin typeface="微软雅黑" panose="020B0503020204020204" charset="-122"/>
                <a:ea typeface="微软雅黑" panose="020B0503020204020204" charset="-122"/>
              </a:rPr>
              <a:t>理想置换算法</a:t>
            </a:r>
            <a:r>
              <a:rPr lang="zh-CN" altLang="en-US" sz="2400" b="1" kern="0" dirty="0">
                <a:solidFill>
                  <a:schemeClr val="tx1"/>
                </a:solidFill>
                <a:latin typeface="微软雅黑" panose="020B0503020204020204" charset="-122"/>
                <a:ea typeface="微软雅黑" panose="020B0503020204020204" charset="-122"/>
              </a:rPr>
              <a:t>—最佳置换算法（OPT）</a:t>
            </a:r>
            <a:endParaRPr lang="zh-CN" altLang="en-US" sz="2400" b="1" kern="0" dirty="0">
              <a:solidFill>
                <a:schemeClr val="tx1"/>
              </a:solidFill>
              <a:latin typeface="微软雅黑" panose="020B0503020204020204" charset="-122"/>
              <a:ea typeface="微软雅黑" panose="020B0503020204020204" charset="-122"/>
            </a:endParaRPr>
          </a:p>
          <a:p>
            <a:pPr marL="914400" lvl="1" indent="-457200" eaLnBrk="0" hangingPunct="0">
              <a:lnSpc>
                <a:spcPct val="125000"/>
              </a:lnSpc>
              <a:spcBef>
                <a:spcPts val="1200"/>
              </a:spcBef>
              <a:spcAft>
                <a:spcPts val="0"/>
              </a:spcAft>
              <a:buClr>
                <a:srgbClr val="C00000"/>
              </a:buClr>
              <a:buSzPct val="100000"/>
              <a:buFont typeface="Wingdings" panose="05000000000000000000" charset="0"/>
              <a:buChar char="Ø"/>
            </a:pPr>
            <a:r>
              <a:rPr lang="zh-CN" altLang="en-US" sz="2000" b="1" kern="0" dirty="0">
                <a:solidFill>
                  <a:schemeClr val="tx1"/>
                </a:solidFill>
                <a:latin typeface="微软雅黑" panose="020B0503020204020204" charset="-122"/>
                <a:ea typeface="微软雅黑" panose="020B0503020204020204" charset="-122"/>
              </a:rPr>
              <a:t>淘汰以后不再需要的或最远的将来才会用到的页面</a:t>
            </a:r>
            <a:endParaRPr lang="zh-CN" altLang="en-US" sz="2000" b="1" kern="0" dirty="0">
              <a:solidFill>
                <a:schemeClr val="tx1"/>
              </a:solidFill>
              <a:latin typeface="微软雅黑" panose="020B0503020204020204" charset="-122"/>
              <a:ea typeface="微软雅黑" panose="020B0503020204020204" charset="-122"/>
            </a:endParaRPr>
          </a:p>
          <a:p>
            <a:pPr marL="342900" indent="-342900" eaLnBrk="0" hangingPunct="0">
              <a:lnSpc>
                <a:spcPct val="125000"/>
              </a:lnSpc>
              <a:spcBef>
                <a:spcPts val="1200"/>
              </a:spcBef>
              <a:spcAft>
                <a:spcPts val="0"/>
              </a:spcAft>
              <a:buClr>
                <a:srgbClr val="C00000"/>
              </a:buClr>
              <a:buSzPct val="100000"/>
              <a:buFont typeface="Wingdings" panose="05000000000000000000" pitchFamily="2" charset="2"/>
              <a:buChar char="n"/>
            </a:pPr>
            <a:r>
              <a:rPr lang="zh-CN" altLang="en-US" sz="2400" b="1" kern="0" dirty="0">
                <a:solidFill>
                  <a:schemeClr val="tx1"/>
                </a:solidFill>
                <a:latin typeface="微软雅黑" panose="020B0503020204020204" charset="-122"/>
                <a:ea typeface="微软雅黑" panose="020B0503020204020204" charset="-122"/>
              </a:rPr>
              <a:t>先进先出页面置换算法（FIFO）</a:t>
            </a:r>
            <a:endParaRPr lang="zh-CN" altLang="en-US" sz="2400" b="1" kern="0" dirty="0">
              <a:solidFill>
                <a:schemeClr val="tx1"/>
              </a:solidFill>
              <a:latin typeface="微软雅黑" panose="020B0503020204020204" charset="-122"/>
              <a:ea typeface="微软雅黑" panose="020B0503020204020204" charset="-122"/>
            </a:endParaRPr>
          </a:p>
          <a:p>
            <a:pPr marL="914400" lvl="1" indent="-457200" algn="l" eaLnBrk="0" hangingPunct="0">
              <a:lnSpc>
                <a:spcPct val="125000"/>
              </a:lnSpc>
              <a:spcBef>
                <a:spcPts val="1200"/>
              </a:spcBef>
              <a:spcAft>
                <a:spcPts val="0"/>
              </a:spcAft>
              <a:buClr>
                <a:srgbClr val="C00000"/>
              </a:buClr>
              <a:buSzTx/>
              <a:buFont typeface="Wingdings" panose="05000000000000000000" charset="0"/>
              <a:buChar char="Ø"/>
            </a:pPr>
            <a:r>
              <a:rPr lang="zh-CN" altLang="en-US" sz="2000" b="1" kern="0" dirty="0">
                <a:solidFill>
                  <a:schemeClr val="tx1"/>
                </a:solidFill>
                <a:latin typeface="微软雅黑" panose="020B0503020204020204" charset="-122"/>
                <a:ea typeface="微软雅黑" panose="020B0503020204020204" charset="-122"/>
              </a:rPr>
              <a:t>淘汰在内存中驻留时间最长的页并淘汰</a:t>
            </a:r>
            <a:endParaRPr lang="zh-CN" altLang="en-US" sz="2000" b="1" kern="0" dirty="0">
              <a:solidFill>
                <a:schemeClr val="tx1"/>
              </a:solidFill>
              <a:latin typeface="微软雅黑" panose="020B0503020204020204" charset="-122"/>
              <a:ea typeface="微软雅黑" panose="020B0503020204020204" charset="-122"/>
            </a:endParaRPr>
          </a:p>
          <a:p>
            <a:pPr marL="342900" indent="-342900" eaLnBrk="0" hangingPunct="0">
              <a:lnSpc>
                <a:spcPct val="125000"/>
              </a:lnSpc>
              <a:spcBef>
                <a:spcPts val="1200"/>
              </a:spcBef>
              <a:spcAft>
                <a:spcPts val="0"/>
              </a:spcAft>
              <a:buClr>
                <a:srgbClr val="C00000"/>
              </a:buClr>
              <a:buSzPct val="100000"/>
              <a:buFont typeface="Wingdings" panose="05000000000000000000" pitchFamily="2" charset="2"/>
              <a:buChar char="n"/>
            </a:pPr>
            <a:r>
              <a:rPr lang="zh-CN" altLang="en-US" sz="2400" b="1" kern="0" dirty="0">
                <a:solidFill>
                  <a:schemeClr val="tx1"/>
                </a:solidFill>
                <a:latin typeface="微软雅黑" panose="020B0503020204020204" charset="-122"/>
                <a:ea typeface="微软雅黑" panose="020B0503020204020204" charset="-122"/>
              </a:rPr>
              <a:t>最近最久未使用页面置换算法（LRU）</a:t>
            </a:r>
            <a:endParaRPr lang="zh-CN" altLang="en-US" sz="2400" b="1" kern="0" dirty="0">
              <a:solidFill>
                <a:schemeClr val="tx1"/>
              </a:solidFill>
              <a:latin typeface="微软雅黑" panose="020B0503020204020204" charset="-122"/>
              <a:ea typeface="微软雅黑" panose="020B0503020204020204" charset="-122"/>
            </a:endParaRPr>
          </a:p>
          <a:p>
            <a:pPr marL="914400" lvl="1" indent="-457200" algn="l" eaLnBrk="0" hangingPunct="0">
              <a:lnSpc>
                <a:spcPct val="125000"/>
              </a:lnSpc>
              <a:spcBef>
                <a:spcPts val="1200"/>
              </a:spcBef>
              <a:spcAft>
                <a:spcPts val="0"/>
              </a:spcAft>
              <a:buClr>
                <a:srgbClr val="C00000"/>
              </a:buClr>
              <a:buSzTx/>
              <a:buFont typeface="Wingdings" panose="05000000000000000000" charset="0"/>
              <a:buChar char="Ø"/>
            </a:pPr>
            <a:r>
              <a:rPr lang="zh-CN" altLang="en-US" sz="2000" b="1" kern="0" dirty="0">
                <a:solidFill>
                  <a:schemeClr val="tx1"/>
                </a:solidFill>
                <a:latin typeface="微软雅黑" panose="020B0503020204020204" charset="-122"/>
                <a:ea typeface="微软雅黑" panose="020B0503020204020204" charset="-122"/>
              </a:rPr>
              <a:t>淘汰最后一次访问时间距离当前时间最长的一页</a:t>
            </a:r>
            <a:endParaRPr lang="zh-CN" altLang="en-US" sz="2000" b="1" kern="0" dirty="0">
              <a:solidFill>
                <a:schemeClr val="tx1"/>
              </a:solidFill>
              <a:latin typeface="微软雅黑" panose="020B0503020204020204" charset="-122"/>
              <a:ea typeface="微软雅黑" panose="020B0503020204020204" charset="-122"/>
            </a:endParaRPr>
          </a:p>
          <a:p>
            <a:pPr marL="914400" lvl="1" indent="-457200" algn="l" eaLnBrk="0" hangingPunct="0">
              <a:lnSpc>
                <a:spcPct val="125000"/>
              </a:lnSpc>
              <a:spcBef>
                <a:spcPts val="1200"/>
              </a:spcBef>
              <a:spcAft>
                <a:spcPts val="0"/>
              </a:spcAft>
              <a:buClr>
                <a:srgbClr val="C00000"/>
              </a:buClr>
              <a:buSzTx/>
              <a:buFont typeface="Wingdings" panose="05000000000000000000" charset="0"/>
              <a:buChar char="Ø"/>
            </a:pPr>
            <a:r>
              <a:rPr lang="zh-CN" altLang="en-US" sz="2000" b="1" kern="0" dirty="0">
                <a:solidFill>
                  <a:schemeClr val="tx1"/>
                </a:solidFill>
                <a:latin typeface="微软雅黑" panose="020B0503020204020204" charset="-122"/>
                <a:ea typeface="微软雅黑" panose="020B0503020204020204" charset="-122"/>
              </a:rPr>
              <a:t>即淘汰没有使用的时间最长的页</a:t>
            </a:r>
            <a:endParaRPr lang="zh-CN" altLang="en-US" sz="2000" b="1" kern="0" dirty="0">
              <a:solidFill>
                <a:schemeClr val="tx1"/>
              </a:solidFill>
              <a:latin typeface="微软雅黑" panose="020B0503020204020204" charset="-122"/>
              <a:ea typeface="微软雅黑" panose="020B0503020204020204" charset="-122"/>
            </a:endParaRPr>
          </a:p>
          <a:p>
            <a:pPr marL="342900" indent="-342900" eaLnBrk="0" hangingPunct="0">
              <a:lnSpc>
                <a:spcPct val="125000"/>
              </a:lnSpc>
              <a:spcBef>
                <a:spcPts val="1200"/>
              </a:spcBef>
              <a:spcAft>
                <a:spcPts val="0"/>
              </a:spcAft>
              <a:buClr>
                <a:srgbClr val="C00000"/>
              </a:buClr>
              <a:buSzPct val="100000"/>
              <a:buFont typeface="Wingdings" panose="05000000000000000000" pitchFamily="2" charset="2"/>
              <a:buChar char="n"/>
            </a:pPr>
            <a:r>
              <a:rPr lang="zh-CN" altLang="en-US" sz="2400" b="1" kern="0" dirty="0">
                <a:solidFill>
                  <a:schemeClr val="tx1"/>
                </a:solidFill>
                <a:latin typeface="微软雅黑" panose="020B0503020204020204" charset="-122"/>
                <a:ea typeface="微软雅黑" panose="020B0503020204020204" charset="-122"/>
              </a:rPr>
              <a:t>Clock置换算法－LRU近似算法</a:t>
            </a:r>
            <a:endParaRPr lang="zh-CN" altLang="en-US" sz="2400" b="1" kern="0" dirty="0">
              <a:solidFill>
                <a:schemeClr val="tx1"/>
              </a:solidFill>
              <a:latin typeface="微软雅黑" panose="020B0503020204020204" charset="-122"/>
              <a:ea typeface="微软雅黑" panose="020B0503020204020204" charset="-122"/>
            </a:endParaRPr>
          </a:p>
          <a:p>
            <a:pPr marL="342900" indent="-342900" eaLnBrk="0" hangingPunct="0">
              <a:lnSpc>
                <a:spcPct val="125000"/>
              </a:lnSpc>
              <a:spcBef>
                <a:spcPts val="1200"/>
              </a:spcBef>
              <a:spcAft>
                <a:spcPts val="0"/>
              </a:spcAft>
              <a:buClr>
                <a:srgbClr val="C00000"/>
              </a:buClr>
              <a:buSzPct val="100000"/>
              <a:buFont typeface="Wingdings" panose="05000000000000000000" pitchFamily="2" charset="2"/>
              <a:buChar char="n"/>
            </a:pPr>
            <a:r>
              <a:rPr lang="zh-CN" altLang="en-US" sz="2400" b="1" kern="0" dirty="0">
                <a:solidFill>
                  <a:schemeClr val="tx1"/>
                </a:solidFill>
                <a:latin typeface="微软雅黑" panose="020B0503020204020204" charset="-122"/>
                <a:ea typeface="微软雅黑" panose="020B0503020204020204" charset="-122"/>
              </a:rPr>
              <a:t>最少使用页面置换算法（LFU）</a:t>
            </a:r>
            <a:endParaRPr lang="zh-CN" altLang="en-US" sz="2400" b="1" kern="0" dirty="0">
              <a:solidFill>
                <a:schemeClr val="tx1"/>
              </a:solidFill>
              <a:latin typeface="微软雅黑" panose="020B0503020204020204" charset="-122"/>
              <a:ea typeface="微软雅黑" panose="020B0503020204020204" charset="-122"/>
            </a:endParaRPr>
          </a:p>
          <a:p>
            <a:pPr marL="914400" lvl="1" indent="-457200" algn="l" eaLnBrk="0" hangingPunct="0">
              <a:lnSpc>
                <a:spcPct val="125000"/>
              </a:lnSpc>
              <a:spcBef>
                <a:spcPts val="1200"/>
              </a:spcBef>
              <a:spcAft>
                <a:spcPts val="0"/>
              </a:spcAft>
              <a:buClr>
                <a:srgbClr val="C00000"/>
              </a:buClr>
              <a:buSzTx/>
              <a:buFont typeface="Wingdings" panose="05000000000000000000" charset="0"/>
              <a:buChar char="Ø"/>
            </a:pPr>
            <a:r>
              <a:rPr lang="zh-CN" altLang="en-US" sz="2000" b="1" kern="0" dirty="0">
                <a:solidFill>
                  <a:schemeClr val="tx1"/>
                </a:solidFill>
                <a:latin typeface="微软雅黑" panose="020B0503020204020204" charset="-122"/>
                <a:ea typeface="微软雅黑" panose="020B0503020204020204" charset="-122"/>
              </a:rPr>
              <a:t>淘汰访问次数最少的页面</a:t>
            </a:r>
            <a:endParaRPr lang="zh-CN" altLang="en-US" sz="2000" b="1" kern="0" dirty="0">
              <a:solidFill>
                <a:schemeClr val="tx1"/>
              </a:solidFill>
              <a:latin typeface="微软雅黑" panose="020B0503020204020204" charset="-122"/>
              <a:ea typeface="微软雅黑" panose="020B0503020204020204" charset="-122"/>
            </a:endParaRPr>
          </a:p>
        </p:txBody>
      </p:sp>
      <p:sp>
        <p:nvSpPr>
          <p:cNvPr id="3"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cs typeface="微软雅黑" panose="020B0503020204020204" charset="-122"/>
              </a:rPr>
              <a:t>5.3 </a:t>
            </a:r>
            <a:r>
              <a:rPr lang="zh-CN" altLang="en-US" sz="4400" b="1" dirty="0">
                <a:latin typeface="微软雅黑" panose="020B0503020204020204" charset="-122"/>
                <a:ea typeface="微软雅黑" panose="020B0503020204020204" charset="-122"/>
                <a:cs typeface="微软雅黑" panose="020B0503020204020204" charset="-122"/>
              </a:rPr>
              <a:t>页面置换算法</a:t>
            </a:r>
            <a:endParaRPr lang="zh-CN" altLang="en-US" sz="44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609706" y="2055089"/>
            <a:ext cx="8610601" cy="571504"/>
          </a:xfrm>
          <a:prstGeom prst="rect">
            <a:avLst/>
          </a:prstGeom>
          <a:solidFill>
            <a:srgbClr val="FFF0C1"/>
          </a:solidFill>
          <a:scene3d>
            <a:camera prst="orthographicFront"/>
            <a:lightRig rig="threePt" dir="t"/>
          </a:scene3d>
          <a:sp3d>
            <a:bevelT/>
          </a:sp3d>
        </p:spPr>
        <p:txBody>
          <a:bodyPr/>
          <a:lstStyle/>
          <a:p>
            <a:pPr marL="342900" indent="-342900" eaLnBrk="0" hangingPunct="0">
              <a:lnSpc>
                <a:spcPts val="3200"/>
              </a:lnSpc>
              <a:spcBef>
                <a:spcPts val="600"/>
              </a:spcBef>
              <a:buClr>
                <a:srgbClr val="C00000"/>
              </a:buClr>
              <a:buSzPct val="70000"/>
              <a:buFont typeface="Wingdings" panose="05000000000000000000" pitchFamily="2" charset="2"/>
              <a:buChar char="n"/>
            </a:pPr>
            <a:r>
              <a:rPr lang="zh-CN" altLang="en-US" sz="2600" b="1" kern="0" dirty="0">
                <a:latin typeface="Times New Roman" panose="02020603050405020304" pitchFamily="18" charset="0"/>
                <a:ea typeface="微软雅黑" panose="020B0503020204020204" charset="-122"/>
                <a:cs typeface="Times New Roman" panose="02020603050405020304" pitchFamily="18" charset="0"/>
              </a:rPr>
              <a:t>采用</a:t>
            </a:r>
            <a:r>
              <a:rPr lang="en-US" altLang="zh-CN" sz="2600" b="1" kern="0" dirty="0">
                <a:latin typeface="Times New Roman" panose="02020603050405020304" pitchFamily="18" charset="0"/>
                <a:ea typeface="微软雅黑" panose="020B0503020204020204" charset="-122"/>
                <a:cs typeface="Times New Roman" panose="02020603050405020304" pitchFamily="18" charset="0"/>
              </a:rPr>
              <a:t>OPT</a:t>
            </a:r>
            <a:r>
              <a:rPr lang="zh-CN" altLang="en-US" sz="2600" b="1" kern="0" dirty="0">
                <a:latin typeface="Times New Roman" panose="02020603050405020304" pitchFamily="18" charset="0"/>
                <a:ea typeface="微软雅黑" panose="020B0503020204020204" charset="-122"/>
                <a:cs typeface="Times New Roman" panose="02020603050405020304" pitchFamily="18" charset="0"/>
              </a:rPr>
              <a:t>淘汰算法，当</a:t>
            </a:r>
            <a:r>
              <a:rPr lang="en-US" altLang="zh-CN" sz="2600" b="1" kern="0" dirty="0">
                <a:latin typeface="Times New Roman" panose="02020603050405020304" pitchFamily="18" charset="0"/>
                <a:ea typeface="微软雅黑" panose="020B0503020204020204" charset="-122"/>
                <a:cs typeface="Times New Roman" panose="02020603050405020304" pitchFamily="18" charset="0"/>
              </a:rPr>
              <a:t>M</a:t>
            </a:r>
            <a:r>
              <a:rPr lang="zh-CN" altLang="en-US" sz="2600" b="1" kern="0" dirty="0">
                <a:latin typeface="Times New Roman" panose="02020603050405020304" pitchFamily="18" charset="0"/>
                <a:ea typeface="微软雅黑" panose="020B0503020204020204" charset="-122"/>
                <a:cs typeface="Times New Roman" panose="02020603050405020304" pitchFamily="18" charset="0"/>
              </a:rPr>
              <a:t>＝</a:t>
            </a:r>
            <a:r>
              <a:rPr lang="en-US" altLang="zh-CN" sz="2600" b="1" kern="0" dirty="0">
                <a:latin typeface="Times New Roman" panose="02020603050405020304" pitchFamily="18" charset="0"/>
                <a:ea typeface="微软雅黑" panose="020B0503020204020204" charset="-122"/>
                <a:cs typeface="Times New Roman" panose="02020603050405020304" pitchFamily="18" charset="0"/>
              </a:rPr>
              <a:t>3</a:t>
            </a:r>
            <a:r>
              <a:rPr lang="zh-CN" altLang="en-US" sz="2600" b="1" kern="0" dirty="0">
                <a:latin typeface="Times New Roman" panose="02020603050405020304" pitchFamily="18" charset="0"/>
                <a:ea typeface="微软雅黑" panose="020B0503020204020204" charset="-122"/>
                <a:cs typeface="Times New Roman" panose="02020603050405020304" pitchFamily="18" charset="0"/>
              </a:rPr>
              <a:t>时 </a:t>
            </a:r>
            <a:endParaRPr lang="zh-CN" altLang="en-US" sz="2600" b="1" kern="0"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11" name="Group 4"/>
          <p:cNvGrpSpPr/>
          <p:nvPr/>
        </p:nvGrpSpPr>
        <p:grpSpPr bwMode="auto">
          <a:xfrm>
            <a:off x="1609707" y="2835462"/>
            <a:ext cx="8610600" cy="2895600"/>
            <a:chOff x="0" y="0"/>
            <a:chExt cx="5424" cy="1824"/>
          </a:xfrm>
        </p:grpSpPr>
        <p:sp>
          <p:nvSpPr>
            <p:cNvPr id="13" name="Rectangle 5"/>
            <p:cNvSpPr>
              <a:spLocks noChangeArrowheads="1"/>
            </p:cNvSpPr>
            <p:nvPr/>
          </p:nvSpPr>
          <p:spPr bwMode="auto">
            <a:xfrm>
              <a:off x="502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4" name="Rectangle 6"/>
            <p:cNvSpPr>
              <a:spLocks noChangeArrowheads="1"/>
            </p:cNvSpPr>
            <p:nvPr/>
          </p:nvSpPr>
          <p:spPr bwMode="auto">
            <a:xfrm>
              <a:off x="4619"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5" name="Rectangle 7"/>
            <p:cNvSpPr>
              <a:spLocks noChangeArrowheads="1"/>
            </p:cNvSpPr>
            <p:nvPr/>
          </p:nvSpPr>
          <p:spPr bwMode="auto">
            <a:xfrm>
              <a:off x="4217"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6" name="Rectangle 8"/>
            <p:cNvSpPr>
              <a:spLocks noChangeArrowheads="1"/>
            </p:cNvSpPr>
            <p:nvPr/>
          </p:nvSpPr>
          <p:spPr bwMode="auto">
            <a:xfrm>
              <a:off x="3814"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7" name="Rectangle 9"/>
            <p:cNvSpPr>
              <a:spLocks noChangeArrowheads="1"/>
            </p:cNvSpPr>
            <p:nvPr/>
          </p:nvSpPr>
          <p:spPr bwMode="auto">
            <a:xfrm>
              <a:off x="341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8" name="Rectangle 10"/>
            <p:cNvSpPr>
              <a:spLocks noChangeArrowheads="1"/>
            </p:cNvSpPr>
            <p:nvPr/>
          </p:nvSpPr>
          <p:spPr bwMode="auto">
            <a:xfrm>
              <a:off x="3010"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9" name="Rectangle 11"/>
            <p:cNvSpPr>
              <a:spLocks noChangeArrowheads="1"/>
            </p:cNvSpPr>
            <p:nvPr/>
          </p:nvSpPr>
          <p:spPr bwMode="auto">
            <a:xfrm>
              <a:off x="2606" y="326"/>
              <a:ext cx="404"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0" name="Rectangle 12"/>
            <p:cNvSpPr>
              <a:spLocks noChangeArrowheads="1"/>
            </p:cNvSpPr>
            <p:nvPr/>
          </p:nvSpPr>
          <p:spPr bwMode="auto">
            <a:xfrm>
              <a:off x="2204"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1" name="Rectangle 13"/>
            <p:cNvSpPr>
              <a:spLocks noChangeArrowheads="1"/>
            </p:cNvSpPr>
            <p:nvPr/>
          </p:nvSpPr>
          <p:spPr bwMode="auto">
            <a:xfrm>
              <a:off x="180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2" name="Rectangle 14"/>
            <p:cNvSpPr>
              <a:spLocks noChangeArrowheads="1"/>
            </p:cNvSpPr>
            <p:nvPr/>
          </p:nvSpPr>
          <p:spPr bwMode="auto">
            <a:xfrm>
              <a:off x="1399"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3" name="Rectangle 15"/>
            <p:cNvSpPr>
              <a:spLocks noChangeArrowheads="1"/>
            </p:cNvSpPr>
            <p:nvPr/>
          </p:nvSpPr>
          <p:spPr bwMode="auto">
            <a:xfrm>
              <a:off x="997"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4" name="Rectangle 16"/>
            <p:cNvSpPr>
              <a:spLocks noChangeArrowheads="1"/>
            </p:cNvSpPr>
            <p:nvPr/>
          </p:nvSpPr>
          <p:spPr bwMode="auto">
            <a:xfrm>
              <a:off x="576" y="326"/>
              <a:ext cx="421"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5" name="Rectangle 17"/>
            <p:cNvSpPr>
              <a:spLocks noChangeArrowheads="1"/>
            </p:cNvSpPr>
            <p:nvPr/>
          </p:nvSpPr>
          <p:spPr bwMode="auto">
            <a:xfrm>
              <a:off x="0" y="326"/>
              <a:ext cx="576"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P</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6" name="Rectangle 18"/>
            <p:cNvSpPr>
              <a:spLocks noChangeArrowheads="1"/>
            </p:cNvSpPr>
            <p:nvPr/>
          </p:nvSpPr>
          <p:spPr bwMode="auto">
            <a:xfrm>
              <a:off x="502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12</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7" name="Rectangle 19"/>
            <p:cNvSpPr>
              <a:spLocks noChangeArrowheads="1"/>
            </p:cNvSpPr>
            <p:nvPr/>
          </p:nvSpPr>
          <p:spPr bwMode="auto">
            <a:xfrm>
              <a:off x="4619"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11</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8" name="Rectangle 20"/>
            <p:cNvSpPr>
              <a:spLocks noChangeArrowheads="1"/>
            </p:cNvSpPr>
            <p:nvPr/>
          </p:nvSpPr>
          <p:spPr bwMode="auto">
            <a:xfrm>
              <a:off x="4217"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10</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9" name="Rectangle 21"/>
            <p:cNvSpPr>
              <a:spLocks noChangeArrowheads="1"/>
            </p:cNvSpPr>
            <p:nvPr/>
          </p:nvSpPr>
          <p:spPr bwMode="auto">
            <a:xfrm>
              <a:off x="3814"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9</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0" name="Rectangle 22"/>
            <p:cNvSpPr>
              <a:spLocks noChangeArrowheads="1"/>
            </p:cNvSpPr>
            <p:nvPr/>
          </p:nvSpPr>
          <p:spPr bwMode="auto">
            <a:xfrm>
              <a:off x="341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8</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1" name="Rectangle 23"/>
            <p:cNvSpPr>
              <a:spLocks noChangeArrowheads="1"/>
            </p:cNvSpPr>
            <p:nvPr/>
          </p:nvSpPr>
          <p:spPr bwMode="auto">
            <a:xfrm>
              <a:off x="3010"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7</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2" name="Rectangle 24"/>
            <p:cNvSpPr>
              <a:spLocks noChangeArrowheads="1"/>
            </p:cNvSpPr>
            <p:nvPr/>
          </p:nvSpPr>
          <p:spPr bwMode="auto">
            <a:xfrm>
              <a:off x="2606" y="0"/>
              <a:ext cx="404"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3" name="Rectangle 25"/>
            <p:cNvSpPr>
              <a:spLocks noChangeArrowheads="1"/>
            </p:cNvSpPr>
            <p:nvPr/>
          </p:nvSpPr>
          <p:spPr bwMode="auto">
            <a:xfrm>
              <a:off x="2204"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5</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4" name="Rectangle 26"/>
            <p:cNvSpPr>
              <a:spLocks noChangeArrowheads="1"/>
            </p:cNvSpPr>
            <p:nvPr/>
          </p:nvSpPr>
          <p:spPr bwMode="auto">
            <a:xfrm>
              <a:off x="180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4</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5" name="Rectangle 27"/>
            <p:cNvSpPr>
              <a:spLocks noChangeArrowheads="1"/>
            </p:cNvSpPr>
            <p:nvPr/>
          </p:nvSpPr>
          <p:spPr bwMode="auto">
            <a:xfrm>
              <a:off x="1399"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3</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6" name="Rectangle 28"/>
            <p:cNvSpPr>
              <a:spLocks noChangeArrowheads="1"/>
            </p:cNvSpPr>
            <p:nvPr/>
          </p:nvSpPr>
          <p:spPr bwMode="auto">
            <a:xfrm>
              <a:off x="997"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2</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7" name="Rectangle 29"/>
            <p:cNvSpPr>
              <a:spLocks noChangeArrowheads="1"/>
            </p:cNvSpPr>
            <p:nvPr/>
          </p:nvSpPr>
          <p:spPr bwMode="auto">
            <a:xfrm>
              <a:off x="576" y="0"/>
              <a:ext cx="421"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1</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8" name="Rectangle 30"/>
            <p:cNvSpPr>
              <a:spLocks noChangeArrowheads="1"/>
            </p:cNvSpPr>
            <p:nvPr/>
          </p:nvSpPr>
          <p:spPr bwMode="auto">
            <a:xfrm>
              <a:off x="0" y="0"/>
              <a:ext cx="576"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zh-CN" altLang="en-US" sz="2000">
                  <a:solidFill>
                    <a:srgbClr val="000066"/>
                  </a:solidFill>
                  <a:latin typeface="Times New Roman" panose="02020603050405020304" pitchFamily="18" charset="0"/>
                  <a:ea typeface="微软雅黑" panose="020B0503020204020204" charset="-122"/>
                  <a:cs typeface="Times New Roman" panose="02020603050405020304" pitchFamily="18" charset="0"/>
                </a:rPr>
                <a:t>时刻</a:t>
              </a:r>
              <a:endParaRPr lang="zh-CN" altLang="en-US" sz="20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9" name="Line 31"/>
            <p:cNvSpPr>
              <a:spLocks noChangeShapeType="1"/>
            </p:cNvSpPr>
            <p:nvPr/>
          </p:nvSpPr>
          <p:spPr bwMode="auto">
            <a:xfrm>
              <a:off x="0" y="0"/>
              <a:ext cx="5424" cy="0"/>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0" name="Line 32"/>
            <p:cNvSpPr>
              <a:spLocks noChangeShapeType="1"/>
            </p:cNvSpPr>
            <p:nvPr/>
          </p:nvSpPr>
          <p:spPr bwMode="auto">
            <a:xfrm>
              <a:off x="0" y="326"/>
              <a:ext cx="5424" cy="0"/>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1" name="Line 33"/>
            <p:cNvSpPr>
              <a:spLocks noChangeShapeType="1"/>
            </p:cNvSpPr>
            <p:nvPr/>
          </p:nvSpPr>
          <p:spPr bwMode="auto">
            <a:xfrm>
              <a:off x="0" y="652"/>
              <a:ext cx="5424" cy="0"/>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2" name="Line 34"/>
            <p:cNvSpPr>
              <a:spLocks noChangeShapeType="1"/>
            </p:cNvSpPr>
            <p:nvPr/>
          </p:nvSpPr>
          <p:spPr bwMode="auto">
            <a:xfrm>
              <a:off x="0" y="0"/>
              <a:ext cx="0" cy="652"/>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3" name="Line 35"/>
            <p:cNvSpPr>
              <a:spLocks noChangeShapeType="1"/>
            </p:cNvSpPr>
            <p:nvPr/>
          </p:nvSpPr>
          <p:spPr bwMode="auto">
            <a:xfrm>
              <a:off x="576"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4" name="Line 36"/>
            <p:cNvSpPr>
              <a:spLocks noChangeShapeType="1"/>
            </p:cNvSpPr>
            <p:nvPr/>
          </p:nvSpPr>
          <p:spPr bwMode="auto">
            <a:xfrm>
              <a:off x="997"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5" name="Line 37"/>
            <p:cNvSpPr>
              <a:spLocks noChangeShapeType="1"/>
            </p:cNvSpPr>
            <p:nvPr/>
          </p:nvSpPr>
          <p:spPr bwMode="auto">
            <a:xfrm>
              <a:off x="1399"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6" name="Line 38"/>
            <p:cNvSpPr>
              <a:spLocks noChangeShapeType="1"/>
            </p:cNvSpPr>
            <p:nvPr/>
          </p:nvSpPr>
          <p:spPr bwMode="auto">
            <a:xfrm>
              <a:off x="1802"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7" name="Line 39"/>
            <p:cNvSpPr>
              <a:spLocks noChangeShapeType="1"/>
            </p:cNvSpPr>
            <p:nvPr/>
          </p:nvSpPr>
          <p:spPr bwMode="auto">
            <a:xfrm>
              <a:off x="2204"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8" name="Line 40"/>
            <p:cNvSpPr>
              <a:spLocks noChangeShapeType="1"/>
            </p:cNvSpPr>
            <p:nvPr/>
          </p:nvSpPr>
          <p:spPr bwMode="auto">
            <a:xfrm>
              <a:off x="2606"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9" name="Line 41"/>
            <p:cNvSpPr>
              <a:spLocks noChangeShapeType="1"/>
            </p:cNvSpPr>
            <p:nvPr/>
          </p:nvSpPr>
          <p:spPr bwMode="auto">
            <a:xfrm>
              <a:off x="3010"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0" name="Line 42"/>
            <p:cNvSpPr>
              <a:spLocks noChangeShapeType="1"/>
            </p:cNvSpPr>
            <p:nvPr/>
          </p:nvSpPr>
          <p:spPr bwMode="auto">
            <a:xfrm>
              <a:off x="3412"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1" name="Line 43"/>
            <p:cNvSpPr>
              <a:spLocks noChangeShapeType="1"/>
            </p:cNvSpPr>
            <p:nvPr/>
          </p:nvSpPr>
          <p:spPr bwMode="auto">
            <a:xfrm>
              <a:off x="3814"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2" name="Line 44"/>
            <p:cNvSpPr>
              <a:spLocks noChangeShapeType="1"/>
            </p:cNvSpPr>
            <p:nvPr/>
          </p:nvSpPr>
          <p:spPr bwMode="auto">
            <a:xfrm>
              <a:off x="4217"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3" name="Line 45"/>
            <p:cNvSpPr>
              <a:spLocks noChangeShapeType="1"/>
            </p:cNvSpPr>
            <p:nvPr/>
          </p:nvSpPr>
          <p:spPr bwMode="auto">
            <a:xfrm>
              <a:off x="4619"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4" name="Line 46"/>
            <p:cNvSpPr>
              <a:spLocks noChangeShapeType="1"/>
            </p:cNvSpPr>
            <p:nvPr/>
          </p:nvSpPr>
          <p:spPr bwMode="auto">
            <a:xfrm>
              <a:off x="5022" y="0"/>
              <a:ext cx="0" cy="652"/>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5" name="Line 47"/>
            <p:cNvSpPr>
              <a:spLocks noChangeShapeType="1"/>
            </p:cNvSpPr>
            <p:nvPr/>
          </p:nvSpPr>
          <p:spPr bwMode="auto">
            <a:xfrm>
              <a:off x="5424" y="0"/>
              <a:ext cx="0" cy="652"/>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6" name="Rectangle 48"/>
            <p:cNvSpPr>
              <a:spLocks noChangeArrowheads="1"/>
            </p:cNvSpPr>
            <p:nvPr/>
          </p:nvSpPr>
          <p:spPr bwMode="auto">
            <a:xfrm>
              <a:off x="0" y="1480"/>
              <a:ext cx="576" cy="344"/>
            </a:xfrm>
            <a:prstGeom prst="rect">
              <a:avLst/>
            </a:prstGeom>
            <a:noFill/>
            <a:ln w="9525">
              <a:noFill/>
              <a:miter lim="800000"/>
            </a:ln>
            <a:effectLst/>
          </p:spPr>
          <p:txBody>
            <a:bodyP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F</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7" name="Rectangle 49"/>
            <p:cNvSpPr>
              <a:spLocks noChangeArrowheads="1"/>
            </p:cNvSpPr>
            <p:nvPr/>
          </p:nvSpPr>
          <p:spPr bwMode="auto">
            <a:xfrm>
              <a:off x="0" y="664"/>
              <a:ext cx="576" cy="81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rPr>
                <a:t>M</a:t>
              </a:r>
              <a:endParaRPr lang="en-US" altLang="zh-CN" sz="2400">
                <a:solidFill>
                  <a:srgbClr val="000066"/>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8" name="Line 50"/>
            <p:cNvSpPr>
              <a:spLocks noChangeShapeType="1"/>
            </p:cNvSpPr>
            <p:nvPr/>
          </p:nvSpPr>
          <p:spPr bwMode="auto">
            <a:xfrm>
              <a:off x="0" y="654"/>
              <a:ext cx="576" cy="0"/>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9" name="Line 51"/>
            <p:cNvSpPr>
              <a:spLocks noChangeShapeType="1"/>
            </p:cNvSpPr>
            <p:nvPr/>
          </p:nvSpPr>
          <p:spPr bwMode="auto">
            <a:xfrm>
              <a:off x="0" y="1480"/>
              <a:ext cx="576" cy="0"/>
            </a:xfrm>
            <a:prstGeom prst="line">
              <a:avLst/>
            </a:prstGeom>
            <a:noFill/>
            <a:ln w="12700">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60" name="Line 52"/>
            <p:cNvSpPr>
              <a:spLocks noChangeShapeType="1"/>
            </p:cNvSpPr>
            <p:nvPr/>
          </p:nvSpPr>
          <p:spPr bwMode="auto">
            <a:xfrm>
              <a:off x="0" y="1814"/>
              <a:ext cx="576" cy="0"/>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61" name="Line 53"/>
            <p:cNvSpPr>
              <a:spLocks noChangeShapeType="1"/>
            </p:cNvSpPr>
            <p:nvPr/>
          </p:nvSpPr>
          <p:spPr bwMode="auto">
            <a:xfrm>
              <a:off x="0" y="664"/>
              <a:ext cx="0" cy="1160"/>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62" name="Line 54"/>
            <p:cNvSpPr>
              <a:spLocks noChangeShapeType="1"/>
            </p:cNvSpPr>
            <p:nvPr/>
          </p:nvSpPr>
          <p:spPr bwMode="auto">
            <a:xfrm>
              <a:off x="576" y="664"/>
              <a:ext cx="0" cy="1160"/>
            </a:xfrm>
            <a:prstGeom prst="line">
              <a:avLst/>
            </a:prstGeom>
            <a:noFill/>
            <a:ln w="28575" cap="sq">
              <a:solidFill>
                <a:schemeClr val="tx1"/>
              </a:solidFill>
              <a:round/>
            </a:ln>
            <a:effectLst/>
          </p:spPr>
          <p:txBody>
            <a:bodyPr wrap="none"/>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grpSp>
      <p:graphicFrame>
        <p:nvGraphicFramePr>
          <p:cNvPr id="63" name="Group 55"/>
          <p:cNvGraphicFramePr>
            <a:graphicFrameLocks noGrp="1"/>
          </p:cNvGraphicFramePr>
          <p:nvPr/>
        </p:nvGraphicFramePr>
        <p:xfrm>
          <a:off x="2524107" y="3873234"/>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4" name="Group 67"/>
          <p:cNvGraphicFramePr>
            <a:graphicFrameLocks noGrp="1"/>
          </p:cNvGraphicFramePr>
          <p:nvPr/>
        </p:nvGraphicFramePr>
        <p:xfrm>
          <a:off x="3209907" y="387323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5" name="Group 79"/>
          <p:cNvGraphicFramePr>
            <a:graphicFrameLocks noGrp="1"/>
          </p:cNvGraphicFramePr>
          <p:nvPr/>
        </p:nvGraphicFramePr>
        <p:xfrm>
          <a:off x="3819507" y="3873234"/>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6" name="Group 91"/>
          <p:cNvGraphicFramePr>
            <a:graphicFrameLocks noGrp="1"/>
          </p:cNvGraphicFramePr>
          <p:nvPr/>
        </p:nvGraphicFramePr>
        <p:xfrm>
          <a:off x="4505307" y="387323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graphicFrame>
        <p:nvGraphicFramePr>
          <p:cNvPr id="67" name="Group 103"/>
          <p:cNvGraphicFramePr>
            <a:graphicFrameLocks noGrp="1"/>
          </p:cNvGraphicFramePr>
          <p:nvPr/>
        </p:nvGraphicFramePr>
        <p:xfrm>
          <a:off x="5114907" y="387323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8" name="Group 115"/>
          <p:cNvGraphicFramePr>
            <a:graphicFrameLocks noGrp="1"/>
          </p:cNvGraphicFramePr>
          <p:nvPr/>
        </p:nvGraphicFramePr>
        <p:xfrm>
          <a:off x="5724507" y="3873234"/>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9" name="Group 127"/>
          <p:cNvGraphicFramePr>
            <a:graphicFrameLocks noGrp="1"/>
          </p:cNvGraphicFramePr>
          <p:nvPr/>
        </p:nvGraphicFramePr>
        <p:xfrm>
          <a:off x="6410307" y="387164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5+-</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3</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4</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graphicFrame>
        <p:nvGraphicFramePr>
          <p:cNvPr id="70" name="Group 139"/>
          <p:cNvGraphicFramePr>
            <a:graphicFrameLocks noGrp="1"/>
          </p:cNvGraphicFramePr>
          <p:nvPr/>
        </p:nvGraphicFramePr>
        <p:xfrm>
          <a:off x="7019907" y="387164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1" name="Group 151"/>
          <p:cNvGraphicFramePr>
            <a:graphicFrameLocks noGrp="1"/>
          </p:cNvGraphicFramePr>
          <p:nvPr/>
        </p:nvGraphicFramePr>
        <p:xfrm>
          <a:off x="7705707" y="387164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2" name="Group 163"/>
          <p:cNvGraphicFramePr>
            <a:graphicFrameLocks noGrp="1"/>
          </p:cNvGraphicFramePr>
          <p:nvPr/>
        </p:nvGraphicFramePr>
        <p:xfrm>
          <a:off x="8315307" y="387164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5</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2+-</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4</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rPr>
                        <a:t>+</a:t>
                      </a:r>
                      <a:endParaRPr kumimoji="0" lang="en-US" altLang="zh-CN" sz="1800" b="1" i="0" u="none" strike="noStrike" kern="1200" cap="none" normalizeH="0" baseline="0" dirty="0">
                        <a:ln>
                          <a:noFill/>
                        </a:ln>
                        <a:solidFill>
                          <a:srgbClr val="000066"/>
                        </a:solidFill>
                        <a:effectLst/>
                        <a:latin typeface="Comic Sans MS" panose="030F0702030302020204" charset="0"/>
                        <a:ea typeface="黑体" panose="02010609060101010101" charset="-122"/>
                        <a:cs typeface="+mn-cs"/>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graphicFrame>
        <p:nvGraphicFramePr>
          <p:cNvPr id="73" name="Group 175"/>
          <p:cNvGraphicFramePr>
            <a:graphicFrameLocks noGrp="1"/>
          </p:cNvGraphicFramePr>
          <p:nvPr/>
        </p:nvGraphicFramePr>
        <p:xfrm>
          <a:off x="8924907" y="387164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4" name="Group 187"/>
          <p:cNvGraphicFramePr>
            <a:graphicFrameLocks noGrp="1"/>
          </p:cNvGraphicFramePr>
          <p:nvPr/>
        </p:nvGraphicFramePr>
        <p:xfrm>
          <a:off x="9610707" y="387323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dirty="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sp>
        <p:nvSpPr>
          <p:cNvPr id="75" name="Text Box 199"/>
          <p:cNvSpPr txBox="1">
            <a:spLocks noChangeArrowheads="1"/>
          </p:cNvSpPr>
          <p:nvPr/>
        </p:nvSpPr>
        <p:spPr bwMode="auto">
          <a:xfrm>
            <a:off x="1609706" y="5977660"/>
            <a:ext cx="8610600" cy="461152"/>
          </a:xfrm>
          <a:prstGeom prst="rect">
            <a:avLst/>
          </a:prstGeom>
          <a:solidFill>
            <a:srgbClr val="004992"/>
          </a:solidFill>
          <a:ln w="9525">
            <a:noFill/>
            <a:miter lim="800000"/>
          </a:ln>
          <a:effectLst/>
          <a:scene3d>
            <a:camera prst="orthographicFront"/>
            <a:lightRig rig="threePt" dir="t"/>
          </a:scene3d>
          <a:sp3d>
            <a:bevelT/>
          </a:sp3d>
        </p:spPr>
        <p:txBody>
          <a:bodyPr wrap="square">
            <a:spAutoFit/>
          </a:bodyPr>
          <a:lstStyle/>
          <a:p>
            <a:pPr algn="ctr">
              <a:lnSpc>
                <a:spcPts val="3200"/>
              </a:lnSpc>
              <a:spcBef>
                <a:spcPts val="600"/>
              </a:spcBef>
            </a:pPr>
            <a:r>
              <a:rPr lang="zh-CN" altLang="en-US"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发生了</a:t>
            </a:r>
            <a:r>
              <a:rPr lang="en-US" altLang="zh-CN"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4</a:t>
            </a:r>
            <a:r>
              <a:rPr lang="zh-CN" altLang="en-US"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次页面置换，缺页中断次数</a:t>
            </a:r>
            <a:r>
              <a:rPr lang="en-US" altLang="zh-CN"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F=7</a:t>
            </a:r>
            <a:r>
              <a:rPr lang="zh-CN" altLang="en-US"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，缺页率：</a:t>
            </a:r>
            <a:r>
              <a:rPr lang="en-US" altLang="zh-CN"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7</a:t>
            </a:r>
            <a:r>
              <a:rPr lang="zh-CN" altLang="en-US"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r>
              <a:rPr lang="en-US" altLang="zh-CN"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12=58%</a:t>
            </a:r>
            <a:endParaRPr lang="zh-CN" altLang="en-US" sz="20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76" name="Rectangle 3"/>
          <p:cNvSpPr txBox="1">
            <a:spLocks noChangeArrowheads="1"/>
          </p:cNvSpPr>
          <p:nvPr/>
        </p:nvSpPr>
        <p:spPr>
          <a:xfrm>
            <a:off x="1609707" y="1266165"/>
            <a:ext cx="8610601" cy="634034"/>
          </a:xfrm>
          <a:prstGeom prst="rect">
            <a:avLst/>
          </a:prstGeom>
          <a:solidFill>
            <a:srgbClr val="C00000"/>
          </a:solidFill>
          <a:ln>
            <a:solidFill>
              <a:srgbClr val="C00000"/>
            </a:solidFill>
          </a:ln>
          <a:scene3d>
            <a:camera prst="orthographicFront"/>
            <a:lightRig rig="threePt" dir="t"/>
          </a:scene3d>
          <a:sp3d>
            <a:bevelT/>
          </a:sp3d>
        </p:spPr>
        <p:txBody>
          <a:bodyPr/>
          <a:lstStyle/>
          <a:p>
            <a:pPr algn="ctr" eaLnBrk="0" hangingPunct="0">
              <a:spcBef>
                <a:spcPts val="600"/>
              </a:spcBef>
              <a:spcAft>
                <a:spcPts val="600"/>
              </a:spcAft>
              <a:buClr>
                <a:srgbClr val="C00000"/>
              </a:buClr>
              <a:buSzPct val="70000"/>
            </a:pPr>
            <a:r>
              <a:rPr lang="en-US" altLang="zh-CN" sz="3600" b="1" kern="0" dirty="0">
                <a:solidFill>
                  <a:schemeClr val="bg1"/>
                </a:solidFill>
                <a:latin typeface="Times New Roman" panose="02020603050405020304" pitchFamily="18" charset="0"/>
                <a:ea typeface="微软雅黑" panose="020B0503020204020204" charset="-122"/>
                <a:cs typeface="Times New Roman" panose="02020603050405020304" pitchFamily="18" charset="0"/>
              </a:rPr>
              <a:t>4   3   2   1   4   3   5   4   3   2   1   5</a:t>
            </a:r>
            <a:endParaRPr lang="zh-CN" altLang="en-US" sz="3600" b="1" kern="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Times New Roman" panose="02020603050405020304" pitchFamily="18" charset="0"/>
                <a:ea typeface="微软雅黑" panose="020B0503020204020204" charset="-122"/>
                <a:cs typeface="Times New Roman" panose="02020603050405020304" pitchFamily="18" charset="0"/>
              </a:rPr>
              <a:t>5.3</a:t>
            </a:r>
            <a:r>
              <a:rPr lang="en-US" altLang="zh-CN" b="1" dirty="0">
                <a:latin typeface="Times New Roman" panose="02020603050405020304" pitchFamily="18" charset="0"/>
                <a:ea typeface="微软雅黑" panose="020B0503020204020204" charset="-122"/>
                <a:cs typeface="Times New Roman" panose="02020603050405020304" pitchFamily="18" charset="0"/>
              </a:rPr>
              <a:t>.1 OPT </a:t>
            </a:r>
            <a:r>
              <a:rPr lang="zh-CN" altLang="en-US" b="1" dirty="0">
                <a:latin typeface="Times New Roman" panose="02020603050405020304" pitchFamily="18" charset="0"/>
                <a:ea typeface="微软雅黑" panose="020B0503020204020204" charset="-122"/>
                <a:cs typeface="Times New Roman" panose="02020603050405020304" pitchFamily="18" charset="0"/>
              </a:rPr>
              <a:t>最佳置换算法（</a:t>
            </a:r>
            <a:r>
              <a:rPr lang="zh-CN" altLang="en-US" sz="4400" b="1" kern="0" dirty="0">
                <a:solidFill>
                  <a:srgbClr val="C00000"/>
                </a:solidFill>
                <a:latin typeface="Times New Roman" panose="02020603050405020304" pitchFamily="18" charset="0"/>
                <a:ea typeface="微软雅黑" panose="020B0503020204020204" charset="-122"/>
                <a:cs typeface="Times New Roman" panose="02020603050405020304" pitchFamily="18" charset="0"/>
              </a:rPr>
              <a:t>理想置换算法</a:t>
            </a:r>
            <a:r>
              <a:rPr lang="zh-CN" altLang="en-US" b="1" dirty="0">
                <a:latin typeface="Times New Roman" panose="02020603050405020304" pitchFamily="18" charset="0"/>
                <a:ea typeface="微软雅黑" panose="020B0503020204020204" charset="-122"/>
                <a:cs typeface="Times New Roman" panose="02020603050405020304" pitchFamily="18" charset="0"/>
              </a:rPr>
              <a:t>）</a:t>
            </a:r>
            <a:endParaRPr lang="zh-CN" altLang="en-US" sz="4400"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1+#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1+#ppt_w/2"/>
                                          </p:val>
                                        </p:tav>
                                        <p:tav tm="100000">
                                          <p:val>
                                            <p:strVal val="#ppt_x"/>
                                          </p:val>
                                        </p:tav>
                                      </p:tavLst>
                                    </p:anim>
                                    <p:anim calcmode="lin" valueType="num">
                                      <p:cBhvr additive="base">
                                        <p:cTn id="20"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fill="hold"/>
                                        <p:tgtEl>
                                          <p:spTgt spid="66"/>
                                        </p:tgtEl>
                                        <p:attrNameLst>
                                          <p:attrName>ppt_x</p:attrName>
                                        </p:attrNameLst>
                                      </p:cBhvr>
                                      <p:tavLst>
                                        <p:tav tm="0">
                                          <p:val>
                                            <p:strVal val="1+#ppt_w/2"/>
                                          </p:val>
                                        </p:tav>
                                        <p:tav tm="100000">
                                          <p:val>
                                            <p:strVal val="#ppt_x"/>
                                          </p:val>
                                        </p:tav>
                                      </p:tavLst>
                                    </p:anim>
                                    <p:anim calcmode="lin" valueType="num">
                                      <p:cBhvr additive="base">
                                        <p:cTn id="26"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1+#ppt_w/2"/>
                                          </p:val>
                                        </p:tav>
                                        <p:tav tm="100000">
                                          <p:val>
                                            <p:strVal val="#ppt_x"/>
                                          </p:val>
                                        </p:tav>
                                      </p:tavLst>
                                    </p:anim>
                                    <p:anim calcmode="lin" valueType="num">
                                      <p:cBhvr additive="base">
                                        <p:cTn id="3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1+#ppt_w/2"/>
                                          </p:val>
                                        </p:tav>
                                        <p:tav tm="100000">
                                          <p:val>
                                            <p:strVal val="#ppt_x"/>
                                          </p:val>
                                        </p:tav>
                                      </p:tavLst>
                                    </p:anim>
                                    <p:anim calcmode="lin" valueType="num">
                                      <p:cBhvr additive="base">
                                        <p:cTn id="44"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1+#ppt_w/2"/>
                                          </p:val>
                                        </p:tav>
                                        <p:tav tm="100000">
                                          <p:val>
                                            <p:strVal val="#ppt_x"/>
                                          </p:val>
                                        </p:tav>
                                      </p:tavLst>
                                    </p:anim>
                                    <p:anim calcmode="lin" valueType="num">
                                      <p:cBhvr additive="base">
                                        <p:cTn id="50"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1+#ppt_w/2"/>
                                          </p:val>
                                        </p:tav>
                                        <p:tav tm="100000">
                                          <p:val>
                                            <p:strVal val="#ppt_x"/>
                                          </p:val>
                                        </p:tav>
                                      </p:tavLst>
                                    </p:anim>
                                    <p:anim calcmode="lin" valueType="num">
                                      <p:cBhvr additive="base">
                                        <p:cTn id="56"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additive="base">
                                        <p:cTn id="61" dur="500" fill="hold"/>
                                        <p:tgtEl>
                                          <p:spTgt spid="72"/>
                                        </p:tgtEl>
                                        <p:attrNameLst>
                                          <p:attrName>ppt_x</p:attrName>
                                        </p:attrNameLst>
                                      </p:cBhvr>
                                      <p:tavLst>
                                        <p:tav tm="0">
                                          <p:val>
                                            <p:strVal val="1+#ppt_w/2"/>
                                          </p:val>
                                        </p:tav>
                                        <p:tav tm="100000">
                                          <p:val>
                                            <p:strVal val="#ppt_x"/>
                                          </p:val>
                                        </p:tav>
                                      </p:tavLst>
                                    </p:anim>
                                    <p:anim calcmode="lin" valueType="num">
                                      <p:cBhvr additive="base">
                                        <p:cTn id="62"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additive="base">
                                        <p:cTn id="67" dur="500" fill="hold"/>
                                        <p:tgtEl>
                                          <p:spTgt spid="73"/>
                                        </p:tgtEl>
                                        <p:attrNameLst>
                                          <p:attrName>ppt_x</p:attrName>
                                        </p:attrNameLst>
                                      </p:cBhvr>
                                      <p:tavLst>
                                        <p:tav tm="0">
                                          <p:val>
                                            <p:strVal val="1+#ppt_w/2"/>
                                          </p:val>
                                        </p:tav>
                                        <p:tav tm="100000">
                                          <p:val>
                                            <p:strVal val="#ppt_x"/>
                                          </p:val>
                                        </p:tav>
                                      </p:tavLst>
                                    </p:anim>
                                    <p:anim calcmode="lin" valueType="num">
                                      <p:cBhvr additive="base">
                                        <p:cTn id="68"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additive="base">
                                        <p:cTn id="73" dur="500" fill="hold"/>
                                        <p:tgtEl>
                                          <p:spTgt spid="74"/>
                                        </p:tgtEl>
                                        <p:attrNameLst>
                                          <p:attrName>ppt_x</p:attrName>
                                        </p:attrNameLst>
                                      </p:cBhvr>
                                      <p:tavLst>
                                        <p:tav tm="0">
                                          <p:val>
                                            <p:strVal val="1+#ppt_w/2"/>
                                          </p:val>
                                        </p:tav>
                                        <p:tav tm="100000">
                                          <p:val>
                                            <p:strVal val="#ppt_x"/>
                                          </p:val>
                                        </p:tav>
                                      </p:tavLst>
                                    </p:anim>
                                    <p:anim calcmode="lin" valueType="num">
                                      <p:cBhvr additive="base">
                                        <p:cTn id="74"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1+#ppt_w/2"/>
                                          </p:val>
                                        </p:tav>
                                        <p:tav tm="100000">
                                          <p:val>
                                            <p:strVal val="#ppt_x"/>
                                          </p:val>
                                        </p:tav>
                                      </p:tavLst>
                                    </p:anim>
                                    <p:anim calcmode="lin" valueType="num">
                                      <p:cBhvr additive="base">
                                        <p:cTn id="80"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731626" y="1850989"/>
            <a:ext cx="8610601" cy="571504"/>
          </a:xfrm>
          <a:prstGeom prst="rect">
            <a:avLst/>
          </a:prstGeom>
          <a:solidFill>
            <a:srgbClr val="FFF0C1"/>
          </a:solidFill>
          <a:scene3d>
            <a:camera prst="orthographicFront"/>
            <a:lightRig rig="threePt" dir="t"/>
          </a:scene3d>
          <a:sp3d>
            <a:bevelT/>
          </a:sp3d>
        </p:spPr>
        <p:txBody>
          <a:bodyPr/>
          <a:lstStyle/>
          <a:p>
            <a:pPr marL="342900" indent="-342900" eaLnBrk="0" hangingPunct="0">
              <a:lnSpc>
                <a:spcPts val="3200"/>
              </a:lnSpc>
              <a:spcBef>
                <a:spcPts val="600"/>
              </a:spcBef>
              <a:buClr>
                <a:srgbClr val="C00000"/>
              </a:buClr>
              <a:buSzPct val="70000"/>
              <a:buFont typeface="Wingdings" panose="05000000000000000000" pitchFamily="2" charset="2"/>
              <a:buChar char="n"/>
            </a:pPr>
            <a:r>
              <a:rPr lang="zh-CN" altLang="en-US" sz="2600" b="1" kern="0" dirty="0">
                <a:latin typeface="微软雅黑" panose="020B0503020204020204" charset="-122"/>
                <a:ea typeface="微软雅黑" panose="020B0503020204020204" charset="-122"/>
                <a:cs typeface="Times New Roman" panose="02020603050405020304" pitchFamily="18" charset="0"/>
              </a:rPr>
              <a:t>采用</a:t>
            </a:r>
            <a:r>
              <a:rPr lang="en-US" altLang="zh-CN" sz="2600" b="1" kern="0" dirty="0">
                <a:latin typeface="微软雅黑" panose="020B0503020204020204" charset="-122"/>
                <a:ea typeface="微软雅黑" panose="020B0503020204020204" charset="-122"/>
                <a:cs typeface="Times New Roman" panose="02020603050405020304" pitchFamily="18" charset="0"/>
              </a:rPr>
              <a:t>FIFO</a:t>
            </a:r>
            <a:r>
              <a:rPr lang="zh-CN" altLang="en-US" sz="2600" b="1" kern="0" dirty="0">
                <a:latin typeface="微软雅黑" panose="020B0503020204020204" charset="-122"/>
                <a:ea typeface="微软雅黑" panose="020B0503020204020204" charset="-122"/>
                <a:cs typeface="Times New Roman" panose="02020603050405020304" pitchFamily="18" charset="0"/>
              </a:rPr>
              <a:t>替换算法，当</a:t>
            </a:r>
            <a:r>
              <a:rPr lang="en-US" altLang="zh-CN" sz="2600" b="1" kern="0" dirty="0">
                <a:latin typeface="微软雅黑" panose="020B0503020204020204" charset="-122"/>
                <a:ea typeface="微软雅黑" panose="020B0503020204020204" charset="-122"/>
                <a:cs typeface="Times New Roman" panose="02020603050405020304" pitchFamily="18" charset="0"/>
              </a:rPr>
              <a:t>M</a:t>
            </a:r>
            <a:r>
              <a:rPr lang="zh-CN" altLang="en-US" sz="2600" b="1" kern="0" dirty="0">
                <a:latin typeface="微软雅黑" panose="020B0503020204020204" charset="-122"/>
                <a:ea typeface="微软雅黑" panose="020B0503020204020204" charset="-122"/>
                <a:cs typeface="Times New Roman" panose="02020603050405020304" pitchFamily="18" charset="0"/>
              </a:rPr>
              <a:t>＝</a:t>
            </a:r>
            <a:r>
              <a:rPr lang="en-US" altLang="zh-CN" sz="2600" b="1" kern="0" dirty="0">
                <a:latin typeface="微软雅黑" panose="020B0503020204020204" charset="-122"/>
                <a:ea typeface="微软雅黑" panose="020B0503020204020204" charset="-122"/>
                <a:cs typeface="Times New Roman" panose="02020603050405020304" pitchFamily="18" charset="0"/>
              </a:rPr>
              <a:t>3</a:t>
            </a:r>
            <a:r>
              <a:rPr lang="zh-CN" altLang="en-US" sz="2600" b="1" kern="0" dirty="0">
                <a:latin typeface="微软雅黑" panose="020B0503020204020204" charset="-122"/>
                <a:ea typeface="微软雅黑" panose="020B0503020204020204" charset="-122"/>
                <a:cs typeface="Times New Roman" panose="02020603050405020304" pitchFamily="18" charset="0"/>
              </a:rPr>
              <a:t>时 </a:t>
            </a:r>
            <a:endParaRPr lang="zh-CN" altLang="en-US" sz="2600" b="1" kern="0" dirty="0">
              <a:latin typeface="微软雅黑" panose="020B0503020204020204" charset="-122"/>
              <a:ea typeface="微软雅黑" panose="020B0503020204020204" charset="-122"/>
              <a:cs typeface="Times New Roman" panose="02020603050405020304" pitchFamily="18" charset="0"/>
            </a:endParaRPr>
          </a:p>
        </p:txBody>
      </p:sp>
      <p:sp>
        <p:nvSpPr>
          <p:cNvPr id="75" name="Text Box 199"/>
          <p:cNvSpPr txBox="1">
            <a:spLocks noChangeArrowheads="1"/>
          </p:cNvSpPr>
          <p:nvPr/>
        </p:nvSpPr>
        <p:spPr bwMode="auto">
          <a:xfrm>
            <a:off x="1774825" y="5732020"/>
            <a:ext cx="8610600" cy="461152"/>
          </a:xfrm>
          <a:prstGeom prst="rect">
            <a:avLst/>
          </a:prstGeom>
          <a:solidFill>
            <a:srgbClr val="004992"/>
          </a:solidFill>
          <a:ln w="9525">
            <a:noFill/>
            <a:miter lim="800000"/>
          </a:ln>
          <a:effectLst/>
          <a:scene3d>
            <a:camera prst="orthographicFront"/>
            <a:lightRig rig="threePt" dir="t"/>
          </a:scene3d>
          <a:sp3d>
            <a:bevelT/>
          </a:sp3d>
        </p:spPr>
        <p:txBody>
          <a:bodyPr wrap="square">
            <a:spAutoFit/>
          </a:bodyPr>
          <a:lstStyle/>
          <a:p>
            <a:pPr algn="ctr">
              <a:lnSpc>
                <a:spcPts val="3200"/>
              </a:lnSpc>
              <a:spcBef>
                <a:spcPts val="600"/>
              </a:spcBef>
            </a:pPr>
            <a:r>
              <a:rPr lang="zh-CN" altLang="en-US"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发生了</a:t>
            </a:r>
            <a:r>
              <a:rPr lang="en-US" altLang="zh-CN"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6</a:t>
            </a:r>
            <a:r>
              <a:rPr lang="zh-CN" altLang="en-US"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次页面置换，缺页中断次数</a:t>
            </a:r>
            <a:r>
              <a:rPr lang="en-US" altLang="zh-CN"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F=9</a:t>
            </a:r>
            <a:r>
              <a:rPr lang="zh-CN" altLang="en-US"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，缺页率：</a:t>
            </a:r>
            <a:r>
              <a:rPr lang="en-US" altLang="zh-CN"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9</a:t>
            </a:r>
            <a:r>
              <a:rPr lang="zh-CN" altLang="en-US"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a:t>
            </a:r>
            <a:r>
              <a:rPr lang="en-US" altLang="zh-CN"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rPr>
              <a:t>12=75%</a:t>
            </a:r>
            <a:endParaRPr lang="zh-CN" altLang="en-US" sz="2000" b="1" dirty="0">
              <a:solidFill>
                <a:schemeClr val="bg1"/>
              </a:solidFill>
              <a:latin typeface="微软雅黑" panose="020B0503020204020204" charset="-122"/>
              <a:ea typeface="微软雅黑" panose="020B0503020204020204" charset="-122"/>
              <a:cs typeface="Times New Roman" panose="02020603050405020304" pitchFamily="18" charset="0"/>
              <a:sym typeface="Arial" panose="020B0604020202020204" pitchFamily="34" charset="0"/>
            </a:endParaRPr>
          </a:p>
        </p:txBody>
      </p:sp>
      <p:grpSp>
        <p:nvGrpSpPr>
          <p:cNvPr id="76" name="Group 4"/>
          <p:cNvGrpSpPr/>
          <p:nvPr/>
        </p:nvGrpSpPr>
        <p:grpSpPr bwMode="auto">
          <a:xfrm>
            <a:off x="1774825" y="2589822"/>
            <a:ext cx="8610600" cy="2895600"/>
            <a:chOff x="0" y="0"/>
            <a:chExt cx="5424" cy="1824"/>
          </a:xfrm>
        </p:grpSpPr>
        <p:sp>
          <p:nvSpPr>
            <p:cNvPr id="77" name="Rectangle 5"/>
            <p:cNvSpPr>
              <a:spLocks noChangeArrowheads="1"/>
            </p:cNvSpPr>
            <p:nvPr/>
          </p:nvSpPr>
          <p:spPr bwMode="auto">
            <a:xfrm>
              <a:off x="502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5</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78" name="Rectangle 6"/>
            <p:cNvSpPr>
              <a:spLocks noChangeArrowheads="1"/>
            </p:cNvSpPr>
            <p:nvPr/>
          </p:nvSpPr>
          <p:spPr bwMode="auto">
            <a:xfrm>
              <a:off x="4619"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1</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79" name="Rectangle 7"/>
            <p:cNvSpPr>
              <a:spLocks noChangeArrowheads="1"/>
            </p:cNvSpPr>
            <p:nvPr/>
          </p:nvSpPr>
          <p:spPr bwMode="auto">
            <a:xfrm>
              <a:off x="4217"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2</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0" name="Rectangle 8"/>
            <p:cNvSpPr>
              <a:spLocks noChangeArrowheads="1"/>
            </p:cNvSpPr>
            <p:nvPr/>
          </p:nvSpPr>
          <p:spPr bwMode="auto">
            <a:xfrm>
              <a:off x="3814"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3</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1" name="Rectangle 9"/>
            <p:cNvSpPr>
              <a:spLocks noChangeArrowheads="1"/>
            </p:cNvSpPr>
            <p:nvPr/>
          </p:nvSpPr>
          <p:spPr bwMode="auto">
            <a:xfrm>
              <a:off x="341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4</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2" name="Rectangle 10"/>
            <p:cNvSpPr>
              <a:spLocks noChangeArrowheads="1"/>
            </p:cNvSpPr>
            <p:nvPr/>
          </p:nvSpPr>
          <p:spPr bwMode="auto">
            <a:xfrm>
              <a:off x="3010"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5</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3" name="Rectangle 11"/>
            <p:cNvSpPr>
              <a:spLocks noChangeArrowheads="1"/>
            </p:cNvSpPr>
            <p:nvPr/>
          </p:nvSpPr>
          <p:spPr bwMode="auto">
            <a:xfrm>
              <a:off x="2606" y="326"/>
              <a:ext cx="404"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3</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4" name="Rectangle 12"/>
            <p:cNvSpPr>
              <a:spLocks noChangeArrowheads="1"/>
            </p:cNvSpPr>
            <p:nvPr/>
          </p:nvSpPr>
          <p:spPr bwMode="auto">
            <a:xfrm>
              <a:off x="2204"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4</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5" name="Rectangle 13"/>
            <p:cNvSpPr>
              <a:spLocks noChangeArrowheads="1"/>
            </p:cNvSpPr>
            <p:nvPr/>
          </p:nvSpPr>
          <p:spPr bwMode="auto">
            <a:xfrm>
              <a:off x="180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1</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6" name="Rectangle 14"/>
            <p:cNvSpPr>
              <a:spLocks noChangeArrowheads="1"/>
            </p:cNvSpPr>
            <p:nvPr/>
          </p:nvSpPr>
          <p:spPr bwMode="auto">
            <a:xfrm>
              <a:off x="1399"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2</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7" name="Rectangle 15"/>
            <p:cNvSpPr>
              <a:spLocks noChangeArrowheads="1"/>
            </p:cNvSpPr>
            <p:nvPr/>
          </p:nvSpPr>
          <p:spPr bwMode="auto">
            <a:xfrm>
              <a:off x="997"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3</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8" name="Rectangle 16"/>
            <p:cNvSpPr>
              <a:spLocks noChangeArrowheads="1"/>
            </p:cNvSpPr>
            <p:nvPr/>
          </p:nvSpPr>
          <p:spPr bwMode="auto">
            <a:xfrm>
              <a:off x="576" y="326"/>
              <a:ext cx="421"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4</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89" name="Rectangle 17"/>
            <p:cNvSpPr>
              <a:spLocks noChangeArrowheads="1"/>
            </p:cNvSpPr>
            <p:nvPr/>
          </p:nvSpPr>
          <p:spPr bwMode="auto">
            <a:xfrm>
              <a:off x="0" y="326"/>
              <a:ext cx="576"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P</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0" name="Rectangle 18"/>
            <p:cNvSpPr>
              <a:spLocks noChangeArrowheads="1"/>
            </p:cNvSpPr>
            <p:nvPr/>
          </p:nvSpPr>
          <p:spPr bwMode="auto">
            <a:xfrm>
              <a:off x="502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12</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1" name="Rectangle 19"/>
            <p:cNvSpPr>
              <a:spLocks noChangeArrowheads="1"/>
            </p:cNvSpPr>
            <p:nvPr/>
          </p:nvSpPr>
          <p:spPr bwMode="auto">
            <a:xfrm>
              <a:off x="4619"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11</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2" name="Rectangle 20"/>
            <p:cNvSpPr>
              <a:spLocks noChangeArrowheads="1"/>
            </p:cNvSpPr>
            <p:nvPr/>
          </p:nvSpPr>
          <p:spPr bwMode="auto">
            <a:xfrm>
              <a:off x="4217"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10</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3" name="Rectangle 21"/>
            <p:cNvSpPr>
              <a:spLocks noChangeArrowheads="1"/>
            </p:cNvSpPr>
            <p:nvPr/>
          </p:nvSpPr>
          <p:spPr bwMode="auto">
            <a:xfrm>
              <a:off x="3814"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9</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4" name="Rectangle 22"/>
            <p:cNvSpPr>
              <a:spLocks noChangeArrowheads="1"/>
            </p:cNvSpPr>
            <p:nvPr/>
          </p:nvSpPr>
          <p:spPr bwMode="auto">
            <a:xfrm>
              <a:off x="341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8</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5" name="Rectangle 23"/>
            <p:cNvSpPr>
              <a:spLocks noChangeArrowheads="1"/>
            </p:cNvSpPr>
            <p:nvPr/>
          </p:nvSpPr>
          <p:spPr bwMode="auto">
            <a:xfrm>
              <a:off x="3010"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7</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6" name="Rectangle 24"/>
            <p:cNvSpPr>
              <a:spLocks noChangeArrowheads="1"/>
            </p:cNvSpPr>
            <p:nvPr/>
          </p:nvSpPr>
          <p:spPr bwMode="auto">
            <a:xfrm>
              <a:off x="2606" y="0"/>
              <a:ext cx="404"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6</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7" name="Rectangle 25"/>
            <p:cNvSpPr>
              <a:spLocks noChangeArrowheads="1"/>
            </p:cNvSpPr>
            <p:nvPr/>
          </p:nvSpPr>
          <p:spPr bwMode="auto">
            <a:xfrm>
              <a:off x="2204"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5</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8" name="Rectangle 26"/>
            <p:cNvSpPr>
              <a:spLocks noChangeArrowheads="1"/>
            </p:cNvSpPr>
            <p:nvPr/>
          </p:nvSpPr>
          <p:spPr bwMode="auto">
            <a:xfrm>
              <a:off x="180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4</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99" name="Rectangle 27"/>
            <p:cNvSpPr>
              <a:spLocks noChangeArrowheads="1"/>
            </p:cNvSpPr>
            <p:nvPr/>
          </p:nvSpPr>
          <p:spPr bwMode="auto">
            <a:xfrm>
              <a:off x="1399"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3</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100" name="Rectangle 28"/>
            <p:cNvSpPr>
              <a:spLocks noChangeArrowheads="1"/>
            </p:cNvSpPr>
            <p:nvPr/>
          </p:nvSpPr>
          <p:spPr bwMode="auto">
            <a:xfrm>
              <a:off x="997"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2</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101" name="Rectangle 29"/>
            <p:cNvSpPr>
              <a:spLocks noChangeArrowheads="1"/>
            </p:cNvSpPr>
            <p:nvPr/>
          </p:nvSpPr>
          <p:spPr bwMode="auto">
            <a:xfrm>
              <a:off x="576" y="0"/>
              <a:ext cx="421"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1</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102" name="Rectangle 30"/>
            <p:cNvSpPr>
              <a:spLocks noChangeArrowheads="1"/>
            </p:cNvSpPr>
            <p:nvPr/>
          </p:nvSpPr>
          <p:spPr bwMode="auto">
            <a:xfrm>
              <a:off x="0" y="0"/>
              <a:ext cx="576"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zh-CN" altLang="en-US" sz="2000">
                  <a:solidFill>
                    <a:srgbClr val="000066"/>
                  </a:solidFill>
                  <a:latin typeface="微软雅黑" panose="020B0503020204020204" charset="-122"/>
                  <a:ea typeface="微软雅黑" panose="020B0503020204020204" charset="-122"/>
                  <a:cs typeface="Times New Roman" panose="02020603050405020304" pitchFamily="18" charset="0"/>
                </a:rPr>
                <a:t>时刻</a:t>
              </a:r>
              <a:endParaRPr lang="zh-CN" altLang="en-US" sz="20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103" name="Line 31"/>
            <p:cNvSpPr>
              <a:spLocks noChangeShapeType="1"/>
            </p:cNvSpPr>
            <p:nvPr/>
          </p:nvSpPr>
          <p:spPr bwMode="auto">
            <a:xfrm>
              <a:off x="0" y="0"/>
              <a:ext cx="5424"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04" name="Line 32"/>
            <p:cNvSpPr>
              <a:spLocks noChangeShapeType="1"/>
            </p:cNvSpPr>
            <p:nvPr/>
          </p:nvSpPr>
          <p:spPr bwMode="auto">
            <a:xfrm>
              <a:off x="0" y="326"/>
              <a:ext cx="5424" cy="0"/>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05" name="Line 33"/>
            <p:cNvSpPr>
              <a:spLocks noChangeShapeType="1"/>
            </p:cNvSpPr>
            <p:nvPr/>
          </p:nvSpPr>
          <p:spPr bwMode="auto">
            <a:xfrm>
              <a:off x="0" y="652"/>
              <a:ext cx="5424"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06" name="Line 34"/>
            <p:cNvSpPr>
              <a:spLocks noChangeShapeType="1"/>
            </p:cNvSpPr>
            <p:nvPr/>
          </p:nvSpPr>
          <p:spPr bwMode="auto">
            <a:xfrm>
              <a:off x="0" y="0"/>
              <a:ext cx="0" cy="652"/>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07" name="Line 35"/>
            <p:cNvSpPr>
              <a:spLocks noChangeShapeType="1"/>
            </p:cNvSpPr>
            <p:nvPr/>
          </p:nvSpPr>
          <p:spPr bwMode="auto">
            <a:xfrm>
              <a:off x="576"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08" name="Line 36"/>
            <p:cNvSpPr>
              <a:spLocks noChangeShapeType="1"/>
            </p:cNvSpPr>
            <p:nvPr/>
          </p:nvSpPr>
          <p:spPr bwMode="auto">
            <a:xfrm>
              <a:off x="997"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09" name="Line 37"/>
            <p:cNvSpPr>
              <a:spLocks noChangeShapeType="1"/>
            </p:cNvSpPr>
            <p:nvPr/>
          </p:nvSpPr>
          <p:spPr bwMode="auto">
            <a:xfrm>
              <a:off x="1399"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0" name="Line 38"/>
            <p:cNvSpPr>
              <a:spLocks noChangeShapeType="1"/>
            </p:cNvSpPr>
            <p:nvPr/>
          </p:nvSpPr>
          <p:spPr bwMode="auto">
            <a:xfrm>
              <a:off x="1802"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1" name="Line 39"/>
            <p:cNvSpPr>
              <a:spLocks noChangeShapeType="1"/>
            </p:cNvSpPr>
            <p:nvPr/>
          </p:nvSpPr>
          <p:spPr bwMode="auto">
            <a:xfrm>
              <a:off x="2204"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2" name="Line 40"/>
            <p:cNvSpPr>
              <a:spLocks noChangeShapeType="1"/>
            </p:cNvSpPr>
            <p:nvPr/>
          </p:nvSpPr>
          <p:spPr bwMode="auto">
            <a:xfrm>
              <a:off x="2606"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3" name="Line 41"/>
            <p:cNvSpPr>
              <a:spLocks noChangeShapeType="1"/>
            </p:cNvSpPr>
            <p:nvPr/>
          </p:nvSpPr>
          <p:spPr bwMode="auto">
            <a:xfrm>
              <a:off x="3010"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4" name="Line 42"/>
            <p:cNvSpPr>
              <a:spLocks noChangeShapeType="1"/>
            </p:cNvSpPr>
            <p:nvPr/>
          </p:nvSpPr>
          <p:spPr bwMode="auto">
            <a:xfrm>
              <a:off x="3412"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5" name="Line 43"/>
            <p:cNvSpPr>
              <a:spLocks noChangeShapeType="1"/>
            </p:cNvSpPr>
            <p:nvPr/>
          </p:nvSpPr>
          <p:spPr bwMode="auto">
            <a:xfrm>
              <a:off x="3814"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6" name="Line 44"/>
            <p:cNvSpPr>
              <a:spLocks noChangeShapeType="1"/>
            </p:cNvSpPr>
            <p:nvPr/>
          </p:nvSpPr>
          <p:spPr bwMode="auto">
            <a:xfrm>
              <a:off x="4217"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7" name="Line 45"/>
            <p:cNvSpPr>
              <a:spLocks noChangeShapeType="1"/>
            </p:cNvSpPr>
            <p:nvPr/>
          </p:nvSpPr>
          <p:spPr bwMode="auto">
            <a:xfrm>
              <a:off x="4619"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8" name="Line 46"/>
            <p:cNvSpPr>
              <a:spLocks noChangeShapeType="1"/>
            </p:cNvSpPr>
            <p:nvPr/>
          </p:nvSpPr>
          <p:spPr bwMode="auto">
            <a:xfrm>
              <a:off x="5022"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19" name="Line 47"/>
            <p:cNvSpPr>
              <a:spLocks noChangeShapeType="1"/>
            </p:cNvSpPr>
            <p:nvPr/>
          </p:nvSpPr>
          <p:spPr bwMode="auto">
            <a:xfrm>
              <a:off x="5424" y="0"/>
              <a:ext cx="0" cy="652"/>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20" name="Rectangle 48"/>
            <p:cNvSpPr>
              <a:spLocks noChangeArrowheads="1"/>
            </p:cNvSpPr>
            <p:nvPr/>
          </p:nvSpPr>
          <p:spPr bwMode="auto">
            <a:xfrm>
              <a:off x="0" y="1480"/>
              <a:ext cx="576" cy="344"/>
            </a:xfrm>
            <a:prstGeom prst="rect">
              <a:avLst/>
            </a:prstGeom>
            <a:noFill/>
            <a:ln w="9525">
              <a:noFill/>
              <a:miter lim="800000"/>
            </a:ln>
            <a:effectLst/>
          </p:spPr>
          <p:txBody>
            <a:bodyP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F</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121" name="Rectangle 49"/>
            <p:cNvSpPr>
              <a:spLocks noChangeArrowheads="1"/>
            </p:cNvSpPr>
            <p:nvPr/>
          </p:nvSpPr>
          <p:spPr bwMode="auto">
            <a:xfrm>
              <a:off x="0" y="664"/>
              <a:ext cx="576" cy="81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rPr>
                <a:t>M</a:t>
              </a:r>
              <a:endParaRPr lang="en-US" altLang="zh-CN" sz="2400">
                <a:solidFill>
                  <a:srgbClr val="000066"/>
                </a:solidFill>
                <a:latin typeface="微软雅黑" panose="020B0503020204020204" charset="-122"/>
                <a:ea typeface="微软雅黑" panose="020B0503020204020204" charset="-122"/>
                <a:cs typeface="Times New Roman" panose="02020603050405020304" pitchFamily="18" charset="0"/>
              </a:endParaRPr>
            </a:p>
          </p:txBody>
        </p:sp>
        <p:sp>
          <p:nvSpPr>
            <p:cNvPr id="122" name="Line 50"/>
            <p:cNvSpPr>
              <a:spLocks noChangeShapeType="1"/>
            </p:cNvSpPr>
            <p:nvPr/>
          </p:nvSpPr>
          <p:spPr bwMode="auto">
            <a:xfrm>
              <a:off x="0" y="654"/>
              <a:ext cx="576"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23" name="Line 51"/>
            <p:cNvSpPr>
              <a:spLocks noChangeShapeType="1"/>
            </p:cNvSpPr>
            <p:nvPr/>
          </p:nvSpPr>
          <p:spPr bwMode="auto">
            <a:xfrm>
              <a:off x="0" y="1480"/>
              <a:ext cx="576" cy="0"/>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24" name="Line 52"/>
            <p:cNvSpPr>
              <a:spLocks noChangeShapeType="1"/>
            </p:cNvSpPr>
            <p:nvPr/>
          </p:nvSpPr>
          <p:spPr bwMode="auto">
            <a:xfrm>
              <a:off x="0" y="1814"/>
              <a:ext cx="576"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25" name="Line 53"/>
            <p:cNvSpPr>
              <a:spLocks noChangeShapeType="1"/>
            </p:cNvSpPr>
            <p:nvPr/>
          </p:nvSpPr>
          <p:spPr bwMode="auto">
            <a:xfrm>
              <a:off x="0" y="664"/>
              <a:ext cx="0" cy="116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sp>
          <p:nvSpPr>
            <p:cNvPr id="126" name="Line 54"/>
            <p:cNvSpPr>
              <a:spLocks noChangeShapeType="1"/>
            </p:cNvSpPr>
            <p:nvPr/>
          </p:nvSpPr>
          <p:spPr bwMode="auto">
            <a:xfrm>
              <a:off x="576" y="664"/>
              <a:ext cx="0" cy="116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cs typeface="Times New Roman" panose="02020603050405020304" pitchFamily="18" charset="0"/>
              </a:endParaRPr>
            </a:p>
          </p:txBody>
        </p:sp>
      </p:grpSp>
      <p:graphicFrame>
        <p:nvGraphicFramePr>
          <p:cNvPr id="127" name="Group 55"/>
          <p:cNvGraphicFramePr>
            <a:graphicFrameLocks noGrp="1"/>
          </p:cNvGraphicFramePr>
          <p:nvPr/>
        </p:nvGraphicFramePr>
        <p:xfrm>
          <a:off x="2689225" y="3627594"/>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8" name="Group 67"/>
          <p:cNvGraphicFramePr>
            <a:graphicFrameLocks noGrp="1"/>
          </p:cNvGraphicFramePr>
          <p:nvPr/>
        </p:nvGraphicFramePr>
        <p:xfrm>
          <a:off x="3375025" y="362759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9" name="Group 79"/>
          <p:cNvGraphicFramePr>
            <a:graphicFrameLocks noGrp="1"/>
          </p:cNvGraphicFramePr>
          <p:nvPr/>
        </p:nvGraphicFramePr>
        <p:xfrm>
          <a:off x="3984625" y="3627594"/>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0" name="Group 91"/>
          <p:cNvGraphicFramePr>
            <a:graphicFrameLocks noGrp="1"/>
          </p:cNvGraphicFramePr>
          <p:nvPr/>
        </p:nvGraphicFramePr>
        <p:xfrm>
          <a:off x="4670425" y="362759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1" name="Group 103"/>
          <p:cNvGraphicFramePr>
            <a:graphicFrameLocks noGrp="1"/>
          </p:cNvGraphicFramePr>
          <p:nvPr/>
        </p:nvGraphicFramePr>
        <p:xfrm>
          <a:off x="5280025" y="362759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2" name="Group 115"/>
          <p:cNvGraphicFramePr>
            <a:graphicFrameLocks noGrp="1"/>
          </p:cNvGraphicFramePr>
          <p:nvPr/>
        </p:nvGraphicFramePr>
        <p:xfrm>
          <a:off x="5889625" y="3627594"/>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3" name="Group 127"/>
          <p:cNvGraphicFramePr>
            <a:graphicFrameLocks noGrp="1"/>
          </p:cNvGraphicFramePr>
          <p:nvPr/>
        </p:nvGraphicFramePr>
        <p:xfrm>
          <a:off x="6575425" y="362600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4" name="Group 139"/>
          <p:cNvGraphicFramePr>
            <a:graphicFrameLocks noGrp="1"/>
          </p:cNvGraphicFramePr>
          <p:nvPr/>
        </p:nvGraphicFramePr>
        <p:xfrm>
          <a:off x="7185025" y="362600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5" name="Group 151"/>
          <p:cNvGraphicFramePr>
            <a:graphicFrameLocks noGrp="1"/>
          </p:cNvGraphicFramePr>
          <p:nvPr/>
        </p:nvGraphicFramePr>
        <p:xfrm>
          <a:off x="7870825" y="362600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6" name="Group 163"/>
          <p:cNvGraphicFramePr>
            <a:graphicFrameLocks noGrp="1"/>
          </p:cNvGraphicFramePr>
          <p:nvPr/>
        </p:nvGraphicFramePr>
        <p:xfrm>
          <a:off x="8480425" y="362600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7" name="Group 175"/>
          <p:cNvGraphicFramePr>
            <a:graphicFrameLocks noGrp="1"/>
          </p:cNvGraphicFramePr>
          <p:nvPr/>
        </p:nvGraphicFramePr>
        <p:xfrm>
          <a:off x="9090025" y="362600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8" name="Group 187"/>
          <p:cNvGraphicFramePr>
            <a:graphicFrameLocks noGrp="1"/>
          </p:cNvGraphicFramePr>
          <p:nvPr/>
        </p:nvGraphicFramePr>
        <p:xfrm>
          <a:off x="9775825" y="3627594"/>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 name="Rectangle 3"/>
          <p:cNvSpPr txBox="1">
            <a:spLocks noChangeArrowheads="1"/>
          </p:cNvSpPr>
          <p:nvPr/>
        </p:nvSpPr>
        <p:spPr>
          <a:xfrm>
            <a:off x="1731627" y="1103605"/>
            <a:ext cx="8610601" cy="634034"/>
          </a:xfrm>
          <a:prstGeom prst="rect">
            <a:avLst/>
          </a:prstGeom>
          <a:solidFill>
            <a:srgbClr val="C00000"/>
          </a:solidFill>
          <a:ln>
            <a:solidFill>
              <a:srgbClr val="C00000"/>
            </a:solidFill>
          </a:ln>
          <a:scene3d>
            <a:camera prst="orthographicFront"/>
            <a:lightRig rig="threePt" dir="t"/>
          </a:scene3d>
          <a:sp3d>
            <a:bevelT/>
          </a:sp3d>
        </p:spPr>
        <p:txBody>
          <a:bodyPr/>
          <a:lstStyle/>
          <a:p>
            <a:pPr algn="ctr" eaLnBrk="0" hangingPunct="0">
              <a:spcBef>
                <a:spcPts val="600"/>
              </a:spcBef>
              <a:spcAft>
                <a:spcPts val="600"/>
              </a:spcAft>
              <a:buClr>
                <a:srgbClr val="C00000"/>
              </a:buClr>
              <a:buSzPct val="70000"/>
            </a:pPr>
            <a:r>
              <a:rPr lang="en-US" altLang="zh-CN" sz="3600" b="1" kern="0" dirty="0">
                <a:solidFill>
                  <a:schemeClr val="bg1"/>
                </a:solidFill>
                <a:latin typeface="微软雅黑" panose="020B0503020204020204" charset="-122"/>
                <a:ea typeface="微软雅黑" panose="020B0503020204020204" charset="-122"/>
                <a:cs typeface="Times New Roman" panose="02020603050405020304" pitchFamily="18" charset="0"/>
              </a:rPr>
              <a:t>4   3   2   1   4   3   5   4   3   2   1   5</a:t>
            </a:r>
            <a:endParaRPr lang="zh-CN" altLang="en-US" sz="3600" b="1" kern="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latin typeface="微软雅黑" panose="020B0503020204020204" charset="-122"/>
                <a:ea typeface="微软雅黑" panose="020B0503020204020204" charset="-122"/>
                <a:cs typeface="Times New Roman" panose="02020603050405020304" pitchFamily="18" charset="0"/>
              </a:rPr>
              <a:t>5.3</a:t>
            </a:r>
            <a:r>
              <a:rPr lang="en-US" altLang="zh-CN" b="1" dirty="0">
                <a:latin typeface="微软雅黑" panose="020B0503020204020204" charset="-122"/>
                <a:ea typeface="微软雅黑" panose="020B0503020204020204" charset="-122"/>
                <a:cs typeface="Times New Roman" panose="02020603050405020304" pitchFamily="18" charset="0"/>
              </a:rPr>
              <a:t>.2 </a:t>
            </a:r>
            <a:r>
              <a:rPr lang="en-US" altLang="zh-CN" sz="4400" b="1" dirty="0">
                <a:latin typeface="微软雅黑" panose="020B0503020204020204" charset="-122"/>
                <a:ea typeface="微软雅黑" panose="020B0503020204020204" charset="-122"/>
                <a:cs typeface="Times New Roman" panose="02020603050405020304" pitchFamily="18" charset="0"/>
              </a:rPr>
              <a:t>FIFO</a:t>
            </a:r>
            <a:r>
              <a:rPr lang="zh-CN" altLang="en-US" sz="4400" b="1" dirty="0">
                <a:latin typeface="微软雅黑" panose="020B0503020204020204" charset="-122"/>
                <a:ea typeface="微软雅黑" panose="020B0503020204020204" charset="-122"/>
                <a:cs typeface="Times New Roman" panose="02020603050405020304" pitchFamily="18" charset="0"/>
              </a:rPr>
              <a:t>先进先出页面置换算法</a:t>
            </a:r>
            <a:endParaRPr lang="zh-CN" altLang="en-US" sz="4400" b="1"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500" fill="hold"/>
                                        <p:tgtEl>
                                          <p:spTgt spid="127"/>
                                        </p:tgtEl>
                                        <p:attrNameLst>
                                          <p:attrName>ppt_x</p:attrName>
                                        </p:attrNameLst>
                                      </p:cBhvr>
                                      <p:tavLst>
                                        <p:tav tm="0">
                                          <p:val>
                                            <p:strVal val="1+#ppt_w/2"/>
                                          </p:val>
                                        </p:tav>
                                        <p:tav tm="100000">
                                          <p:val>
                                            <p:strVal val="#ppt_x"/>
                                          </p:val>
                                        </p:tav>
                                      </p:tavLst>
                                    </p:anim>
                                    <p:anim calcmode="lin" valueType="num">
                                      <p:cBhvr additive="base">
                                        <p:cTn id="8" dur="5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8"/>
                                        </p:tgtEl>
                                        <p:attrNameLst>
                                          <p:attrName>style.visibility</p:attrName>
                                        </p:attrNameLst>
                                      </p:cBhvr>
                                      <p:to>
                                        <p:strVal val="visible"/>
                                      </p:to>
                                    </p:set>
                                    <p:anim calcmode="lin" valueType="num">
                                      <p:cBhvr additive="base">
                                        <p:cTn id="13" dur="500" fill="hold"/>
                                        <p:tgtEl>
                                          <p:spTgt spid="128"/>
                                        </p:tgtEl>
                                        <p:attrNameLst>
                                          <p:attrName>ppt_x</p:attrName>
                                        </p:attrNameLst>
                                      </p:cBhvr>
                                      <p:tavLst>
                                        <p:tav tm="0">
                                          <p:val>
                                            <p:strVal val="1+#ppt_w/2"/>
                                          </p:val>
                                        </p:tav>
                                        <p:tav tm="100000">
                                          <p:val>
                                            <p:strVal val="#ppt_x"/>
                                          </p:val>
                                        </p:tav>
                                      </p:tavLst>
                                    </p:anim>
                                    <p:anim calcmode="lin" valueType="num">
                                      <p:cBhvr additive="base">
                                        <p:cTn id="14" dur="500" fill="hold"/>
                                        <p:tgtEl>
                                          <p:spTgt spid="1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1+#ppt_w/2"/>
                                          </p:val>
                                        </p:tav>
                                        <p:tav tm="100000">
                                          <p:val>
                                            <p:strVal val="#ppt_x"/>
                                          </p:val>
                                        </p:tav>
                                      </p:tavLst>
                                    </p:anim>
                                    <p:anim calcmode="lin" valueType="num">
                                      <p:cBhvr additive="base">
                                        <p:cTn id="20" dur="500" fill="hold"/>
                                        <p:tgtEl>
                                          <p:spTgt spid="1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30"/>
                                        </p:tgtEl>
                                        <p:attrNameLst>
                                          <p:attrName>style.visibility</p:attrName>
                                        </p:attrNameLst>
                                      </p:cBhvr>
                                      <p:to>
                                        <p:strVal val="visible"/>
                                      </p:to>
                                    </p:set>
                                    <p:anim calcmode="lin" valueType="num">
                                      <p:cBhvr additive="base">
                                        <p:cTn id="25" dur="500" fill="hold"/>
                                        <p:tgtEl>
                                          <p:spTgt spid="130"/>
                                        </p:tgtEl>
                                        <p:attrNameLst>
                                          <p:attrName>ppt_x</p:attrName>
                                        </p:attrNameLst>
                                      </p:cBhvr>
                                      <p:tavLst>
                                        <p:tav tm="0">
                                          <p:val>
                                            <p:strVal val="1+#ppt_w/2"/>
                                          </p:val>
                                        </p:tav>
                                        <p:tav tm="100000">
                                          <p:val>
                                            <p:strVal val="#ppt_x"/>
                                          </p:val>
                                        </p:tav>
                                      </p:tavLst>
                                    </p:anim>
                                    <p:anim calcmode="lin" valueType="num">
                                      <p:cBhvr additive="base">
                                        <p:cTn id="26" dur="50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anim calcmode="lin" valueType="num">
                                      <p:cBhvr additive="base">
                                        <p:cTn id="31" dur="500" fill="hold"/>
                                        <p:tgtEl>
                                          <p:spTgt spid="131"/>
                                        </p:tgtEl>
                                        <p:attrNameLst>
                                          <p:attrName>ppt_x</p:attrName>
                                        </p:attrNameLst>
                                      </p:cBhvr>
                                      <p:tavLst>
                                        <p:tav tm="0">
                                          <p:val>
                                            <p:strVal val="1+#ppt_w/2"/>
                                          </p:val>
                                        </p:tav>
                                        <p:tav tm="100000">
                                          <p:val>
                                            <p:strVal val="#ppt_x"/>
                                          </p:val>
                                        </p:tav>
                                      </p:tavLst>
                                    </p:anim>
                                    <p:anim calcmode="lin" valueType="num">
                                      <p:cBhvr additive="base">
                                        <p:cTn id="32" dur="5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anim calcmode="lin" valueType="num">
                                      <p:cBhvr additive="base">
                                        <p:cTn id="37" dur="500" fill="hold"/>
                                        <p:tgtEl>
                                          <p:spTgt spid="132"/>
                                        </p:tgtEl>
                                        <p:attrNameLst>
                                          <p:attrName>ppt_x</p:attrName>
                                        </p:attrNameLst>
                                      </p:cBhvr>
                                      <p:tavLst>
                                        <p:tav tm="0">
                                          <p:val>
                                            <p:strVal val="1+#ppt_w/2"/>
                                          </p:val>
                                        </p:tav>
                                        <p:tav tm="100000">
                                          <p:val>
                                            <p:strVal val="#ppt_x"/>
                                          </p:val>
                                        </p:tav>
                                      </p:tavLst>
                                    </p:anim>
                                    <p:anim calcmode="lin" valueType="num">
                                      <p:cBhvr additive="base">
                                        <p:cTn id="38" dur="500" fill="hold"/>
                                        <p:tgtEl>
                                          <p:spTgt spid="13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500" fill="hold"/>
                                        <p:tgtEl>
                                          <p:spTgt spid="133"/>
                                        </p:tgtEl>
                                        <p:attrNameLst>
                                          <p:attrName>ppt_x</p:attrName>
                                        </p:attrNameLst>
                                      </p:cBhvr>
                                      <p:tavLst>
                                        <p:tav tm="0">
                                          <p:val>
                                            <p:strVal val="1+#ppt_w/2"/>
                                          </p:val>
                                        </p:tav>
                                        <p:tav tm="100000">
                                          <p:val>
                                            <p:strVal val="#ppt_x"/>
                                          </p:val>
                                        </p:tav>
                                      </p:tavLst>
                                    </p:anim>
                                    <p:anim calcmode="lin" valueType="num">
                                      <p:cBhvr additive="base">
                                        <p:cTn id="44" dur="500" fill="hold"/>
                                        <p:tgtEl>
                                          <p:spTgt spid="13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anim calcmode="lin" valueType="num">
                                      <p:cBhvr additive="base">
                                        <p:cTn id="49" dur="500" fill="hold"/>
                                        <p:tgtEl>
                                          <p:spTgt spid="134"/>
                                        </p:tgtEl>
                                        <p:attrNameLst>
                                          <p:attrName>ppt_x</p:attrName>
                                        </p:attrNameLst>
                                      </p:cBhvr>
                                      <p:tavLst>
                                        <p:tav tm="0">
                                          <p:val>
                                            <p:strVal val="1+#ppt_w/2"/>
                                          </p:val>
                                        </p:tav>
                                        <p:tav tm="100000">
                                          <p:val>
                                            <p:strVal val="#ppt_x"/>
                                          </p:val>
                                        </p:tav>
                                      </p:tavLst>
                                    </p:anim>
                                    <p:anim calcmode="lin" valueType="num">
                                      <p:cBhvr additive="base">
                                        <p:cTn id="50" dur="500" fill="hold"/>
                                        <p:tgtEl>
                                          <p:spTgt spid="13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35"/>
                                        </p:tgtEl>
                                        <p:attrNameLst>
                                          <p:attrName>style.visibility</p:attrName>
                                        </p:attrNameLst>
                                      </p:cBhvr>
                                      <p:to>
                                        <p:strVal val="visible"/>
                                      </p:to>
                                    </p:set>
                                    <p:anim calcmode="lin" valueType="num">
                                      <p:cBhvr additive="base">
                                        <p:cTn id="55" dur="500" fill="hold"/>
                                        <p:tgtEl>
                                          <p:spTgt spid="135"/>
                                        </p:tgtEl>
                                        <p:attrNameLst>
                                          <p:attrName>ppt_x</p:attrName>
                                        </p:attrNameLst>
                                      </p:cBhvr>
                                      <p:tavLst>
                                        <p:tav tm="0">
                                          <p:val>
                                            <p:strVal val="1+#ppt_w/2"/>
                                          </p:val>
                                        </p:tav>
                                        <p:tav tm="100000">
                                          <p:val>
                                            <p:strVal val="#ppt_x"/>
                                          </p:val>
                                        </p:tav>
                                      </p:tavLst>
                                    </p:anim>
                                    <p:anim calcmode="lin" valueType="num">
                                      <p:cBhvr additive="base">
                                        <p:cTn id="56" dur="500" fill="hold"/>
                                        <p:tgtEl>
                                          <p:spTgt spid="13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anim calcmode="lin" valueType="num">
                                      <p:cBhvr additive="base">
                                        <p:cTn id="61" dur="500" fill="hold"/>
                                        <p:tgtEl>
                                          <p:spTgt spid="136"/>
                                        </p:tgtEl>
                                        <p:attrNameLst>
                                          <p:attrName>ppt_x</p:attrName>
                                        </p:attrNameLst>
                                      </p:cBhvr>
                                      <p:tavLst>
                                        <p:tav tm="0">
                                          <p:val>
                                            <p:strVal val="1+#ppt_w/2"/>
                                          </p:val>
                                        </p:tav>
                                        <p:tav tm="100000">
                                          <p:val>
                                            <p:strVal val="#ppt_x"/>
                                          </p:val>
                                        </p:tav>
                                      </p:tavLst>
                                    </p:anim>
                                    <p:anim calcmode="lin" valueType="num">
                                      <p:cBhvr additive="base">
                                        <p:cTn id="62" dur="500" fill="hold"/>
                                        <p:tgtEl>
                                          <p:spTgt spid="13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fill="hold"/>
                                        <p:tgtEl>
                                          <p:spTgt spid="137"/>
                                        </p:tgtEl>
                                        <p:attrNameLst>
                                          <p:attrName>ppt_x</p:attrName>
                                        </p:attrNameLst>
                                      </p:cBhvr>
                                      <p:tavLst>
                                        <p:tav tm="0">
                                          <p:val>
                                            <p:strVal val="1+#ppt_w/2"/>
                                          </p:val>
                                        </p:tav>
                                        <p:tav tm="100000">
                                          <p:val>
                                            <p:strVal val="#ppt_x"/>
                                          </p:val>
                                        </p:tav>
                                      </p:tavLst>
                                    </p:anim>
                                    <p:anim calcmode="lin" valueType="num">
                                      <p:cBhvr additive="base">
                                        <p:cTn id="68" dur="500" fill="hold"/>
                                        <p:tgtEl>
                                          <p:spTgt spid="13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additive="base">
                                        <p:cTn id="73" dur="500" fill="hold"/>
                                        <p:tgtEl>
                                          <p:spTgt spid="138"/>
                                        </p:tgtEl>
                                        <p:attrNameLst>
                                          <p:attrName>ppt_x</p:attrName>
                                        </p:attrNameLst>
                                      </p:cBhvr>
                                      <p:tavLst>
                                        <p:tav tm="0">
                                          <p:val>
                                            <p:strVal val="1+#ppt_w/2"/>
                                          </p:val>
                                        </p:tav>
                                        <p:tav tm="100000">
                                          <p:val>
                                            <p:strVal val="#ppt_x"/>
                                          </p:val>
                                        </p:tav>
                                      </p:tavLst>
                                    </p:anim>
                                    <p:anim calcmode="lin" valueType="num">
                                      <p:cBhvr additive="base">
                                        <p:cTn id="74"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1+#ppt_w/2"/>
                                          </p:val>
                                        </p:tav>
                                        <p:tav tm="100000">
                                          <p:val>
                                            <p:strVal val="#ppt_x"/>
                                          </p:val>
                                        </p:tav>
                                      </p:tavLst>
                                    </p:anim>
                                    <p:anim calcmode="lin" valueType="num">
                                      <p:cBhvr additive="base">
                                        <p:cTn id="80"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1731627" y="2023364"/>
            <a:ext cx="8610601" cy="571504"/>
          </a:xfrm>
          <a:prstGeom prst="rect">
            <a:avLst/>
          </a:prstGeom>
          <a:solidFill>
            <a:srgbClr val="FFF0C1"/>
          </a:solidFill>
          <a:scene3d>
            <a:camera prst="orthographicFront"/>
            <a:lightRig rig="threePt" dir="t"/>
          </a:scene3d>
          <a:sp3d>
            <a:bevelT/>
          </a:sp3d>
        </p:spPr>
        <p:txBody>
          <a:bodyPr/>
          <a:lstStyle/>
          <a:p>
            <a:pPr marL="342900" indent="-342900" eaLnBrk="0" hangingPunct="0">
              <a:lnSpc>
                <a:spcPts val="3200"/>
              </a:lnSpc>
              <a:spcBef>
                <a:spcPts val="600"/>
              </a:spcBef>
              <a:buClr>
                <a:srgbClr val="C00000"/>
              </a:buClr>
              <a:buSzPct val="70000"/>
              <a:buFont typeface="Wingdings" panose="05000000000000000000" pitchFamily="2" charset="2"/>
              <a:buChar char="n"/>
            </a:pPr>
            <a:r>
              <a:rPr lang="zh-CN" altLang="en-US" sz="2600" b="1" kern="0" dirty="0">
                <a:latin typeface="微软雅黑" panose="020B0503020204020204" charset="-122"/>
                <a:ea typeface="微软雅黑" panose="020B0503020204020204" charset="-122"/>
              </a:rPr>
              <a:t>采用</a:t>
            </a:r>
            <a:r>
              <a:rPr lang="en-US" altLang="zh-CN" sz="2600" b="1" kern="0" dirty="0">
                <a:latin typeface="微软雅黑" panose="020B0503020204020204" charset="-122"/>
                <a:ea typeface="微软雅黑" panose="020B0503020204020204" charset="-122"/>
              </a:rPr>
              <a:t>LRU</a:t>
            </a:r>
            <a:r>
              <a:rPr lang="zh-CN" altLang="en-US" sz="2600" b="1" kern="0" dirty="0">
                <a:latin typeface="微软雅黑" panose="020B0503020204020204" charset="-122"/>
                <a:ea typeface="微软雅黑" panose="020B0503020204020204" charset="-122"/>
              </a:rPr>
              <a:t>替换算法，当</a:t>
            </a:r>
            <a:r>
              <a:rPr lang="en-US" altLang="zh-CN" sz="2600" b="1" kern="0" dirty="0">
                <a:latin typeface="微软雅黑" panose="020B0503020204020204" charset="-122"/>
                <a:ea typeface="微软雅黑" panose="020B0503020204020204" charset="-122"/>
              </a:rPr>
              <a:t>M</a:t>
            </a:r>
            <a:r>
              <a:rPr lang="zh-CN" altLang="en-US" sz="2600" b="1" kern="0" dirty="0">
                <a:latin typeface="微软雅黑" panose="020B0503020204020204" charset="-122"/>
                <a:ea typeface="微软雅黑" panose="020B0503020204020204" charset="-122"/>
              </a:rPr>
              <a:t>＝</a:t>
            </a:r>
            <a:r>
              <a:rPr lang="en-US" altLang="zh-CN" sz="2600" b="1" kern="0" dirty="0">
                <a:latin typeface="微软雅黑" panose="020B0503020204020204" charset="-122"/>
                <a:ea typeface="微软雅黑" panose="020B0503020204020204" charset="-122"/>
              </a:rPr>
              <a:t>3</a:t>
            </a:r>
            <a:r>
              <a:rPr lang="zh-CN" altLang="en-US" sz="2600" b="1" kern="0" dirty="0">
                <a:latin typeface="微软雅黑" panose="020B0503020204020204" charset="-122"/>
                <a:ea typeface="微软雅黑" panose="020B0503020204020204" charset="-122"/>
              </a:rPr>
              <a:t>时 </a:t>
            </a:r>
            <a:endParaRPr lang="zh-CN" altLang="en-US" sz="2600" b="1" kern="0" dirty="0">
              <a:latin typeface="微软雅黑" panose="020B0503020204020204" charset="-122"/>
              <a:ea typeface="微软雅黑" panose="020B0503020204020204" charset="-122"/>
            </a:endParaRPr>
          </a:p>
        </p:txBody>
      </p:sp>
      <p:sp>
        <p:nvSpPr>
          <p:cNvPr id="75" name="Text Box 199"/>
          <p:cNvSpPr txBox="1">
            <a:spLocks noChangeArrowheads="1"/>
          </p:cNvSpPr>
          <p:nvPr/>
        </p:nvSpPr>
        <p:spPr bwMode="auto">
          <a:xfrm>
            <a:off x="1774825" y="5910779"/>
            <a:ext cx="8610600" cy="473335"/>
          </a:xfrm>
          <a:prstGeom prst="rect">
            <a:avLst/>
          </a:prstGeom>
          <a:solidFill>
            <a:srgbClr val="004992"/>
          </a:solidFill>
          <a:ln w="9525">
            <a:noFill/>
            <a:miter lim="800000"/>
          </a:ln>
          <a:effectLst/>
          <a:scene3d>
            <a:camera prst="orthographicFront"/>
            <a:lightRig rig="threePt" dir="t"/>
          </a:scene3d>
          <a:sp3d>
            <a:bevelT/>
          </a:sp3d>
        </p:spPr>
        <p:txBody>
          <a:bodyPr wrap="square">
            <a:spAutoFit/>
          </a:bodyPr>
          <a:lstStyle/>
          <a:p>
            <a:pPr algn="ctr">
              <a:lnSpc>
                <a:spcPts val="3200"/>
              </a:lnSpc>
              <a:spcBef>
                <a:spcPts val="600"/>
              </a:spcBef>
            </a:pPr>
            <a:r>
              <a:rPr lang="zh-CN" altLang="en-US" sz="2400" dirty="0">
                <a:solidFill>
                  <a:schemeClr val="bg1"/>
                </a:solidFill>
                <a:latin typeface="微软雅黑" panose="020B0503020204020204" charset="-122"/>
                <a:ea typeface="微软雅黑" panose="020B0503020204020204" charset="-122"/>
                <a:sym typeface="Arial" panose="020B0604020202020204" pitchFamily="34" charset="0"/>
              </a:rPr>
              <a:t>缺页中断次数</a:t>
            </a:r>
            <a:r>
              <a:rPr lang="en-US" altLang="zh-CN" sz="2400" dirty="0">
                <a:solidFill>
                  <a:schemeClr val="bg1"/>
                </a:solidFill>
                <a:latin typeface="微软雅黑" panose="020B0503020204020204" charset="-122"/>
                <a:ea typeface="微软雅黑" panose="020B0503020204020204" charset="-122"/>
                <a:sym typeface="Arial" panose="020B0604020202020204" pitchFamily="34" charset="0"/>
              </a:rPr>
              <a:t>F=10</a:t>
            </a:r>
            <a:r>
              <a:rPr lang="zh-CN" altLang="en-US" sz="2400" dirty="0">
                <a:solidFill>
                  <a:schemeClr val="bg1"/>
                </a:solidFill>
                <a:latin typeface="微软雅黑" panose="020B0503020204020204" charset="-122"/>
                <a:ea typeface="微软雅黑" panose="020B0503020204020204" charset="-122"/>
                <a:sym typeface="Arial" panose="020B0604020202020204" pitchFamily="34" charset="0"/>
              </a:rPr>
              <a:t>，缺页率</a:t>
            </a:r>
            <a:r>
              <a:rPr lang="en-US" altLang="zh-CN" sz="2400" dirty="0">
                <a:solidFill>
                  <a:schemeClr val="bg1"/>
                </a:solidFill>
                <a:latin typeface="微软雅黑" panose="020B0503020204020204" charset="-122"/>
                <a:ea typeface="微软雅黑" panose="020B0503020204020204" charset="-122"/>
                <a:sym typeface="Arial" panose="020B0604020202020204" pitchFamily="34" charset="0"/>
              </a:rPr>
              <a:t>f =10</a:t>
            </a:r>
            <a:r>
              <a:rPr lang="zh-CN" altLang="en-US" sz="2400" dirty="0">
                <a:solidFill>
                  <a:schemeClr val="bg1"/>
                </a:solidFill>
                <a:latin typeface="微软雅黑" panose="020B0503020204020204" charset="-122"/>
                <a:ea typeface="微软雅黑" panose="020B0503020204020204" charset="-122"/>
                <a:sym typeface="Arial" panose="020B0604020202020204" pitchFamily="34" charset="0"/>
              </a:rPr>
              <a:t>／</a:t>
            </a:r>
            <a:r>
              <a:rPr lang="en-US" altLang="zh-CN" sz="2400" dirty="0">
                <a:solidFill>
                  <a:schemeClr val="bg1"/>
                </a:solidFill>
                <a:latin typeface="微软雅黑" panose="020B0503020204020204" charset="-122"/>
                <a:ea typeface="微软雅黑" panose="020B0503020204020204" charset="-122"/>
                <a:sym typeface="Arial" panose="020B0604020202020204" pitchFamily="34" charset="0"/>
              </a:rPr>
              <a:t>12=83</a:t>
            </a:r>
            <a:r>
              <a:rPr lang="zh-CN" altLang="en-US" sz="2400" dirty="0">
                <a:solidFill>
                  <a:schemeClr val="bg1"/>
                </a:solidFill>
                <a:latin typeface="微软雅黑" panose="020B0503020204020204" charset="-122"/>
                <a:ea typeface="微软雅黑" panose="020B0503020204020204" charset="-122"/>
                <a:sym typeface="Arial" panose="020B0604020202020204" pitchFamily="34" charset="0"/>
              </a:rPr>
              <a:t>％</a:t>
            </a:r>
            <a:endParaRPr lang="zh-CN" altLang="en-US" sz="2400" dirty="0">
              <a:solidFill>
                <a:schemeClr val="bg1"/>
              </a:solidFill>
              <a:latin typeface="微软雅黑" panose="020B0503020204020204" charset="-122"/>
              <a:ea typeface="微软雅黑" panose="020B0503020204020204" charset="-122"/>
              <a:sym typeface="Arial" panose="020B0604020202020204" pitchFamily="34" charset="0"/>
            </a:endParaRPr>
          </a:p>
        </p:txBody>
      </p:sp>
      <p:grpSp>
        <p:nvGrpSpPr>
          <p:cNvPr id="72" name="Group 4"/>
          <p:cNvGrpSpPr/>
          <p:nvPr/>
        </p:nvGrpSpPr>
        <p:grpSpPr bwMode="auto">
          <a:xfrm>
            <a:off x="1774825" y="2809566"/>
            <a:ext cx="8610600" cy="2895600"/>
            <a:chOff x="0" y="0"/>
            <a:chExt cx="5424" cy="1824"/>
          </a:xfrm>
        </p:grpSpPr>
        <p:sp>
          <p:nvSpPr>
            <p:cNvPr id="73" name="Rectangle 5"/>
            <p:cNvSpPr>
              <a:spLocks noChangeArrowheads="1"/>
            </p:cNvSpPr>
            <p:nvPr/>
          </p:nvSpPr>
          <p:spPr bwMode="auto">
            <a:xfrm>
              <a:off x="502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5</a:t>
              </a:r>
              <a:endParaRPr lang="en-US" altLang="zh-CN" sz="2400">
                <a:solidFill>
                  <a:srgbClr val="000066"/>
                </a:solidFill>
                <a:latin typeface="微软雅黑" panose="020B0503020204020204" charset="-122"/>
                <a:ea typeface="微软雅黑" panose="020B0503020204020204" charset="-122"/>
              </a:endParaRPr>
            </a:p>
          </p:txBody>
        </p:sp>
        <p:sp>
          <p:nvSpPr>
            <p:cNvPr id="74" name="Rectangle 6"/>
            <p:cNvSpPr>
              <a:spLocks noChangeArrowheads="1"/>
            </p:cNvSpPr>
            <p:nvPr/>
          </p:nvSpPr>
          <p:spPr bwMode="auto">
            <a:xfrm>
              <a:off x="4619"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1</a:t>
              </a:r>
              <a:endParaRPr lang="en-US" altLang="zh-CN" sz="2400">
                <a:solidFill>
                  <a:srgbClr val="000066"/>
                </a:solidFill>
                <a:latin typeface="微软雅黑" panose="020B0503020204020204" charset="-122"/>
                <a:ea typeface="微软雅黑" panose="020B0503020204020204" charset="-122"/>
              </a:endParaRPr>
            </a:p>
          </p:txBody>
        </p:sp>
        <p:sp>
          <p:nvSpPr>
            <p:cNvPr id="76" name="Rectangle 7"/>
            <p:cNvSpPr>
              <a:spLocks noChangeArrowheads="1"/>
            </p:cNvSpPr>
            <p:nvPr/>
          </p:nvSpPr>
          <p:spPr bwMode="auto">
            <a:xfrm>
              <a:off x="4217"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2</a:t>
              </a:r>
              <a:endParaRPr lang="en-US" altLang="zh-CN" sz="2400">
                <a:solidFill>
                  <a:srgbClr val="000066"/>
                </a:solidFill>
                <a:latin typeface="微软雅黑" panose="020B0503020204020204" charset="-122"/>
                <a:ea typeface="微软雅黑" panose="020B0503020204020204" charset="-122"/>
              </a:endParaRPr>
            </a:p>
          </p:txBody>
        </p:sp>
        <p:sp>
          <p:nvSpPr>
            <p:cNvPr id="139" name="Rectangle 8"/>
            <p:cNvSpPr>
              <a:spLocks noChangeArrowheads="1"/>
            </p:cNvSpPr>
            <p:nvPr/>
          </p:nvSpPr>
          <p:spPr bwMode="auto">
            <a:xfrm>
              <a:off x="3814"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3</a:t>
              </a:r>
              <a:endParaRPr lang="en-US" altLang="zh-CN" sz="2400">
                <a:solidFill>
                  <a:srgbClr val="000066"/>
                </a:solidFill>
                <a:latin typeface="微软雅黑" panose="020B0503020204020204" charset="-122"/>
                <a:ea typeface="微软雅黑" panose="020B0503020204020204" charset="-122"/>
              </a:endParaRPr>
            </a:p>
          </p:txBody>
        </p:sp>
        <p:sp>
          <p:nvSpPr>
            <p:cNvPr id="140" name="Rectangle 9"/>
            <p:cNvSpPr>
              <a:spLocks noChangeArrowheads="1"/>
            </p:cNvSpPr>
            <p:nvPr/>
          </p:nvSpPr>
          <p:spPr bwMode="auto">
            <a:xfrm>
              <a:off x="341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4</a:t>
              </a:r>
              <a:endParaRPr lang="en-US" altLang="zh-CN" sz="2400">
                <a:solidFill>
                  <a:srgbClr val="000066"/>
                </a:solidFill>
                <a:latin typeface="微软雅黑" panose="020B0503020204020204" charset="-122"/>
                <a:ea typeface="微软雅黑" panose="020B0503020204020204" charset="-122"/>
              </a:endParaRPr>
            </a:p>
          </p:txBody>
        </p:sp>
        <p:sp>
          <p:nvSpPr>
            <p:cNvPr id="141" name="Rectangle 10"/>
            <p:cNvSpPr>
              <a:spLocks noChangeArrowheads="1"/>
            </p:cNvSpPr>
            <p:nvPr/>
          </p:nvSpPr>
          <p:spPr bwMode="auto">
            <a:xfrm>
              <a:off x="3010"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5</a:t>
              </a:r>
              <a:endParaRPr lang="en-US" altLang="zh-CN" sz="2400">
                <a:solidFill>
                  <a:srgbClr val="000066"/>
                </a:solidFill>
                <a:latin typeface="微软雅黑" panose="020B0503020204020204" charset="-122"/>
                <a:ea typeface="微软雅黑" panose="020B0503020204020204" charset="-122"/>
              </a:endParaRPr>
            </a:p>
          </p:txBody>
        </p:sp>
        <p:sp>
          <p:nvSpPr>
            <p:cNvPr id="142" name="Rectangle 11"/>
            <p:cNvSpPr>
              <a:spLocks noChangeArrowheads="1"/>
            </p:cNvSpPr>
            <p:nvPr/>
          </p:nvSpPr>
          <p:spPr bwMode="auto">
            <a:xfrm>
              <a:off x="2606" y="326"/>
              <a:ext cx="404"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3</a:t>
              </a:r>
              <a:endParaRPr lang="en-US" altLang="zh-CN" sz="2400">
                <a:solidFill>
                  <a:srgbClr val="000066"/>
                </a:solidFill>
                <a:latin typeface="微软雅黑" panose="020B0503020204020204" charset="-122"/>
                <a:ea typeface="微软雅黑" panose="020B0503020204020204" charset="-122"/>
              </a:endParaRPr>
            </a:p>
          </p:txBody>
        </p:sp>
        <p:sp>
          <p:nvSpPr>
            <p:cNvPr id="143" name="Rectangle 12"/>
            <p:cNvSpPr>
              <a:spLocks noChangeArrowheads="1"/>
            </p:cNvSpPr>
            <p:nvPr/>
          </p:nvSpPr>
          <p:spPr bwMode="auto">
            <a:xfrm>
              <a:off x="2204"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4</a:t>
              </a:r>
              <a:endParaRPr lang="en-US" altLang="zh-CN" sz="2400">
                <a:solidFill>
                  <a:srgbClr val="000066"/>
                </a:solidFill>
                <a:latin typeface="微软雅黑" panose="020B0503020204020204" charset="-122"/>
                <a:ea typeface="微软雅黑" panose="020B0503020204020204" charset="-122"/>
              </a:endParaRPr>
            </a:p>
          </p:txBody>
        </p:sp>
        <p:sp>
          <p:nvSpPr>
            <p:cNvPr id="144" name="Rectangle 13"/>
            <p:cNvSpPr>
              <a:spLocks noChangeArrowheads="1"/>
            </p:cNvSpPr>
            <p:nvPr/>
          </p:nvSpPr>
          <p:spPr bwMode="auto">
            <a:xfrm>
              <a:off x="1802"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1</a:t>
              </a:r>
              <a:endParaRPr lang="en-US" altLang="zh-CN" sz="2400">
                <a:solidFill>
                  <a:srgbClr val="000066"/>
                </a:solidFill>
                <a:latin typeface="微软雅黑" panose="020B0503020204020204" charset="-122"/>
                <a:ea typeface="微软雅黑" panose="020B0503020204020204" charset="-122"/>
              </a:endParaRPr>
            </a:p>
          </p:txBody>
        </p:sp>
        <p:sp>
          <p:nvSpPr>
            <p:cNvPr id="145" name="Rectangle 14"/>
            <p:cNvSpPr>
              <a:spLocks noChangeArrowheads="1"/>
            </p:cNvSpPr>
            <p:nvPr/>
          </p:nvSpPr>
          <p:spPr bwMode="auto">
            <a:xfrm>
              <a:off x="1399" y="326"/>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2</a:t>
              </a:r>
              <a:endParaRPr lang="en-US" altLang="zh-CN" sz="2400">
                <a:solidFill>
                  <a:srgbClr val="000066"/>
                </a:solidFill>
                <a:latin typeface="微软雅黑" panose="020B0503020204020204" charset="-122"/>
                <a:ea typeface="微软雅黑" panose="020B0503020204020204" charset="-122"/>
              </a:endParaRPr>
            </a:p>
          </p:txBody>
        </p:sp>
        <p:sp>
          <p:nvSpPr>
            <p:cNvPr id="146" name="Rectangle 15"/>
            <p:cNvSpPr>
              <a:spLocks noChangeArrowheads="1"/>
            </p:cNvSpPr>
            <p:nvPr/>
          </p:nvSpPr>
          <p:spPr bwMode="auto">
            <a:xfrm>
              <a:off x="997" y="326"/>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3</a:t>
              </a:r>
              <a:endParaRPr lang="en-US" altLang="zh-CN" sz="2400">
                <a:solidFill>
                  <a:srgbClr val="000066"/>
                </a:solidFill>
                <a:latin typeface="微软雅黑" panose="020B0503020204020204" charset="-122"/>
                <a:ea typeface="微软雅黑" panose="020B0503020204020204" charset="-122"/>
              </a:endParaRPr>
            </a:p>
          </p:txBody>
        </p:sp>
        <p:sp>
          <p:nvSpPr>
            <p:cNvPr id="147" name="Rectangle 16"/>
            <p:cNvSpPr>
              <a:spLocks noChangeArrowheads="1"/>
            </p:cNvSpPr>
            <p:nvPr/>
          </p:nvSpPr>
          <p:spPr bwMode="auto">
            <a:xfrm>
              <a:off x="576" y="326"/>
              <a:ext cx="421"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4</a:t>
              </a:r>
              <a:endParaRPr lang="en-US" altLang="zh-CN" sz="2400">
                <a:solidFill>
                  <a:srgbClr val="000066"/>
                </a:solidFill>
                <a:latin typeface="微软雅黑" panose="020B0503020204020204" charset="-122"/>
                <a:ea typeface="微软雅黑" panose="020B0503020204020204" charset="-122"/>
              </a:endParaRPr>
            </a:p>
          </p:txBody>
        </p:sp>
        <p:sp>
          <p:nvSpPr>
            <p:cNvPr id="148" name="Rectangle 17"/>
            <p:cNvSpPr>
              <a:spLocks noChangeArrowheads="1"/>
            </p:cNvSpPr>
            <p:nvPr/>
          </p:nvSpPr>
          <p:spPr bwMode="auto">
            <a:xfrm>
              <a:off x="0" y="326"/>
              <a:ext cx="576"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P</a:t>
              </a:r>
              <a:endParaRPr lang="en-US" altLang="zh-CN" sz="2400">
                <a:solidFill>
                  <a:srgbClr val="000066"/>
                </a:solidFill>
                <a:latin typeface="微软雅黑" panose="020B0503020204020204" charset="-122"/>
                <a:ea typeface="微软雅黑" panose="020B0503020204020204" charset="-122"/>
              </a:endParaRPr>
            </a:p>
          </p:txBody>
        </p:sp>
        <p:sp>
          <p:nvSpPr>
            <p:cNvPr id="149" name="Rectangle 18"/>
            <p:cNvSpPr>
              <a:spLocks noChangeArrowheads="1"/>
            </p:cNvSpPr>
            <p:nvPr/>
          </p:nvSpPr>
          <p:spPr bwMode="auto">
            <a:xfrm>
              <a:off x="502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12</a:t>
              </a:r>
              <a:endParaRPr lang="en-US" altLang="zh-CN" sz="2400">
                <a:solidFill>
                  <a:srgbClr val="000066"/>
                </a:solidFill>
                <a:latin typeface="微软雅黑" panose="020B0503020204020204" charset="-122"/>
                <a:ea typeface="微软雅黑" panose="020B0503020204020204" charset="-122"/>
              </a:endParaRPr>
            </a:p>
          </p:txBody>
        </p:sp>
        <p:sp>
          <p:nvSpPr>
            <p:cNvPr id="150" name="Rectangle 19"/>
            <p:cNvSpPr>
              <a:spLocks noChangeArrowheads="1"/>
            </p:cNvSpPr>
            <p:nvPr/>
          </p:nvSpPr>
          <p:spPr bwMode="auto">
            <a:xfrm>
              <a:off x="4619"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11</a:t>
              </a:r>
              <a:endParaRPr lang="en-US" altLang="zh-CN" sz="2400">
                <a:solidFill>
                  <a:srgbClr val="000066"/>
                </a:solidFill>
                <a:latin typeface="微软雅黑" panose="020B0503020204020204" charset="-122"/>
                <a:ea typeface="微软雅黑" panose="020B0503020204020204" charset="-122"/>
              </a:endParaRPr>
            </a:p>
          </p:txBody>
        </p:sp>
        <p:sp>
          <p:nvSpPr>
            <p:cNvPr id="151" name="Rectangle 20"/>
            <p:cNvSpPr>
              <a:spLocks noChangeArrowheads="1"/>
            </p:cNvSpPr>
            <p:nvPr/>
          </p:nvSpPr>
          <p:spPr bwMode="auto">
            <a:xfrm>
              <a:off x="4217"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10</a:t>
              </a:r>
              <a:endParaRPr lang="en-US" altLang="zh-CN" sz="2400">
                <a:solidFill>
                  <a:srgbClr val="000066"/>
                </a:solidFill>
                <a:latin typeface="微软雅黑" panose="020B0503020204020204" charset="-122"/>
                <a:ea typeface="微软雅黑" panose="020B0503020204020204" charset="-122"/>
              </a:endParaRPr>
            </a:p>
          </p:txBody>
        </p:sp>
        <p:sp>
          <p:nvSpPr>
            <p:cNvPr id="152" name="Rectangle 21"/>
            <p:cNvSpPr>
              <a:spLocks noChangeArrowheads="1"/>
            </p:cNvSpPr>
            <p:nvPr/>
          </p:nvSpPr>
          <p:spPr bwMode="auto">
            <a:xfrm>
              <a:off x="3814"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9</a:t>
              </a:r>
              <a:endParaRPr lang="en-US" altLang="zh-CN" sz="2400">
                <a:solidFill>
                  <a:srgbClr val="000066"/>
                </a:solidFill>
                <a:latin typeface="微软雅黑" panose="020B0503020204020204" charset="-122"/>
                <a:ea typeface="微软雅黑" panose="020B0503020204020204" charset="-122"/>
              </a:endParaRPr>
            </a:p>
          </p:txBody>
        </p:sp>
        <p:sp>
          <p:nvSpPr>
            <p:cNvPr id="153" name="Rectangle 22"/>
            <p:cNvSpPr>
              <a:spLocks noChangeArrowheads="1"/>
            </p:cNvSpPr>
            <p:nvPr/>
          </p:nvSpPr>
          <p:spPr bwMode="auto">
            <a:xfrm>
              <a:off x="341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8</a:t>
              </a:r>
              <a:endParaRPr lang="en-US" altLang="zh-CN" sz="2400">
                <a:solidFill>
                  <a:srgbClr val="000066"/>
                </a:solidFill>
                <a:latin typeface="微软雅黑" panose="020B0503020204020204" charset="-122"/>
                <a:ea typeface="微软雅黑" panose="020B0503020204020204" charset="-122"/>
              </a:endParaRPr>
            </a:p>
          </p:txBody>
        </p:sp>
        <p:sp>
          <p:nvSpPr>
            <p:cNvPr id="154" name="Rectangle 23"/>
            <p:cNvSpPr>
              <a:spLocks noChangeArrowheads="1"/>
            </p:cNvSpPr>
            <p:nvPr/>
          </p:nvSpPr>
          <p:spPr bwMode="auto">
            <a:xfrm>
              <a:off x="3010"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7</a:t>
              </a:r>
              <a:endParaRPr lang="en-US" altLang="zh-CN" sz="2400">
                <a:solidFill>
                  <a:srgbClr val="000066"/>
                </a:solidFill>
                <a:latin typeface="微软雅黑" panose="020B0503020204020204" charset="-122"/>
                <a:ea typeface="微软雅黑" panose="020B0503020204020204" charset="-122"/>
              </a:endParaRPr>
            </a:p>
          </p:txBody>
        </p:sp>
        <p:sp>
          <p:nvSpPr>
            <p:cNvPr id="155" name="Rectangle 24"/>
            <p:cNvSpPr>
              <a:spLocks noChangeArrowheads="1"/>
            </p:cNvSpPr>
            <p:nvPr/>
          </p:nvSpPr>
          <p:spPr bwMode="auto">
            <a:xfrm>
              <a:off x="2606" y="0"/>
              <a:ext cx="404"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6</a:t>
              </a:r>
              <a:endParaRPr lang="en-US" altLang="zh-CN" sz="2400">
                <a:solidFill>
                  <a:srgbClr val="000066"/>
                </a:solidFill>
                <a:latin typeface="微软雅黑" panose="020B0503020204020204" charset="-122"/>
                <a:ea typeface="微软雅黑" panose="020B0503020204020204" charset="-122"/>
              </a:endParaRPr>
            </a:p>
          </p:txBody>
        </p:sp>
        <p:sp>
          <p:nvSpPr>
            <p:cNvPr id="156" name="Rectangle 25"/>
            <p:cNvSpPr>
              <a:spLocks noChangeArrowheads="1"/>
            </p:cNvSpPr>
            <p:nvPr/>
          </p:nvSpPr>
          <p:spPr bwMode="auto">
            <a:xfrm>
              <a:off x="2204"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5</a:t>
              </a:r>
              <a:endParaRPr lang="en-US" altLang="zh-CN" sz="2400">
                <a:solidFill>
                  <a:srgbClr val="000066"/>
                </a:solidFill>
                <a:latin typeface="微软雅黑" panose="020B0503020204020204" charset="-122"/>
                <a:ea typeface="微软雅黑" panose="020B0503020204020204" charset="-122"/>
              </a:endParaRPr>
            </a:p>
          </p:txBody>
        </p:sp>
        <p:sp>
          <p:nvSpPr>
            <p:cNvPr id="157" name="Rectangle 26"/>
            <p:cNvSpPr>
              <a:spLocks noChangeArrowheads="1"/>
            </p:cNvSpPr>
            <p:nvPr/>
          </p:nvSpPr>
          <p:spPr bwMode="auto">
            <a:xfrm>
              <a:off x="1802"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4</a:t>
              </a:r>
              <a:endParaRPr lang="en-US" altLang="zh-CN" sz="2400">
                <a:solidFill>
                  <a:srgbClr val="000066"/>
                </a:solidFill>
                <a:latin typeface="微软雅黑" panose="020B0503020204020204" charset="-122"/>
                <a:ea typeface="微软雅黑" panose="020B0503020204020204" charset="-122"/>
              </a:endParaRPr>
            </a:p>
          </p:txBody>
        </p:sp>
        <p:sp>
          <p:nvSpPr>
            <p:cNvPr id="158" name="Rectangle 27"/>
            <p:cNvSpPr>
              <a:spLocks noChangeArrowheads="1"/>
            </p:cNvSpPr>
            <p:nvPr/>
          </p:nvSpPr>
          <p:spPr bwMode="auto">
            <a:xfrm>
              <a:off x="1399" y="0"/>
              <a:ext cx="403"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3</a:t>
              </a:r>
              <a:endParaRPr lang="en-US" altLang="zh-CN" sz="2400">
                <a:solidFill>
                  <a:srgbClr val="000066"/>
                </a:solidFill>
                <a:latin typeface="微软雅黑" panose="020B0503020204020204" charset="-122"/>
                <a:ea typeface="微软雅黑" panose="020B0503020204020204" charset="-122"/>
              </a:endParaRPr>
            </a:p>
          </p:txBody>
        </p:sp>
        <p:sp>
          <p:nvSpPr>
            <p:cNvPr id="159" name="Rectangle 28"/>
            <p:cNvSpPr>
              <a:spLocks noChangeArrowheads="1"/>
            </p:cNvSpPr>
            <p:nvPr/>
          </p:nvSpPr>
          <p:spPr bwMode="auto">
            <a:xfrm>
              <a:off x="997" y="0"/>
              <a:ext cx="402"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2</a:t>
              </a:r>
              <a:endParaRPr lang="en-US" altLang="zh-CN" sz="2400">
                <a:solidFill>
                  <a:srgbClr val="000066"/>
                </a:solidFill>
                <a:latin typeface="微软雅黑" panose="020B0503020204020204" charset="-122"/>
                <a:ea typeface="微软雅黑" panose="020B0503020204020204" charset="-122"/>
              </a:endParaRPr>
            </a:p>
          </p:txBody>
        </p:sp>
        <p:sp>
          <p:nvSpPr>
            <p:cNvPr id="160" name="Rectangle 29"/>
            <p:cNvSpPr>
              <a:spLocks noChangeArrowheads="1"/>
            </p:cNvSpPr>
            <p:nvPr/>
          </p:nvSpPr>
          <p:spPr bwMode="auto">
            <a:xfrm>
              <a:off x="576" y="0"/>
              <a:ext cx="421"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1</a:t>
              </a:r>
              <a:endParaRPr lang="en-US" altLang="zh-CN" sz="2400">
                <a:solidFill>
                  <a:srgbClr val="000066"/>
                </a:solidFill>
                <a:latin typeface="微软雅黑" panose="020B0503020204020204" charset="-122"/>
                <a:ea typeface="微软雅黑" panose="020B0503020204020204" charset="-122"/>
              </a:endParaRPr>
            </a:p>
          </p:txBody>
        </p:sp>
        <p:sp>
          <p:nvSpPr>
            <p:cNvPr id="161" name="Rectangle 30"/>
            <p:cNvSpPr>
              <a:spLocks noChangeArrowheads="1"/>
            </p:cNvSpPr>
            <p:nvPr/>
          </p:nvSpPr>
          <p:spPr bwMode="auto">
            <a:xfrm>
              <a:off x="0" y="0"/>
              <a:ext cx="576" cy="32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zh-CN" altLang="en-US" sz="2000">
                  <a:solidFill>
                    <a:srgbClr val="000066"/>
                  </a:solidFill>
                  <a:latin typeface="微软雅黑" panose="020B0503020204020204" charset="-122"/>
                  <a:ea typeface="微软雅黑" panose="020B0503020204020204" charset="-122"/>
                </a:rPr>
                <a:t>时刻</a:t>
              </a:r>
              <a:endParaRPr lang="zh-CN" altLang="en-US" sz="2000">
                <a:solidFill>
                  <a:srgbClr val="000066"/>
                </a:solidFill>
                <a:latin typeface="微软雅黑" panose="020B0503020204020204" charset="-122"/>
                <a:ea typeface="微软雅黑" panose="020B0503020204020204" charset="-122"/>
              </a:endParaRPr>
            </a:p>
          </p:txBody>
        </p:sp>
        <p:sp>
          <p:nvSpPr>
            <p:cNvPr id="162" name="Line 31"/>
            <p:cNvSpPr>
              <a:spLocks noChangeShapeType="1"/>
            </p:cNvSpPr>
            <p:nvPr/>
          </p:nvSpPr>
          <p:spPr bwMode="auto">
            <a:xfrm>
              <a:off x="0" y="0"/>
              <a:ext cx="5424"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3" name="Line 32"/>
            <p:cNvSpPr>
              <a:spLocks noChangeShapeType="1"/>
            </p:cNvSpPr>
            <p:nvPr/>
          </p:nvSpPr>
          <p:spPr bwMode="auto">
            <a:xfrm>
              <a:off x="0" y="326"/>
              <a:ext cx="5424" cy="0"/>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4" name="Line 33"/>
            <p:cNvSpPr>
              <a:spLocks noChangeShapeType="1"/>
            </p:cNvSpPr>
            <p:nvPr/>
          </p:nvSpPr>
          <p:spPr bwMode="auto">
            <a:xfrm>
              <a:off x="0" y="652"/>
              <a:ext cx="5424"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5" name="Line 34"/>
            <p:cNvSpPr>
              <a:spLocks noChangeShapeType="1"/>
            </p:cNvSpPr>
            <p:nvPr/>
          </p:nvSpPr>
          <p:spPr bwMode="auto">
            <a:xfrm>
              <a:off x="0" y="0"/>
              <a:ext cx="0" cy="652"/>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6" name="Line 35"/>
            <p:cNvSpPr>
              <a:spLocks noChangeShapeType="1"/>
            </p:cNvSpPr>
            <p:nvPr/>
          </p:nvSpPr>
          <p:spPr bwMode="auto">
            <a:xfrm>
              <a:off x="576"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7" name="Line 36"/>
            <p:cNvSpPr>
              <a:spLocks noChangeShapeType="1"/>
            </p:cNvSpPr>
            <p:nvPr/>
          </p:nvSpPr>
          <p:spPr bwMode="auto">
            <a:xfrm>
              <a:off x="997"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8" name="Line 37"/>
            <p:cNvSpPr>
              <a:spLocks noChangeShapeType="1"/>
            </p:cNvSpPr>
            <p:nvPr/>
          </p:nvSpPr>
          <p:spPr bwMode="auto">
            <a:xfrm>
              <a:off x="1399"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69" name="Line 38"/>
            <p:cNvSpPr>
              <a:spLocks noChangeShapeType="1"/>
            </p:cNvSpPr>
            <p:nvPr/>
          </p:nvSpPr>
          <p:spPr bwMode="auto">
            <a:xfrm>
              <a:off x="1802"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0" name="Line 39"/>
            <p:cNvSpPr>
              <a:spLocks noChangeShapeType="1"/>
            </p:cNvSpPr>
            <p:nvPr/>
          </p:nvSpPr>
          <p:spPr bwMode="auto">
            <a:xfrm>
              <a:off x="2204"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1" name="Line 40"/>
            <p:cNvSpPr>
              <a:spLocks noChangeShapeType="1"/>
            </p:cNvSpPr>
            <p:nvPr/>
          </p:nvSpPr>
          <p:spPr bwMode="auto">
            <a:xfrm>
              <a:off x="2606"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2" name="Line 41"/>
            <p:cNvSpPr>
              <a:spLocks noChangeShapeType="1"/>
            </p:cNvSpPr>
            <p:nvPr/>
          </p:nvSpPr>
          <p:spPr bwMode="auto">
            <a:xfrm>
              <a:off x="3010"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3" name="Line 42"/>
            <p:cNvSpPr>
              <a:spLocks noChangeShapeType="1"/>
            </p:cNvSpPr>
            <p:nvPr/>
          </p:nvSpPr>
          <p:spPr bwMode="auto">
            <a:xfrm>
              <a:off x="3412"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4" name="Line 43"/>
            <p:cNvSpPr>
              <a:spLocks noChangeShapeType="1"/>
            </p:cNvSpPr>
            <p:nvPr/>
          </p:nvSpPr>
          <p:spPr bwMode="auto">
            <a:xfrm>
              <a:off x="3814"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5" name="Line 44"/>
            <p:cNvSpPr>
              <a:spLocks noChangeShapeType="1"/>
            </p:cNvSpPr>
            <p:nvPr/>
          </p:nvSpPr>
          <p:spPr bwMode="auto">
            <a:xfrm>
              <a:off x="4217"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6" name="Line 45"/>
            <p:cNvSpPr>
              <a:spLocks noChangeShapeType="1"/>
            </p:cNvSpPr>
            <p:nvPr/>
          </p:nvSpPr>
          <p:spPr bwMode="auto">
            <a:xfrm>
              <a:off x="4619"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7" name="Line 46"/>
            <p:cNvSpPr>
              <a:spLocks noChangeShapeType="1"/>
            </p:cNvSpPr>
            <p:nvPr/>
          </p:nvSpPr>
          <p:spPr bwMode="auto">
            <a:xfrm>
              <a:off x="5022" y="0"/>
              <a:ext cx="0" cy="652"/>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8" name="Line 47"/>
            <p:cNvSpPr>
              <a:spLocks noChangeShapeType="1"/>
            </p:cNvSpPr>
            <p:nvPr/>
          </p:nvSpPr>
          <p:spPr bwMode="auto">
            <a:xfrm>
              <a:off x="5424" y="0"/>
              <a:ext cx="0" cy="652"/>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79" name="Rectangle 48"/>
            <p:cNvSpPr>
              <a:spLocks noChangeArrowheads="1"/>
            </p:cNvSpPr>
            <p:nvPr/>
          </p:nvSpPr>
          <p:spPr bwMode="auto">
            <a:xfrm>
              <a:off x="0" y="1480"/>
              <a:ext cx="576" cy="344"/>
            </a:xfrm>
            <a:prstGeom prst="rect">
              <a:avLst/>
            </a:prstGeom>
            <a:noFill/>
            <a:ln w="9525">
              <a:noFill/>
              <a:miter lim="800000"/>
            </a:ln>
            <a:effectLst/>
          </p:spPr>
          <p:txBody>
            <a:bodyP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F</a:t>
              </a:r>
              <a:endParaRPr lang="en-US" altLang="zh-CN" sz="2400">
                <a:solidFill>
                  <a:srgbClr val="000066"/>
                </a:solidFill>
                <a:latin typeface="微软雅黑" panose="020B0503020204020204" charset="-122"/>
                <a:ea typeface="微软雅黑" panose="020B0503020204020204" charset="-122"/>
              </a:endParaRPr>
            </a:p>
          </p:txBody>
        </p:sp>
        <p:sp>
          <p:nvSpPr>
            <p:cNvPr id="180" name="Rectangle 49"/>
            <p:cNvSpPr>
              <a:spLocks noChangeArrowheads="1"/>
            </p:cNvSpPr>
            <p:nvPr/>
          </p:nvSpPr>
          <p:spPr bwMode="auto">
            <a:xfrm>
              <a:off x="0" y="664"/>
              <a:ext cx="576" cy="816"/>
            </a:xfrm>
            <a:prstGeom prst="rect">
              <a:avLst/>
            </a:prstGeom>
            <a:noFill/>
            <a:ln w="9525">
              <a:noFill/>
              <a:miter lim="800000"/>
            </a:ln>
            <a:effectLst/>
          </p:spPr>
          <p:txBody>
            <a:bodyPr anchor="ctr"/>
            <a:lstStyle/>
            <a:p>
              <a:pPr algn="ctr" latinLnBrk="1">
                <a:buClr>
                  <a:srgbClr val="33CCFF"/>
                </a:buClr>
                <a:buFont typeface="Wingdings" panose="05000000000000000000" pitchFamily="2" charset="2"/>
                <a:buNone/>
              </a:pPr>
              <a:r>
                <a:rPr lang="en-US" altLang="zh-CN" sz="2400">
                  <a:solidFill>
                    <a:srgbClr val="000066"/>
                  </a:solidFill>
                  <a:latin typeface="微软雅黑" panose="020B0503020204020204" charset="-122"/>
                  <a:ea typeface="微软雅黑" panose="020B0503020204020204" charset="-122"/>
                </a:rPr>
                <a:t>M</a:t>
              </a:r>
              <a:endParaRPr lang="en-US" altLang="zh-CN" sz="2400">
                <a:solidFill>
                  <a:srgbClr val="000066"/>
                </a:solidFill>
                <a:latin typeface="微软雅黑" panose="020B0503020204020204" charset="-122"/>
                <a:ea typeface="微软雅黑" panose="020B0503020204020204" charset="-122"/>
              </a:endParaRPr>
            </a:p>
          </p:txBody>
        </p:sp>
        <p:sp>
          <p:nvSpPr>
            <p:cNvPr id="181" name="Line 50"/>
            <p:cNvSpPr>
              <a:spLocks noChangeShapeType="1"/>
            </p:cNvSpPr>
            <p:nvPr/>
          </p:nvSpPr>
          <p:spPr bwMode="auto">
            <a:xfrm>
              <a:off x="0" y="664"/>
              <a:ext cx="576"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82" name="Line 51"/>
            <p:cNvSpPr>
              <a:spLocks noChangeShapeType="1"/>
            </p:cNvSpPr>
            <p:nvPr/>
          </p:nvSpPr>
          <p:spPr bwMode="auto">
            <a:xfrm>
              <a:off x="0" y="1480"/>
              <a:ext cx="576" cy="0"/>
            </a:xfrm>
            <a:prstGeom prst="line">
              <a:avLst/>
            </a:prstGeom>
            <a:noFill/>
            <a:ln w="12700">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83" name="Line 52"/>
            <p:cNvSpPr>
              <a:spLocks noChangeShapeType="1"/>
            </p:cNvSpPr>
            <p:nvPr/>
          </p:nvSpPr>
          <p:spPr bwMode="auto">
            <a:xfrm>
              <a:off x="0" y="1824"/>
              <a:ext cx="576" cy="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84" name="Line 53"/>
            <p:cNvSpPr>
              <a:spLocks noChangeShapeType="1"/>
            </p:cNvSpPr>
            <p:nvPr/>
          </p:nvSpPr>
          <p:spPr bwMode="auto">
            <a:xfrm>
              <a:off x="0" y="664"/>
              <a:ext cx="0" cy="116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sp>
          <p:nvSpPr>
            <p:cNvPr id="185" name="Line 54"/>
            <p:cNvSpPr>
              <a:spLocks noChangeShapeType="1"/>
            </p:cNvSpPr>
            <p:nvPr/>
          </p:nvSpPr>
          <p:spPr bwMode="auto">
            <a:xfrm>
              <a:off x="576" y="664"/>
              <a:ext cx="0" cy="1160"/>
            </a:xfrm>
            <a:prstGeom prst="line">
              <a:avLst/>
            </a:prstGeom>
            <a:noFill/>
            <a:ln w="28575" cap="sq">
              <a:solidFill>
                <a:schemeClr val="tx1"/>
              </a:solidFill>
              <a:round/>
            </a:ln>
            <a:effectLst/>
          </p:spPr>
          <p:txBody>
            <a:bodyPr wrap="none"/>
            <a:lstStyle/>
            <a:p>
              <a:endParaRPr lang="zh-CN" altLang="en-US">
                <a:latin typeface="微软雅黑" panose="020B0503020204020204" charset="-122"/>
                <a:ea typeface="微软雅黑" panose="020B0503020204020204" charset="-122"/>
              </a:endParaRPr>
            </a:p>
          </p:txBody>
        </p:sp>
      </p:grpSp>
      <p:graphicFrame>
        <p:nvGraphicFramePr>
          <p:cNvPr id="186" name="Group 55"/>
          <p:cNvGraphicFramePr>
            <a:graphicFrameLocks noGrp="1"/>
          </p:cNvGraphicFramePr>
          <p:nvPr/>
        </p:nvGraphicFramePr>
        <p:xfrm>
          <a:off x="2689225" y="386366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7" name="Group 67"/>
          <p:cNvGraphicFramePr>
            <a:graphicFrameLocks noGrp="1"/>
          </p:cNvGraphicFramePr>
          <p:nvPr/>
        </p:nvGraphicFramePr>
        <p:xfrm>
          <a:off x="3375025" y="386366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8" name="Group 79"/>
          <p:cNvGraphicFramePr>
            <a:graphicFrameLocks noGrp="1"/>
          </p:cNvGraphicFramePr>
          <p:nvPr/>
        </p:nvGraphicFramePr>
        <p:xfrm>
          <a:off x="3984625" y="386366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89" name="Group 91"/>
          <p:cNvGraphicFramePr>
            <a:graphicFrameLocks noGrp="1"/>
          </p:cNvGraphicFramePr>
          <p:nvPr/>
        </p:nvGraphicFramePr>
        <p:xfrm>
          <a:off x="4670425" y="386366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0" name="Group 103"/>
          <p:cNvGraphicFramePr>
            <a:graphicFrameLocks noGrp="1"/>
          </p:cNvGraphicFramePr>
          <p:nvPr/>
        </p:nvGraphicFramePr>
        <p:xfrm>
          <a:off x="5280025" y="386366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1" name="Group 115"/>
          <p:cNvGraphicFramePr>
            <a:graphicFrameLocks noGrp="1"/>
          </p:cNvGraphicFramePr>
          <p:nvPr/>
        </p:nvGraphicFramePr>
        <p:xfrm>
          <a:off x="5889625" y="3863667"/>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2" name="Group 127"/>
          <p:cNvGraphicFramePr>
            <a:graphicFrameLocks noGrp="1"/>
          </p:cNvGraphicFramePr>
          <p:nvPr/>
        </p:nvGraphicFramePr>
        <p:xfrm>
          <a:off x="6575425" y="3862080"/>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3" name="Group 139"/>
          <p:cNvGraphicFramePr>
            <a:graphicFrameLocks noGrp="1"/>
          </p:cNvGraphicFramePr>
          <p:nvPr/>
        </p:nvGraphicFramePr>
        <p:xfrm>
          <a:off x="7185025" y="3862080"/>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4" name="Group 151"/>
          <p:cNvGraphicFramePr>
            <a:graphicFrameLocks noGrp="1"/>
          </p:cNvGraphicFramePr>
          <p:nvPr/>
        </p:nvGraphicFramePr>
        <p:xfrm>
          <a:off x="7870825" y="3862080"/>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endParaRPr kumimoji="0" lang="zh-CN" altLang="en-US"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5" name="Group 163"/>
          <p:cNvGraphicFramePr>
            <a:graphicFrameLocks noGrp="1"/>
          </p:cNvGraphicFramePr>
          <p:nvPr/>
        </p:nvGraphicFramePr>
        <p:xfrm>
          <a:off x="8480425" y="3862080"/>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4-</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6" name="Group 175"/>
          <p:cNvGraphicFramePr>
            <a:graphicFrameLocks noGrp="1"/>
          </p:cNvGraphicFramePr>
          <p:nvPr/>
        </p:nvGraphicFramePr>
        <p:xfrm>
          <a:off x="9090025" y="3862080"/>
          <a:ext cx="685800" cy="1841501"/>
        </p:xfrm>
        <a:graphic>
          <a:graphicData uri="http://schemas.openxmlformats.org/drawingml/2006/table">
            <a:tbl>
              <a:tblPr/>
              <a:tblGrid>
                <a:gridCol w="6858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3-</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97" name="Group 187"/>
          <p:cNvGraphicFramePr>
            <a:graphicFrameLocks noGrp="1"/>
          </p:cNvGraphicFramePr>
          <p:nvPr/>
        </p:nvGraphicFramePr>
        <p:xfrm>
          <a:off x="9775825" y="3863667"/>
          <a:ext cx="609600" cy="1841501"/>
        </p:xfrm>
        <a:graphic>
          <a:graphicData uri="http://schemas.openxmlformats.org/drawingml/2006/table">
            <a:tbl>
              <a:tblPr/>
              <a:tblGrid>
                <a:gridCol w="609600"/>
              </a:tblGrid>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5+</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1</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2-</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5463">
                <a:tc>
                  <a:txBody>
                    <a:bodyPr/>
                    <a:lstStyle/>
                    <a:p>
                      <a:pPr marL="0" marR="0" lvl="0" indent="0" algn="ctr" defTabSz="914400" rtl="0" eaLnBrk="1" fontAlgn="base" latinLnBrk="1" hangingPunct="1">
                        <a:lnSpc>
                          <a:spcPct val="100000"/>
                        </a:lnSpc>
                        <a:spcBef>
                          <a:spcPct val="20000"/>
                        </a:spcBef>
                        <a:spcAft>
                          <a:spcPct val="0"/>
                        </a:spcAft>
                        <a:buClr>
                          <a:srgbClr val="33CCFF"/>
                        </a:buClr>
                        <a:buSzTx/>
                        <a:buFont typeface="Wingdings" panose="05000000000000000000" pitchFamily="2" charset="2"/>
                        <a:buNone/>
                      </a:pPr>
                      <a:r>
                        <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rPr>
                        <a:t>+</a:t>
                      </a:r>
                      <a:endParaRPr kumimoji="0" lang="en-US" altLang="zh-CN" sz="1800" b="1" i="0" u="none" strike="noStrike" cap="none" normalizeH="0" baseline="0">
                        <a:ln>
                          <a:noFill/>
                        </a:ln>
                        <a:solidFill>
                          <a:srgbClr val="000066"/>
                        </a:solidFill>
                        <a:effectLst/>
                        <a:latin typeface="Comic Sans MS" panose="030F0702030302020204" charset="0"/>
                        <a:ea typeface="黑体" panose="02010609060101010101"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 name="Rectangle 3"/>
          <p:cNvSpPr txBox="1">
            <a:spLocks noChangeArrowheads="1"/>
          </p:cNvSpPr>
          <p:nvPr/>
        </p:nvSpPr>
        <p:spPr>
          <a:xfrm>
            <a:off x="1731627" y="1205205"/>
            <a:ext cx="8610601" cy="634034"/>
          </a:xfrm>
          <a:prstGeom prst="rect">
            <a:avLst/>
          </a:prstGeom>
          <a:solidFill>
            <a:srgbClr val="C00000"/>
          </a:solidFill>
          <a:ln>
            <a:solidFill>
              <a:srgbClr val="C00000"/>
            </a:solidFill>
          </a:ln>
          <a:scene3d>
            <a:camera prst="orthographicFront"/>
            <a:lightRig rig="threePt" dir="t"/>
          </a:scene3d>
          <a:sp3d>
            <a:bevelT/>
          </a:sp3d>
        </p:spPr>
        <p:txBody>
          <a:bodyPr/>
          <a:lstStyle/>
          <a:p>
            <a:pPr algn="ctr" eaLnBrk="0" hangingPunct="0">
              <a:spcBef>
                <a:spcPts val="600"/>
              </a:spcBef>
              <a:spcAft>
                <a:spcPts val="600"/>
              </a:spcAft>
              <a:buClr>
                <a:srgbClr val="C00000"/>
              </a:buClr>
              <a:buSzPct val="70000"/>
            </a:pPr>
            <a:r>
              <a:rPr lang="en-US" altLang="zh-CN" sz="3600" b="1" kern="0" dirty="0">
                <a:solidFill>
                  <a:schemeClr val="bg1"/>
                </a:solidFill>
                <a:latin typeface="微软雅黑" panose="020B0503020204020204" charset="-122"/>
                <a:ea typeface="微软雅黑" panose="020B0503020204020204" charset="-122"/>
              </a:rPr>
              <a:t>4   3   2   1   4   3   5   4   3   2   1   5</a:t>
            </a:r>
            <a:endParaRPr lang="zh-CN" altLang="en-US" sz="3600" b="1" kern="0" dirty="0">
              <a:solidFill>
                <a:schemeClr val="bg1"/>
              </a:solidFill>
              <a:latin typeface="微软雅黑" panose="020B0503020204020204" charset="-122"/>
              <a:ea typeface="微软雅黑" panose="020B0503020204020204" charset="-122"/>
            </a:endParaRPr>
          </a:p>
        </p:txBody>
      </p:sp>
      <p:sp>
        <p:nvSpPr>
          <p:cNvPr id="5" name="标题 1"/>
          <p:cNvSpPr txBox="1"/>
          <p:nvPr/>
        </p:nvSpPr>
        <p:spPr>
          <a:xfrm>
            <a:off x="166370" y="24130"/>
            <a:ext cx="11957685" cy="958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000" b="1" dirty="0">
                <a:latin typeface="微软雅黑" panose="020B0503020204020204" charset="-122"/>
                <a:ea typeface="微软雅黑" panose="020B0503020204020204" charset="-122"/>
                <a:cs typeface="Times New Roman" panose="02020603050405020304" pitchFamily="18" charset="0"/>
              </a:rPr>
              <a:t>5.3.2 </a:t>
            </a:r>
            <a:r>
              <a:rPr lang="en-US" altLang="zh-CN" sz="4000" b="1" dirty="0">
                <a:latin typeface="微软雅黑" panose="020B0503020204020204" charset="-122"/>
                <a:ea typeface="微软雅黑" panose="020B0503020204020204" charset="-122"/>
                <a:cs typeface="Vijaya" pitchFamily="34" charset="0"/>
              </a:rPr>
              <a:t>LRU</a:t>
            </a:r>
            <a:r>
              <a:rPr lang="zh-CN" altLang="en-US" sz="4000" b="1" dirty="0">
                <a:latin typeface="微软雅黑" panose="020B0503020204020204" charset="-122"/>
                <a:ea typeface="微软雅黑" panose="020B0503020204020204" charset="-122"/>
                <a:cs typeface="Vijaya" pitchFamily="34" charset="0"/>
              </a:rPr>
              <a:t>最近最久未使用页面置换算法（主要算法）</a:t>
            </a:r>
            <a:endParaRPr lang="zh-CN" altLang="en-US" sz="4000" b="1"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500" fill="hold"/>
                                        <p:tgtEl>
                                          <p:spTgt spid="186"/>
                                        </p:tgtEl>
                                        <p:attrNameLst>
                                          <p:attrName>ppt_x</p:attrName>
                                        </p:attrNameLst>
                                      </p:cBhvr>
                                      <p:tavLst>
                                        <p:tav tm="0">
                                          <p:val>
                                            <p:strVal val="1+#ppt_w/2"/>
                                          </p:val>
                                        </p:tav>
                                        <p:tav tm="100000">
                                          <p:val>
                                            <p:strVal val="#ppt_x"/>
                                          </p:val>
                                        </p:tav>
                                      </p:tavLst>
                                    </p:anim>
                                    <p:anim calcmode="lin" valueType="num">
                                      <p:cBhvr additive="base">
                                        <p:cTn id="8" dur="500" fill="hold"/>
                                        <p:tgtEl>
                                          <p:spTgt spid="1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7"/>
                                        </p:tgtEl>
                                        <p:attrNameLst>
                                          <p:attrName>style.visibility</p:attrName>
                                        </p:attrNameLst>
                                      </p:cBhvr>
                                      <p:to>
                                        <p:strVal val="visible"/>
                                      </p:to>
                                    </p:set>
                                    <p:anim calcmode="lin" valueType="num">
                                      <p:cBhvr additive="base">
                                        <p:cTn id="13" dur="500" fill="hold"/>
                                        <p:tgtEl>
                                          <p:spTgt spid="187"/>
                                        </p:tgtEl>
                                        <p:attrNameLst>
                                          <p:attrName>ppt_x</p:attrName>
                                        </p:attrNameLst>
                                      </p:cBhvr>
                                      <p:tavLst>
                                        <p:tav tm="0">
                                          <p:val>
                                            <p:strVal val="1+#ppt_w/2"/>
                                          </p:val>
                                        </p:tav>
                                        <p:tav tm="100000">
                                          <p:val>
                                            <p:strVal val="#ppt_x"/>
                                          </p:val>
                                        </p:tav>
                                      </p:tavLst>
                                    </p:anim>
                                    <p:anim calcmode="lin" valueType="num">
                                      <p:cBhvr additive="base">
                                        <p:cTn id="14" dur="500" fill="hold"/>
                                        <p:tgtEl>
                                          <p:spTgt spid="1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anim calcmode="lin" valueType="num">
                                      <p:cBhvr additive="base">
                                        <p:cTn id="19" dur="500" fill="hold"/>
                                        <p:tgtEl>
                                          <p:spTgt spid="188"/>
                                        </p:tgtEl>
                                        <p:attrNameLst>
                                          <p:attrName>ppt_x</p:attrName>
                                        </p:attrNameLst>
                                      </p:cBhvr>
                                      <p:tavLst>
                                        <p:tav tm="0">
                                          <p:val>
                                            <p:strVal val="1+#ppt_w/2"/>
                                          </p:val>
                                        </p:tav>
                                        <p:tav tm="100000">
                                          <p:val>
                                            <p:strVal val="#ppt_x"/>
                                          </p:val>
                                        </p:tav>
                                      </p:tavLst>
                                    </p:anim>
                                    <p:anim calcmode="lin" valueType="num">
                                      <p:cBhvr additive="base">
                                        <p:cTn id="20" dur="500" fill="hold"/>
                                        <p:tgtEl>
                                          <p:spTgt spid="18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9"/>
                                        </p:tgtEl>
                                        <p:attrNameLst>
                                          <p:attrName>style.visibility</p:attrName>
                                        </p:attrNameLst>
                                      </p:cBhvr>
                                      <p:to>
                                        <p:strVal val="visible"/>
                                      </p:to>
                                    </p:set>
                                    <p:anim calcmode="lin" valueType="num">
                                      <p:cBhvr additive="base">
                                        <p:cTn id="25" dur="500" fill="hold"/>
                                        <p:tgtEl>
                                          <p:spTgt spid="189"/>
                                        </p:tgtEl>
                                        <p:attrNameLst>
                                          <p:attrName>ppt_x</p:attrName>
                                        </p:attrNameLst>
                                      </p:cBhvr>
                                      <p:tavLst>
                                        <p:tav tm="0">
                                          <p:val>
                                            <p:strVal val="1+#ppt_w/2"/>
                                          </p:val>
                                        </p:tav>
                                        <p:tav tm="100000">
                                          <p:val>
                                            <p:strVal val="#ppt_x"/>
                                          </p:val>
                                        </p:tav>
                                      </p:tavLst>
                                    </p:anim>
                                    <p:anim calcmode="lin" valueType="num">
                                      <p:cBhvr additive="base">
                                        <p:cTn id="26" dur="500" fill="hold"/>
                                        <p:tgtEl>
                                          <p:spTgt spid="18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90"/>
                                        </p:tgtEl>
                                        <p:attrNameLst>
                                          <p:attrName>style.visibility</p:attrName>
                                        </p:attrNameLst>
                                      </p:cBhvr>
                                      <p:to>
                                        <p:strVal val="visible"/>
                                      </p:to>
                                    </p:set>
                                    <p:anim calcmode="lin" valueType="num">
                                      <p:cBhvr additive="base">
                                        <p:cTn id="31" dur="500" fill="hold"/>
                                        <p:tgtEl>
                                          <p:spTgt spid="190"/>
                                        </p:tgtEl>
                                        <p:attrNameLst>
                                          <p:attrName>ppt_x</p:attrName>
                                        </p:attrNameLst>
                                      </p:cBhvr>
                                      <p:tavLst>
                                        <p:tav tm="0">
                                          <p:val>
                                            <p:strVal val="1+#ppt_w/2"/>
                                          </p:val>
                                        </p:tav>
                                        <p:tav tm="100000">
                                          <p:val>
                                            <p:strVal val="#ppt_x"/>
                                          </p:val>
                                        </p:tav>
                                      </p:tavLst>
                                    </p:anim>
                                    <p:anim calcmode="lin" valueType="num">
                                      <p:cBhvr additive="base">
                                        <p:cTn id="32" dur="500" fill="hold"/>
                                        <p:tgtEl>
                                          <p:spTgt spid="1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91"/>
                                        </p:tgtEl>
                                        <p:attrNameLst>
                                          <p:attrName>style.visibility</p:attrName>
                                        </p:attrNameLst>
                                      </p:cBhvr>
                                      <p:to>
                                        <p:strVal val="visible"/>
                                      </p:to>
                                    </p:set>
                                    <p:anim calcmode="lin" valueType="num">
                                      <p:cBhvr additive="base">
                                        <p:cTn id="37" dur="500" fill="hold"/>
                                        <p:tgtEl>
                                          <p:spTgt spid="191"/>
                                        </p:tgtEl>
                                        <p:attrNameLst>
                                          <p:attrName>ppt_x</p:attrName>
                                        </p:attrNameLst>
                                      </p:cBhvr>
                                      <p:tavLst>
                                        <p:tav tm="0">
                                          <p:val>
                                            <p:strVal val="1+#ppt_w/2"/>
                                          </p:val>
                                        </p:tav>
                                        <p:tav tm="100000">
                                          <p:val>
                                            <p:strVal val="#ppt_x"/>
                                          </p:val>
                                        </p:tav>
                                      </p:tavLst>
                                    </p:anim>
                                    <p:anim calcmode="lin" valueType="num">
                                      <p:cBhvr additive="base">
                                        <p:cTn id="38" dur="500" fill="hold"/>
                                        <p:tgtEl>
                                          <p:spTgt spid="19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92"/>
                                        </p:tgtEl>
                                        <p:attrNameLst>
                                          <p:attrName>style.visibility</p:attrName>
                                        </p:attrNameLst>
                                      </p:cBhvr>
                                      <p:to>
                                        <p:strVal val="visible"/>
                                      </p:to>
                                    </p:set>
                                    <p:anim calcmode="lin" valueType="num">
                                      <p:cBhvr additive="base">
                                        <p:cTn id="43" dur="500" fill="hold"/>
                                        <p:tgtEl>
                                          <p:spTgt spid="192"/>
                                        </p:tgtEl>
                                        <p:attrNameLst>
                                          <p:attrName>ppt_x</p:attrName>
                                        </p:attrNameLst>
                                      </p:cBhvr>
                                      <p:tavLst>
                                        <p:tav tm="0">
                                          <p:val>
                                            <p:strVal val="1+#ppt_w/2"/>
                                          </p:val>
                                        </p:tav>
                                        <p:tav tm="100000">
                                          <p:val>
                                            <p:strVal val="#ppt_x"/>
                                          </p:val>
                                        </p:tav>
                                      </p:tavLst>
                                    </p:anim>
                                    <p:anim calcmode="lin" valueType="num">
                                      <p:cBhvr additive="base">
                                        <p:cTn id="44" dur="500" fill="hold"/>
                                        <p:tgtEl>
                                          <p:spTgt spid="19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193"/>
                                        </p:tgtEl>
                                        <p:attrNameLst>
                                          <p:attrName>style.visibility</p:attrName>
                                        </p:attrNameLst>
                                      </p:cBhvr>
                                      <p:to>
                                        <p:strVal val="visible"/>
                                      </p:to>
                                    </p:set>
                                    <p:anim calcmode="lin" valueType="num">
                                      <p:cBhvr additive="base">
                                        <p:cTn id="49" dur="500" fill="hold"/>
                                        <p:tgtEl>
                                          <p:spTgt spid="193"/>
                                        </p:tgtEl>
                                        <p:attrNameLst>
                                          <p:attrName>ppt_x</p:attrName>
                                        </p:attrNameLst>
                                      </p:cBhvr>
                                      <p:tavLst>
                                        <p:tav tm="0">
                                          <p:val>
                                            <p:strVal val="1+#ppt_w/2"/>
                                          </p:val>
                                        </p:tav>
                                        <p:tav tm="100000">
                                          <p:val>
                                            <p:strVal val="#ppt_x"/>
                                          </p:val>
                                        </p:tav>
                                      </p:tavLst>
                                    </p:anim>
                                    <p:anim calcmode="lin" valueType="num">
                                      <p:cBhvr additive="base">
                                        <p:cTn id="50" dur="500" fill="hold"/>
                                        <p:tgtEl>
                                          <p:spTgt spid="19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94"/>
                                        </p:tgtEl>
                                        <p:attrNameLst>
                                          <p:attrName>style.visibility</p:attrName>
                                        </p:attrNameLst>
                                      </p:cBhvr>
                                      <p:to>
                                        <p:strVal val="visible"/>
                                      </p:to>
                                    </p:set>
                                    <p:anim calcmode="lin" valueType="num">
                                      <p:cBhvr additive="base">
                                        <p:cTn id="55" dur="500" fill="hold"/>
                                        <p:tgtEl>
                                          <p:spTgt spid="194"/>
                                        </p:tgtEl>
                                        <p:attrNameLst>
                                          <p:attrName>ppt_x</p:attrName>
                                        </p:attrNameLst>
                                      </p:cBhvr>
                                      <p:tavLst>
                                        <p:tav tm="0">
                                          <p:val>
                                            <p:strVal val="1+#ppt_w/2"/>
                                          </p:val>
                                        </p:tav>
                                        <p:tav tm="100000">
                                          <p:val>
                                            <p:strVal val="#ppt_x"/>
                                          </p:val>
                                        </p:tav>
                                      </p:tavLst>
                                    </p:anim>
                                    <p:anim calcmode="lin" valueType="num">
                                      <p:cBhvr additive="base">
                                        <p:cTn id="56" dur="500" fill="hold"/>
                                        <p:tgtEl>
                                          <p:spTgt spid="194"/>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fill="hold"/>
                                        <p:tgtEl>
                                          <p:spTgt spid="195"/>
                                        </p:tgtEl>
                                        <p:attrNameLst>
                                          <p:attrName>ppt_x</p:attrName>
                                        </p:attrNameLst>
                                      </p:cBhvr>
                                      <p:tavLst>
                                        <p:tav tm="0">
                                          <p:val>
                                            <p:strVal val="1+#ppt_w/2"/>
                                          </p:val>
                                        </p:tav>
                                        <p:tav tm="100000">
                                          <p:val>
                                            <p:strVal val="#ppt_x"/>
                                          </p:val>
                                        </p:tav>
                                      </p:tavLst>
                                    </p:anim>
                                    <p:anim calcmode="lin" valueType="num">
                                      <p:cBhvr additive="base">
                                        <p:cTn id="62" dur="5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196"/>
                                        </p:tgtEl>
                                        <p:attrNameLst>
                                          <p:attrName>style.visibility</p:attrName>
                                        </p:attrNameLst>
                                      </p:cBhvr>
                                      <p:to>
                                        <p:strVal val="visible"/>
                                      </p:to>
                                    </p:set>
                                    <p:anim calcmode="lin" valueType="num">
                                      <p:cBhvr additive="base">
                                        <p:cTn id="67" dur="500" fill="hold"/>
                                        <p:tgtEl>
                                          <p:spTgt spid="196"/>
                                        </p:tgtEl>
                                        <p:attrNameLst>
                                          <p:attrName>ppt_x</p:attrName>
                                        </p:attrNameLst>
                                      </p:cBhvr>
                                      <p:tavLst>
                                        <p:tav tm="0">
                                          <p:val>
                                            <p:strVal val="1+#ppt_w/2"/>
                                          </p:val>
                                        </p:tav>
                                        <p:tav tm="100000">
                                          <p:val>
                                            <p:strVal val="#ppt_x"/>
                                          </p:val>
                                        </p:tav>
                                      </p:tavLst>
                                    </p:anim>
                                    <p:anim calcmode="lin" valueType="num">
                                      <p:cBhvr additive="base">
                                        <p:cTn id="68" dur="500" fill="hold"/>
                                        <p:tgtEl>
                                          <p:spTgt spid="19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97"/>
                                        </p:tgtEl>
                                        <p:attrNameLst>
                                          <p:attrName>style.visibility</p:attrName>
                                        </p:attrNameLst>
                                      </p:cBhvr>
                                      <p:to>
                                        <p:strVal val="visible"/>
                                      </p:to>
                                    </p:set>
                                    <p:anim calcmode="lin" valueType="num">
                                      <p:cBhvr additive="base">
                                        <p:cTn id="73" dur="500" fill="hold"/>
                                        <p:tgtEl>
                                          <p:spTgt spid="197"/>
                                        </p:tgtEl>
                                        <p:attrNameLst>
                                          <p:attrName>ppt_x</p:attrName>
                                        </p:attrNameLst>
                                      </p:cBhvr>
                                      <p:tavLst>
                                        <p:tav tm="0">
                                          <p:val>
                                            <p:strVal val="1+#ppt_w/2"/>
                                          </p:val>
                                        </p:tav>
                                        <p:tav tm="100000">
                                          <p:val>
                                            <p:strVal val="#ppt_x"/>
                                          </p:val>
                                        </p:tav>
                                      </p:tavLst>
                                    </p:anim>
                                    <p:anim calcmode="lin" valueType="num">
                                      <p:cBhvr additive="base">
                                        <p:cTn id="74"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1+#ppt_w/2"/>
                                          </p:val>
                                        </p:tav>
                                        <p:tav tm="100000">
                                          <p:val>
                                            <p:strVal val="#ppt_x"/>
                                          </p:val>
                                        </p:tav>
                                      </p:tavLst>
                                    </p:anim>
                                    <p:anim calcmode="lin" valueType="num">
                                      <p:cBhvr additive="base">
                                        <p:cTn id="80"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1"/>
          <a:stretch>
            <a:fillRect/>
          </a:stretch>
        </p:blipFill>
        <p:spPr>
          <a:xfrm>
            <a:off x="-24765" y="-27305"/>
            <a:ext cx="12239625" cy="6192520"/>
          </a:xfrm>
          <a:prstGeom prst="rect">
            <a:avLst/>
          </a:prstGeom>
          <a:noFill/>
          <a:ln w="9525">
            <a:noFill/>
          </a:ln>
        </p:spPr>
      </p:pic>
      <p:grpSp>
        <p:nvGrpSpPr>
          <p:cNvPr id="28" name="组合 27"/>
          <p:cNvGrpSpPr/>
          <p:nvPr/>
        </p:nvGrpSpPr>
        <p:grpSpPr>
          <a:xfrm>
            <a:off x="-73025" y="2497850"/>
            <a:ext cx="12367895" cy="4236960"/>
            <a:chOff x="-28419" y="2497821"/>
            <a:chExt cx="9227243" cy="4236909"/>
          </a:xfrm>
        </p:grpSpPr>
        <p:sp>
          <p:nvSpPr>
            <p:cNvPr id="2" name="矩形 1"/>
            <p:cNvSpPr/>
            <p:nvPr/>
          </p:nvSpPr>
          <p:spPr>
            <a:xfrm>
              <a:off x="3194033" y="2497821"/>
              <a:ext cx="3006422" cy="2092300"/>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文本框 10"/>
          <p:cNvSpPr txBox="1"/>
          <p:nvPr/>
        </p:nvSpPr>
        <p:spPr>
          <a:xfrm>
            <a:off x="3791857" y="2211287"/>
            <a:ext cx="4865914" cy="2306955"/>
          </a:xfrm>
          <a:prstGeom prst="rect">
            <a:avLst/>
          </a:prstGeom>
          <a:noFill/>
        </p:spPr>
        <p:txBody>
          <a:bodyPr wrap="square">
            <a:spAutoFit/>
          </a:bodyPr>
          <a:lstStyle/>
          <a:p>
            <a:pPr algn="ctr">
              <a:lnSpc>
                <a:spcPct val="150000"/>
              </a:lnSpc>
            </a:pPr>
            <a:r>
              <a:rPr lang="zh-CN" altLang="en-US" sz="4800" b="1" dirty="0">
                <a:solidFill>
                  <a:schemeClr val="bg1"/>
                </a:solidFill>
                <a:latin typeface="微软雅黑" panose="020B0503020204020204" charset="-122"/>
                <a:ea typeface="微软雅黑" panose="020B0503020204020204" charset="-122"/>
                <a:cs typeface="Times New Roman" panose="02020603050405020304" pitchFamily="18" charset="0"/>
              </a:rPr>
              <a:t>第六章</a:t>
            </a:r>
            <a:endParaRPr lang="en-US" altLang="zh-CN" sz="4800" b="1" dirty="0">
              <a:solidFill>
                <a:schemeClr val="bg1"/>
              </a:solidFill>
              <a:latin typeface="微软雅黑" panose="020B0503020204020204" charset="-122"/>
              <a:ea typeface="微软雅黑" panose="020B0503020204020204" charset="-122"/>
              <a:cs typeface="Times New Roman" panose="02020603050405020304" pitchFamily="18" charset="0"/>
            </a:endParaRPr>
          </a:p>
          <a:p>
            <a:pPr algn="ctr">
              <a:lnSpc>
                <a:spcPct val="150000"/>
              </a:lnSpc>
            </a:pPr>
            <a:r>
              <a:rPr lang="zh-CN" altLang="en-US" sz="4800" b="1" dirty="0">
                <a:solidFill>
                  <a:schemeClr val="bg1"/>
                </a:solidFill>
                <a:latin typeface="微软雅黑" panose="020B0503020204020204" charset="-122"/>
                <a:ea typeface="微软雅黑" panose="020B0503020204020204" charset="-122"/>
                <a:cs typeface="Times New Roman" panose="02020603050405020304" pitchFamily="18" charset="0"/>
              </a:rPr>
              <a:t>输入输出系统</a:t>
            </a:r>
            <a:endParaRPr lang="zh-CN" altLang="en-US" sz="4800" b="1"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4" name="左大括号 3"/>
          <p:cNvSpPr/>
          <p:nvPr/>
        </p:nvSpPr>
        <p:spPr bwMode="auto">
          <a:xfrm>
            <a:off x="1686560" y="2706370"/>
            <a:ext cx="359410" cy="1362710"/>
          </a:xfrm>
          <a:prstGeom prst="leftBrace">
            <a:avLst/>
          </a:prstGeom>
          <a:noFill/>
          <a:ln w="19050" cap="flat" cmpd="sng" algn="ctr">
            <a:solidFill>
              <a:schemeClr val="bg2"/>
            </a:solidFill>
            <a:prstDash val="solid"/>
            <a:round/>
            <a:headEnd type="none" w="med" len="med"/>
            <a:tailEnd type="none" w="med" len="med"/>
          </a:ln>
        </p:spPr>
        <p:txBody>
          <a:bodyPr rtlCol="0" anchor="ctr"/>
          <a:p>
            <a:pPr algn="ctr"/>
            <a:endParaRPr lang="zh-CN" altLang="en-US"/>
          </a:p>
        </p:txBody>
      </p:sp>
      <p:grpSp>
        <p:nvGrpSpPr>
          <p:cNvPr id="31" name="组合 30"/>
          <p:cNvGrpSpPr/>
          <p:nvPr/>
        </p:nvGrpSpPr>
        <p:grpSpPr>
          <a:xfrm>
            <a:off x="1756410" y="645795"/>
            <a:ext cx="3509645" cy="4755335"/>
            <a:chOff x="927518" y="1605865"/>
            <a:chExt cx="2814131" cy="3813290"/>
          </a:xfrm>
        </p:grpSpPr>
        <p:sp>
          <p:nvSpPr>
            <p:cNvPr id="5" name="矩形 4"/>
            <p:cNvSpPr/>
            <p:nvPr/>
          </p:nvSpPr>
          <p:spPr bwMode="auto">
            <a:xfrm>
              <a:off x="1223197" y="2596949"/>
              <a:ext cx="2232248" cy="421237"/>
            </a:xfrm>
            <a:prstGeom prst="rect">
              <a:avLst/>
            </a:prstGeom>
            <a:solidFill>
              <a:schemeClr val="accent2"/>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用户层软件</a:t>
              </a:r>
              <a:endPar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sp>
          <p:nvSpPr>
            <p:cNvPr id="7" name="矩形 6"/>
            <p:cNvSpPr/>
            <p:nvPr/>
          </p:nvSpPr>
          <p:spPr bwMode="auto">
            <a:xfrm>
              <a:off x="1223197" y="3101005"/>
              <a:ext cx="2232248" cy="421237"/>
            </a:xfrm>
            <a:prstGeom prst="rect">
              <a:avLst/>
            </a:prstGeom>
            <a:solidFill>
              <a:schemeClr val="accent4"/>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设备独立性软件</a:t>
              </a:r>
              <a:endPar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sp>
          <p:nvSpPr>
            <p:cNvPr id="9" name="矩形 8"/>
            <p:cNvSpPr/>
            <p:nvPr/>
          </p:nvSpPr>
          <p:spPr bwMode="auto">
            <a:xfrm>
              <a:off x="1223197" y="3615872"/>
              <a:ext cx="2232248" cy="421237"/>
            </a:xfrm>
            <a:prstGeom prst="rect">
              <a:avLst/>
            </a:prstGeom>
            <a:solidFill>
              <a:schemeClr val="accent5"/>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设备驱动程序</a:t>
              </a:r>
              <a:endPar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sp>
          <p:nvSpPr>
            <p:cNvPr id="10" name="矩形 9"/>
            <p:cNvSpPr/>
            <p:nvPr/>
          </p:nvSpPr>
          <p:spPr bwMode="auto">
            <a:xfrm>
              <a:off x="1223197" y="4124152"/>
              <a:ext cx="2232248" cy="421237"/>
            </a:xfrm>
            <a:prstGeom prst="rect">
              <a:avLst/>
            </a:prstGeom>
            <a:solidFill>
              <a:schemeClr val="accent6"/>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lang="zh-CN" altLang="en-US" sz="2000" dirty="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中断处理程序</a:t>
              </a:r>
              <a:endPar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sp>
          <p:nvSpPr>
            <p:cNvPr id="11" name="矩形 10"/>
            <p:cNvSpPr/>
            <p:nvPr/>
          </p:nvSpPr>
          <p:spPr bwMode="auto">
            <a:xfrm>
              <a:off x="1223197" y="4623984"/>
              <a:ext cx="2232248" cy="421237"/>
            </a:xfrm>
            <a:prstGeom prst="rect">
              <a:avLst/>
            </a:prstGeom>
            <a:solidFill>
              <a:srgbClr val="B1ABAB"/>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硬件</a:t>
              </a:r>
              <a:endParaRPr kumimoji="0" lang="zh-CN" altLang="en-US" sz="2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sp>
          <p:nvSpPr>
            <p:cNvPr id="6" name="下箭头标注 5"/>
            <p:cNvSpPr/>
            <p:nvPr/>
          </p:nvSpPr>
          <p:spPr bwMode="auto">
            <a:xfrm>
              <a:off x="1907273" y="2415482"/>
              <a:ext cx="864096" cy="288032"/>
            </a:xfrm>
            <a:prstGeom prst="downArrowCallout">
              <a:avLst/>
            </a:prstGeom>
            <a:solidFill>
              <a:schemeClr val="bg2"/>
            </a:solidFill>
            <a:ln w="9525" cap="flat" cmpd="sng" algn="ctr">
              <a:solidFill>
                <a:schemeClr val="bg2"/>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库函数</a:t>
              </a:r>
              <a:endParaRPr kumimoji="0" lang="zh-CN" altLang="en-US" sz="1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sp>
          <p:nvSpPr>
            <p:cNvPr id="13" name="下箭头标注 12"/>
            <p:cNvSpPr/>
            <p:nvPr/>
          </p:nvSpPr>
          <p:spPr bwMode="auto">
            <a:xfrm>
              <a:off x="1907273" y="2948532"/>
              <a:ext cx="864096" cy="288032"/>
            </a:xfrm>
            <a:prstGeom prst="downArrowCallout">
              <a:avLst/>
            </a:prstGeom>
            <a:solidFill>
              <a:schemeClr val="bg2"/>
            </a:solidFill>
            <a:ln w="9525" cap="flat" cmpd="sng" algn="ctr">
              <a:solidFill>
                <a:schemeClr val="bg2"/>
              </a:solidFill>
              <a:prstDash val="solid"/>
              <a:round/>
              <a:headEnd type="none" w="med" len="med"/>
              <a:tailEnd type="none" w="med" len="med"/>
            </a:ln>
          </p:spPr>
          <p:txBody>
            <a:bodyPr vert="horz" wrap="square" lIns="91440" tIns="45720" rIns="91440" bIns="45720" numCol="1" rtlCol="0"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rPr>
                <a:t>系统调用</a:t>
              </a:r>
              <a:endParaRPr kumimoji="0" lang="zh-CN" altLang="en-US" sz="1000"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cxnSp>
          <p:nvCxnSpPr>
            <p:cNvPr id="12" name="直接箭头连接符 11"/>
            <p:cNvCxnSpPr/>
            <p:nvPr/>
          </p:nvCxnSpPr>
          <p:spPr bwMode="auto">
            <a:xfrm>
              <a:off x="1347169" y="2221753"/>
              <a:ext cx="0" cy="642666"/>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16" name="直接箭头连接符 15"/>
            <p:cNvCxnSpPr/>
            <p:nvPr/>
          </p:nvCxnSpPr>
          <p:spPr bwMode="auto">
            <a:xfrm flipH="1">
              <a:off x="1347169" y="2913078"/>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18" name="直接箭头连接符 17"/>
            <p:cNvCxnSpPr/>
            <p:nvPr/>
          </p:nvCxnSpPr>
          <p:spPr bwMode="auto">
            <a:xfrm flipH="1">
              <a:off x="1348513" y="3423110"/>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19" name="直接箭头连接符 18"/>
            <p:cNvCxnSpPr/>
            <p:nvPr/>
          </p:nvCxnSpPr>
          <p:spPr bwMode="auto">
            <a:xfrm flipH="1">
              <a:off x="1345126" y="3957102"/>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20" name="直接箭头连接符 19"/>
            <p:cNvCxnSpPr/>
            <p:nvPr/>
          </p:nvCxnSpPr>
          <p:spPr bwMode="auto">
            <a:xfrm flipH="1">
              <a:off x="1340235" y="4441478"/>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21" name="直接箭头连接符 20"/>
            <p:cNvCxnSpPr/>
            <p:nvPr/>
          </p:nvCxnSpPr>
          <p:spPr bwMode="auto">
            <a:xfrm flipV="1">
              <a:off x="3311429" y="2092893"/>
              <a:ext cx="0" cy="7759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22" name="直接箭头连接符 21"/>
            <p:cNvCxnSpPr/>
            <p:nvPr/>
          </p:nvCxnSpPr>
          <p:spPr bwMode="auto">
            <a:xfrm flipH="1" flipV="1">
              <a:off x="3311429" y="2917549"/>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23" name="直接箭头连接符 22"/>
            <p:cNvCxnSpPr/>
            <p:nvPr/>
          </p:nvCxnSpPr>
          <p:spPr bwMode="auto">
            <a:xfrm flipH="1" flipV="1">
              <a:off x="3312773" y="3427581"/>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24" name="直接箭头连接符 23"/>
            <p:cNvCxnSpPr/>
            <p:nvPr/>
          </p:nvCxnSpPr>
          <p:spPr bwMode="auto">
            <a:xfrm flipH="1" flipV="1">
              <a:off x="3309386" y="3961573"/>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cxnSp>
          <p:nvCxnSpPr>
            <p:cNvPr id="25" name="直接箭头连接符 24"/>
            <p:cNvCxnSpPr/>
            <p:nvPr/>
          </p:nvCxnSpPr>
          <p:spPr bwMode="auto">
            <a:xfrm flipH="1" flipV="1">
              <a:off x="3304495" y="4445949"/>
              <a:ext cx="4085" cy="455397"/>
            </a:xfrm>
            <a:prstGeom prst="straightConnector1">
              <a:avLst/>
            </a:prstGeom>
            <a:solidFill>
              <a:schemeClr val="accent1"/>
            </a:solidFill>
            <a:ln w="9525" cap="flat" cmpd="sng" algn="ctr">
              <a:solidFill>
                <a:schemeClr val="bg2"/>
              </a:solidFill>
              <a:prstDash val="solid"/>
              <a:round/>
              <a:headEnd type="none" w="med" len="med"/>
              <a:tailEnd type="triangle"/>
            </a:ln>
          </p:spPr>
        </p:cxnSp>
        <p:sp>
          <p:nvSpPr>
            <p:cNvPr id="26" name="文本框 25"/>
            <p:cNvSpPr txBox="1"/>
            <p:nvPr/>
          </p:nvSpPr>
          <p:spPr>
            <a:xfrm>
              <a:off x="927518" y="1858552"/>
              <a:ext cx="970280" cy="295339"/>
            </a:xfrm>
            <a:prstGeom prst="rect">
              <a:avLst/>
            </a:prstGeom>
            <a:noFill/>
          </p:spPr>
          <p:txBody>
            <a:bodyPr wrap="square" rtlCol="0">
              <a:spAutoFit/>
            </a:bodyPr>
            <a:p>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I/O</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请求</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nvSpPr>
          <p:spPr>
            <a:xfrm>
              <a:off x="2771369" y="5123816"/>
              <a:ext cx="970280" cy="295339"/>
            </a:xfrm>
            <a:prstGeom prst="rect">
              <a:avLst/>
            </a:prstGeom>
            <a:noFill/>
          </p:spPr>
          <p:txBody>
            <a:bodyPr wrap="square" rtlCol="0">
              <a:spAutoFit/>
            </a:bodyPr>
            <a:p>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I/O</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应答</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7" name="笑脸 26"/>
            <p:cNvSpPr/>
            <p:nvPr/>
          </p:nvSpPr>
          <p:spPr bwMode="auto">
            <a:xfrm>
              <a:off x="2009398" y="1605865"/>
              <a:ext cx="675050" cy="675050"/>
            </a:xfrm>
            <a:prstGeom prst="smileyFac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2800" i="0" u="none" strike="noStrike" cap="none" normalizeH="0" baseline="0">
                <a:ln>
                  <a:noFill/>
                </a:ln>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幼圆" panose="02010509060101010101" pitchFamily="49" charset="-122"/>
              </a:endParaRPr>
            </a:p>
          </p:txBody>
        </p:sp>
      </p:grpSp>
      <p:sp>
        <p:nvSpPr>
          <p:cNvPr id="30" name="文本框 29"/>
          <p:cNvSpPr txBox="1"/>
          <p:nvPr/>
        </p:nvSpPr>
        <p:spPr>
          <a:xfrm>
            <a:off x="623570" y="3035300"/>
            <a:ext cx="1070610" cy="804545"/>
          </a:xfrm>
          <a:prstGeom prst="rect">
            <a:avLst/>
          </a:prstGeom>
          <a:noFill/>
        </p:spPr>
        <p:txBody>
          <a:bodyPr wrap="square" rtlCol="0">
            <a:noAutofit/>
          </a:bodyPr>
          <a:p>
            <a:pPr algn="ctr"/>
            <a:r>
              <a:rPr lang="en-US" altLang="zh-CN" sz="1800" dirty="0">
                <a:latin typeface="Times New Roman" panose="02020603050405020304" pitchFamily="18" charset="0"/>
                <a:ea typeface="微软雅黑" panose="020B0503020204020204" charset="-122"/>
                <a:cs typeface="Times New Roman" panose="02020603050405020304" pitchFamily="18" charset="0"/>
              </a:rPr>
              <a:t>I/O</a:t>
            </a:r>
            <a:r>
              <a:rPr lang="zh-CN" altLang="en-US" sz="1800" dirty="0">
                <a:latin typeface="Times New Roman" panose="02020603050405020304" pitchFamily="18" charset="0"/>
                <a:ea typeface="微软雅黑" panose="020B0503020204020204" charset="-122"/>
                <a:cs typeface="Times New Roman" panose="02020603050405020304" pitchFamily="18" charset="0"/>
              </a:rPr>
              <a:t>系统的分层</a:t>
            </a:r>
            <a:endParaRPr lang="zh-CN" altLang="en-US" sz="1800" dirty="0">
              <a:latin typeface="Times New Roman" panose="02020603050405020304" pitchFamily="18" charset="0"/>
              <a:ea typeface="微软雅黑" panose="020B0503020204020204" charset="-122"/>
              <a:cs typeface="Times New Roman" panose="02020603050405020304" pitchFamily="18" charset="0"/>
            </a:endParaRPr>
          </a:p>
        </p:txBody>
      </p:sp>
      <p:sp>
        <p:nvSpPr>
          <p:cNvPr id="29" name="矩形标注 28"/>
          <p:cNvSpPr/>
          <p:nvPr/>
        </p:nvSpPr>
        <p:spPr bwMode="auto">
          <a:xfrm>
            <a:off x="5160010" y="1487805"/>
            <a:ext cx="6349365" cy="391795"/>
          </a:xfrm>
          <a:prstGeom prst="wedgeRectCallout">
            <a:avLst>
              <a:gd name="adj1" fmla="val -55720"/>
              <a:gd name="adj2" fmla="val 105591"/>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rPr>
              <a:t>实现与用户交互的接口，向上提供方便易用的库函数</a:t>
            </a:r>
            <a:endPar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endParaRPr>
          </a:p>
        </p:txBody>
      </p:sp>
      <p:sp>
        <p:nvSpPr>
          <p:cNvPr id="32" name="矩形标注 31"/>
          <p:cNvSpPr/>
          <p:nvPr/>
        </p:nvSpPr>
        <p:spPr bwMode="auto">
          <a:xfrm>
            <a:off x="5160010" y="2068195"/>
            <a:ext cx="6349365" cy="857885"/>
          </a:xfrm>
          <a:prstGeom prst="wedgeRectCallout">
            <a:avLst>
              <a:gd name="adj1" fmla="val -56130"/>
              <a:gd name="adj2" fmla="val 2809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
            <a:r>
              <a:rPr lang="en-US" altLang="zh-CN" sz="1600" dirty="0">
                <a:solidFill>
                  <a:schemeClr val="tx1"/>
                </a:solidFill>
                <a:latin typeface="微软雅黑" panose="020B0503020204020204" charset="-122"/>
                <a:ea typeface="微软雅黑" panose="020B0503020204020204" charset="-122"/>
                <a:cs typeface="幼圆" panose="02010509060101010101" pitchFamily="49" charset="-122"/>
              </a:rPr>
              <a:t>1</a:t>
            </a:r>
            <a:r>
              <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rPr>
              <a:t>）向上层提供统一的调用接（</a:t>
            </a:r>
            <a:r>
              <a:rPr lang="en-US" altLang="zh-CN" sz="1600" dirty="0">
                <a:solidFill>
                  <a:schemeClr val="tx1"/>
                </a:solidFill>
                <a:latin typeface="微软雅黑" panose="020B0503020204020204" charset="-122"/>
                <a:ea typeface="微软雅黑" panose="020B0503020204020204" charset="-122"/>
                <a:cs typeface="幼圆" panose="02010509060101010101" pitchFamily="49" charset="-122"/>
              </a:rPr>
              <a:t>read/write</a:t>
            </a:r>
            <a:r>
              <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rPr>
              <a:t>）；</a:t>
            </a:r>
            <a:r>
              <a:rPr lang="en-US" altLang="zh-CN" sz="1600" dirty="0">
                <a:solidFill>
                  <a:schemeClr val="tx1"/>
                </a:solidFill>
                <a:latin typeface="微软雅黑" panose="020B0503020204020204" charset="-122"/>
                <a:ea typeface="微软雅黑" panose="020B0503020204020204" charset="-122"/>
                <a:cs typeface="幼圆" panose="02010509060101010101" pitchFamily="49" charset="-122"/>
              </a:rPr>
              <a:t>2</a:t>
            </a:r>
            <a:r>
              <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rPr>
              <a:t>）设备的保护；</a:t>
            </a:r>
            <a:r>
              <a:rPr lang="en-US" altLang="zh-CN" sz="1600" dirty="0">
                <a:solidFill>
                  <a:schemeClr val="tx1"/>
                </a:solidFill>
                <a:latin typeface="微软雅黑" panose="020B0503020204020204" charset="-122"/>
                <a:ea typeface="微软雅黑" panose="020B0503020204020204" charset="-122"/>
                <a:cs typeface="幼圆" panose="02010509060101010101" pitchFamily="49" charset="-122"/>
              </a:rPr>
              <a:t>3</a:t>
            </a:r>
            <a:r>
              <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rPr>
              <a:t>）设备的分配与释放；</a:t>
            </a:r>
            <a:r>
              <a:rPr lang="en-US" altLang="zh-CN" sz="1600" dirty="0">
                <a:solidFill>
                  <a:schemeClr val="tx1"/>
                </a:solidFill>
                <a:latin typeface="微软雅黑" panose="020B0503020204020204" charset="-122"/>
                <a:ea typeface="微软雅黑" panose="020B0503020204020204" charset="-122"/>
                <a:cs typeface="幼圆" panose="02010509060101010101" pitchFamily="49" charset="-122"/>
              </a:rPr>
              <a:t>4</a:t>
            </a:r>
            <a:r>
              <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rPr>
              <a:t>）数据缓冲区管理；</a:t>
            </a:r>
            <a:r>
              <a:rPr lang="en-US" altLang="zh-CN" sz="1600" dirty="0">
                <a:solidFill>
                  <a:schemeClr val="tx1"/>
                </a:solidFill>
                <a:latin typeface="微软雅黑" panose="020B0503020204020204" charset="-122"/>
                <a:ea typeface="微软雅黑" panose="020B0503020204020204" charset="-122"/>
                <a:cs typeface="幼圆" panose="02010509060101010101" pitchFamily="49" charset="-122"/>
              </a:rPr>
              <a:t>5</a:t>
            </a:r>
            <a:r>
              <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rPr>
              <a:t>）建立逻辑设备命到物理设备名的映射关系。。。</a:t>
            </a:r>
            <a:endParaRPr lang="zh-CN" altLang="en-US" sz="1600" dirty="0">
              <a:solidFill>
                <a:schemeClr val="tx1"/>
              </a:solidFill>
              <a:latin typeface="微软雅黑" panose="020B0503020204020204" charset="-122"/>
              <a:ea typeface="微软雅黑" panose="020B0503020204020204" charset="-122"/>
              <a:cs typeface="幼圆" panose="02010509060101010101" pitchFamily="49" charset="-122"/>
            </a:endParaRPr>
          </a:p>
        </p:txBody>
      </p:sp>
      <p:sp>
        <p:nvSpPr>
          <p:cNvPr id="34" name="矩形标注 33"/>
          <p:cNvSpPr/>
          <p:nvPr/>
        </p:nvSpPr>
        <p:spPr bwMode="auto">
          <a:xfrm>
            <a:off x="5155565" y="3114675"/>
            <a:ext cx="6349365" cy="391795"/>
          </a:xfrm>
          <a:prstGeom prst="wedgeRectCallout">
            <a:avLst>
              <a:gd name="adj1" fmla="val -55460"/>
              <a:gd name="adj2" fmla="val 3970"/>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rPr>
              <a:t>设置设备寄存器、检查设备状态</a:t>
            </a:r>
            <a:endPar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endParaRPr>
          </a:p>
        </p:txBody>
      </p:sp>
      <p:sp>
        <p:nvSpPr>
          <p:cNvPr id="35" name="矩形标注 34"/>
          <p:cNvSpPr/>
          <p:nvPr/>
        </p:nvSpPr>
        <p:spPr bwMode="auto">
          <a:xfrm>
            <a:off x="5142230" y="3695065"/>
            <a:ext cx="6349365" cy="391795"/>
          </a:xfrm>
          <a:prstGeom prst="wedgeRectCallout">
            <a:avLst>
              <a:gd name="adj1" fmla="val -56100"/>
              <a:gd name="adj2" fmla="val 4027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rPr>
              <a:t>进行中断处理</a:t>
            </a:r>
            <a:endPar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endParaRPr>
          </a:p>
        </p:txBody>
      </p:sp>
      <p:sp>
        <p:nvSpPr>
          <p:cNvPr id="36" name="矩形标注 35"/>
          <p:cNvSpPr/>
          <p:nvPr/>
        </p:nvSpPr>
        <p:spPr bwMode="auto">
          <a:xfrm>
            <a:off x="5142230" y="4275455"/>
            <a:ext cx="6349365" cy="391795"/>
          </a:xfrm>
          <a:prstGeom prst="wedgeRectCallout">
            <a:avLst>
              <a:gd name="adj1" fmla="val -56340"/>
              <a:gd name="adj2" fmla="val 59562"/>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
            <a:pPr marL="0" marR="0" indent="0" algn="l" defTabSz="914400" rtl="0" eaLnBrk="1" fontAlgn="base" latinLnBrk="0" hangingPunct="1">
              <a:lnSpc>
                <a:spcPct val="100000"/>
              </a:lnSpc>
              <a:spcBef>
                <a:spcPct val="0"/>
              </a:spcBef>
              <a:spcAft>
                <a:spcPct val="0"/>
              </a:spcAft>
              <a:buClrTx/>
              <a:buSzTx/>
              <a:buFontTx/>
              <a:buNone/>
            </a:pPr>
            <a:r>
              <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rPr>
              <a:t>执行</a:t>
            </a:r>
            <a:r>
              <a:rPr kumimoji="0" lang="en-US" altLang="zh-CN"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rPr>
              <a:t>I/O</a:t>
            </a:r>
            <a:r>
              <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rPr>
              <a:t>操作，由机械部件和电子部件组成</a:t>
            </a:r>
            <a:endParaRPr kumimoji="0" lang="zh-CN" altLang="en-US" sz="1600" i="0" u="none" strike="noStrike" cap="none" normalizeH="0" baseline="0" dirty="0">
              <a:solidFill>
                <a:schemeClr val="tx1"/>
              </a:solidFill>
              <a:latin typeface="微软雅黑" panose="020B0503020204020204" charset="-122"/>
              <a:ea typeface="微软雅黑" panose="020B0503020204020204" charset="-122"/>
              <a:cs typeface="幼圆" panose="02010509060101010101"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72085" y="33655"/>
            <a:ext cx="1017587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6.4.3  </a:t>
            </a:r>
            <a:r>
              <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设备驱动</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程序</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679450" y="908685"/>
            <a:ext cx="10450195" cy="3507740"/>
          </a:xfrm>
          <a:prstGeom prst="rect">
            <a:avLst/>
          </a:prstGeom>
        </p:spPr>
        <p:txBody>
          <a:bodyPr wrap="square">
            <a:spAutoFit/>
          </a:bodyPr>
          <a:lstStyle/>
          <a:p>
            <a:pPr marL="1257300" lvl="2" indent="-342900" eaLnBrk="1" latinLnBrk="0" hangingPunct="1">
              <a:lnSpc>
                <a:spcPct val="150000"/>
              </a:lnSpc>
              <a:spcBef>
                <a:spcPts val="0"/>
              </a:spcBef>
              <a:spcAft>
                <a:spcPts val="600"/>
              </a:spcAft>
              <a:buFont typeface="Wingdings" panose="05000000000000000000" charset="0"/>
              <a:buChar char="u"/>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设备驱动程序的处理过程</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将抽象要求转换为具体要求</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检查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请求的合法性</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读出和检查设备的状态</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传送必要的参数</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启动</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设备</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257300" lvl="2" indent="-342900" eaLnBrk="1" latinLnBrk="0" hangingPunct="1">
              <a:lnSpc>
                <a:spcPct val="150000"/>
              </a:lnSpc>
              <a:spcBef>
                <a:spcPts val="0"/>
              </a:spcBef>
              <a:spcAft>
                <a:spcPts val="600"/>
              </a:spcAft>
              <a:buFont typeface="Wingdings" panose="05000000000000000000" charset="0"/>
              <a:buChar char="u"/>
            </a:pP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文本框 1"/>
          <p:cNvSpPr txBox="1"/>
          <p:nvPr/>
        </p:nvSpPr>
        <p:spPr>
          <a:xfrm>
            <a:off x="-679450" y="3862070"/>
            <a:ext cx="5396865" cy="2522855"/>
          </a:xfrm>
          <a:prstGeom prst="rect">
            <a:avLst/>
          </a:prstGeom>
          <a:noFill/>
        </p:spPr>
        <p:txBody>
          <a:bodyPr wrap="square" rtlCol="0" anchor="t">
            <a:spAutoFit/>
          </a:bodyPr>
          <a:p>
            <a:pPr marL="1257300" lvl="2" indent="-342900" eaLnBrk="1" latinLnBrk="0" hangingPunct="1">
              <a:lnSpc>
                <a:spcPct val="150000"/>
              </a:lnSpc>
              <a:spcBef>
                <a:spcPts val="0"/>
              </a:spcBef>
              <a:spcAft>
                <a:spcPts val="600"/>
              </a:spcAft>
              <a:buFont typeface="Wingdings" panose="05000000000000000000" charset="0"/>
              <a:buChar char="u"/>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对I/O设备的控制方式</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使用轮询的可编程 I/O 方式</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使用中断的可编程I/O 方式</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直接存储器访问(DMA)方式</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通道控制方式</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aphicFrame>
        <p:nvGraphicFramePr>
          <p:cNvPr id="7" name="表格 6"/>
          <p:cNvGraphicFramePr>
            <a:graphicFrameLocks noGrp="1"/>
          </p:cNvGraphicFramePr>
          <p:nvPr>
            <p:custDataLst>
              <p:tags r:id="rId1"/>
            </p:custDataLst>
          </p:nvPr>
        </p:nvGraphicFramePr>
        <p:xfrm>
          <a:off x="4511675" y="1340485"/>
          <a:ext cx="7020000" cy="4242435"/>
        </p:xfrm>
        <a:graphic>
          <a:graphicData uri="http://schemas.openxmlformats.org/drawingml/2006/table">
            <a:tbl>
              <a:tblPr firstRow="1" bandRow="1">
                <a:tableStyleId>{5C22544A-7EE6-4342-B048-85BDC9FD1C3A}</a:tableStyleId>
              </a:tblPr>
              <a:tblGrid>
                <a:gridCol w="900000"/>
                <a:gridCol w="1800000"/>
                <a:gridCol w="756000"/>
                <a:gridCol w="720000"/>
                <a:gridCol w="1620000"/>
                <a:gridCol w="1224000"/>
              </a:tblGrid>
              <a:tr h="523875">
                <a:tc>
                  <a:txBody>
                    <a:bodyPr/>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控制</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方式</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完成一次</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读</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写的过程</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干预频率</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数据传输单位</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数据流向</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优缺点</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r>
              <a:tr h="518160">
                <a:tc>
                  <a:txBody>
                    <a:bodyPr/>
                    <a:p>
                      <a:pPr algn="ct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程序直接</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控制方式</a:t>
                      </a:r>
                      <a:endPar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命令后需要不断轮询</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极高</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字</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endPar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rowSpan="4">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每一个阶段的优点都是解决了上一阶段的最大缺点。总的来说，整个发展过程就是要尽量减少</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对</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过程的干预，把</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从繁杂的</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控制事务中解脱出来，以便更多地去完成数据处理任务。</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r>
              <a:tr h="944880">
                <a:tc>
                  <a:txBody>
                    <a:bodyPr/>
                    <a:p>
                      <a:pPr algn="ct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中断驱动</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控制方式</a:t>
                      </a:r>
                      <a:endPar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命令后可以做其他事，本次</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完成后</a:t>
                      </a: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设备控制器</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发出中断信号</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高</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字</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endPar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vMerge="1">
                  <a:tcPr/>
                </a:tc>
              </a:tr>
              <a:tr h="944880">
                <a:tc>
                  <a:txBody>
                    <a:bodyPr/>
                    <a:p>
                      <a:pPr algn="ctr"/>
                      <a:r>
                        <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DMA</a:t>
                      </a: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方式</a:t>
                      </a:r>
                      <a:endPar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命令后可以做其他事，本次</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完成后</a:t>
                      </a:r>
                      <a:r>
                        <a:rPr lang="en-US" altLang="zh-CN"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DAM</a:t>
                      </a: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控制器</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发出中断信号</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中</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块</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endPar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vMerge="1">
                  <a:tcPr/>
                </a:tc>
              </a:tr>
              <a:tr h="1158240">
                <a:tc>
                  <a:txBody>
                    <a:bodyPr/>
                    <a:p>
                      <a:pPr algn="ctr"/>
                      <a:r>
                        <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通道</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控制方式</a:t>
                      </a:r>
                      <a:endPar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命令后可以做其他事，通道会执行</a:t>
                      </a: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通道程序</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以完成</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，完成后通道向</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发出中断信号</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低</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一组块</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a:txBody>
                    <a:bodyPr/>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endPar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ct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内存</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设备</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tc>
                <a:tc vMerge="1">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75565" y="33655"/>
            <a:ext cx="1027239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6.6.2 </a:t>
            </a:r>
            <a:r>
              <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假脱机</a:t>
            </a:r>
            <a:r>
              <a:rPr lang="en-US" altLang="zh-CN" b="1" dirty="0" err="1">
                <a:solidFill>
                  <a:schemeClr val="tx1"/>
                </a:solidFill>
                <a:latin typeface="Times New Roman" panose="02020603050405020304" pitchFamily="18" charset="0"/>
                <a:ea typeface="微软雅黑" panose="020B0503020204020204" charset="-122"/>
                <a:cs typeface="Times New Roman" panose="02020603050405020304" pitchFamily="18" charset="0"/>
              </a:rPr>
              <a:t>SPOOLing</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系统</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511810" y="1109980"/>
            <a:ext cx="12312015" cy="4769485"/>
          </a:xfrm>
          <a:prstGeom prst="rect">
            <a:avLst/>
          </a:prstGeom>
        </p:spPr>
        <p:txBody>
          <a:bodyPr wrap="square">
            <a:spAutoFit/>
          </a:bodyPr>
          <a:lstStyle/>
          <a:p>
            <a:pPr marL="1257300" lvl="2" indent="-342900" eaLnBrk="1" latinLnBrk="0" hangingPunct="1">
              <a:lnSpc>
                <a:spcPct val="150000"/>
              </a:lnSpc>
              <a:spcBef>
                <a:spcPts val="0"/>
              </a:spcBef>
              <a:spcAft>
                <a:spcPts val="600"/>
              </a:spcAft>
              <a:buFont typeface="Wingdings" panose="05000000000000000000" charset="0"/>
              <a:buChar char="u"/>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通过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技术便可将一台物理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设备虚拟为多台逻辑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设备，同样允许多个用户共享一台物理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257300" lvl="2" indent="-342900" eaLnBrk="1" latinLnBrk="0" hangingPunct="1">
              <a:lnSpc>
                <a:spcPct val="150000"/>
              </a:lnSpc>
              <a:spcBef>
                <a:spcPts val="0"/>
              </a:spcBef>
              <a:spcAft>
                <a:spcPts val="600"/>
              </a:spcAft>
              <a:buFont typeface="Wingdings" panose="05000000000000000000" charset="0"/>
              <a:buChar char="u"/>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en-US" altLang="zh-CN" sz="20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Simultaneaus</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0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Periphernal</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Operating On Line)</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假脱机操作</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联机情况下实现的</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外围操作与 </a:t>
            </a:r>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对数据的处理同时进行的操作</a:t>
            </a:r>
            <a:endPar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为了缓和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的高速性与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设备低速性间的矛盾而引入了脱机输入、脱机输出技术。该技术是利用专门的外围控制机，将低速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设备上的数据传送到高速磁盘上；或者相反。</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事实上，当系统中引入了多道程序技术后，完全可以利用其中的一道程序，来模拟脱机输入时的外围控制机功能，把低速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设备上的数据传送到高速磁盘上；再用另一道程序来模拟脱机输出时外围控制机的功能，把数据从磁盘传送到低速输出设备上。</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在</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主机的直接控制下，实现脱机输入、输出功能。</a:t>
            </a:r>
            <a:endParaRPr lang="en-US" altLang="zh-CN" sz="1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16205" y="33655"/>
            <a:ext cx="1023175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6.5.4 </a:t>
            </a:r>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SPOOLing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技术</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767408" y="1110156"/>
            <a:ext cx="9649072" cy="4746625"/>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通过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技术便可将一台物理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设备虚拟为多台逻辑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设备，同样允许多个用户共享一台物理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257300" lvl="2" indent="-342900" eaLnBrk="1" latinLnBrk="0" hangingPunct="1">
              <a:lnSpc>
                <a:spcPct val="125000"/>
              </a:lnSpc>
              <a:spcBef>
                <a:spcPts val="0"/>
              </a:spcBef>
              <a:spcAft>
                <a:spcPts val="600"/>
              </a:spcAft>
              <a:buFont typeface="Wingdings" panose="05000000000000000000" charset="0"/>
              <a:buChar char="u"/>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en-US" altLang="zh-CN" sz="20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Simultaneaus</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20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Periphernal</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Operating On Line)</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假脱机操作</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联机情况下实现的</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外围操作与 </a:t>
            </a:r>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对数据的处理同时进行的操作</a:t>
            </a:r>
            <a:endPar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为了缓和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的高速性与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设备低速性间的矛盾而引入了脱机输入、脱机输出技术。该技术是利用专门的外围控制机，将低速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设备上的数据传送到高速磁盘上；或者相反。</a:t>
            </a: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 事实上，当系统中引入了多道程序技术后，完全可以利用其中的</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一道程序</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，来</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模拟脱机输入时的外围控制机功能</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，把低速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设备上的数据传送到</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高速磁盘</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上；再用另一道程序来模拟脱机输出时外围控制机的功能，把数据从磁盘传送到低速输出设备上。</a:t>
            </a: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在</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主机的直接控制下，实现脱机输入、输出功能。</a:t>
            </a:r>
            <a:endParaRPr lang="en-US" altLang="zh-CN" sz="1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524000" y="1028259"/>
            <a:ext cx="9144000" cy="4953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336550" y="33655"/>
            <a:ext cx="7529830" cy="1081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en-US" altLang="zh-CN" b="1" dirty="0">
                <a:latin typeface="微软雅黑" panose="020B0503020204020204" charset="-122"/>
                <a:ea typeface="微软雅黑" panose="020B0503020204020204" charset="-122"/>
              </a:rPr>
              <a:t>1.2.3 </a:t>
            </a:r>
            <a:r>
              <a:rPr lang="zh-CN" altLang="en-US" b="1" dirty="0">
                <a:latin typeface="微软雅黑" panose="020B0503020204020204" charset="-122"/>
                <a:ea typeface="微软雅黑" panose="020B0503020204020204" charset="-122"/>
              </a:rPr>
              <a:t>多道批处理系统</a:t>
            </a:r>
            <a:endParaRPr lang="zh-CN" altLang="en-US" b="1" dirty="0">
              <a:latin typeface="微软雅黑" panose="020B0503020204020204" charset="-122"/>
              <a:ea typeface="微软雅黑" panose="020B0503020204020204" charset="-122"/>
            </a:endParaRPr>
          </a:p>
        </p:txBody>
      </p:sp>
      <p:sp>
        <p:nvSpPr>
          <p:cNvPr id="33" name="矩形 32"/>
          <p:cNvSpPr/>
          <p:nvPr/>
        </p:nvSpPr>
        <p:spPr>
          <a:xfrm>
            <a:off x="410210" y="938530"/>
            <a:ext cx="11574145" cy="5631180"/>
          </a:xfrm>
          <a:prstGeom prst="rect">
            <a:avLst/>
          </a:prstGeom>
        </p:spPr>
        <p:txBody>
          <a:bodyPr wrap="square">
            <a:spAutoFit/>
          </a:bodyPr>
          <a:lstStyle/>
          <a:p>
            <a:pPr marL="800100" lvl="1"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多道批处理系统的</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特征</a:t>
            </a:r>
            <a:endPar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多道性             无序性             调度性</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优点</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资源利用率高</a:t>
            </a:r>
            <a:r>
              <a:rPr lang="zh-CN" altLang="en-US" sz="2400" dirty="0">
                <a:latin typeface="Times New Roman" panose="02020603050405020304" pitchFamily="18" charset="0"/>
                <a:ea typeface="微软雅黑" panose="020B050302020402020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charset="-122"/>
                <a:cs typeface="Times New Roman" panose="02020603050405020304" pitchFamily="18" charset="0"/>
              </a:rPr>
              <a:t>CPU</a:t>
            </a:r>
            <a:r>
              <a:rPr lang="zh-CN" altLang="en-US" sz="2400" dirty="0">
                <a:latin typeface="Times New Roman" panose="02020603050405020304" pitchFamily="18" charset="0"/>
                <a:ea typeface="微软雅黑" panose="020B0503020204020204" charset="-122"/>
                <a:cs typeface="Times New Roman" panose="02020603050405020304" pitchFamily="18" charset="0"/>
              </a:rPr>
              <a:t>和内存利用率较高</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系统吞吐量大</a:t>
            </a:r>
            <a:r>
              <a:rPr lang="zh-CN" altLang="en-US" sz="2400" dirty="0">
                <a:latin typeface="Times New Roman" panose="02020603050405020304" pitchFamily="18" charset="0"/>
                <a:ea typeface="微软雅黑" panose="020B0503020204020204" charset="-122"/>
                <a:cs typeface="Times New Roman" panose="02020603050405020304" pitchFamily="18" charset="0"/>
              </a:rPr>
              <a:t>：系统吞吐量是指系统在单位时间内所完成的总工作量（作业的数量）</a:t>
            </a:r>
            <a:endParaRPr lang="en-US" altLang="zh-CN" sz="2400" dirty="0">
              <a:latin typeface="Times New Roman" panose="02020603050405020304" pitchFamily="18" charset="0"/>
              <a:ea typeface="微软雅黑" panose="020B0503020204020204" charset="-122"/>
              <a:cs typeface="Times New Roman" panose="02020603050405020304" pitchFamily="18" charset="0"/>
            </a:endParaRPr>
          </a:p>
          <a:p>
            <a:pPr marL="800100" lvl="1"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charset="-122"/>
                <a:cs typeface="Times New Roman" panose="02020603050405020304" pitchFamily="18" charset="0"/>
              </a:rPr>
              <a:t>缺点</a:t>
            </a:r>
            <a:endParaRPr lang="zh-CN" altLang="en-US" sz="2400" b="1"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用户</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交互性差</a:t>
            </a:r>
            <a:r>
              <a:rPr lang="zh-CN" altLang="en-US" sz="2400" dirty="0">
                <a:latin typeface="Times New Roman" panose="02020603050405020304" pitchFamily="18" charset="0"/>
                <a:ea typeface="微软雅黑" panose="020B0503020204020204" charset="-122"/>
                <a:cs typeface="Times New Roman" panose="02020603050405020304" pitchFamily="18" charset="0"/>
              </a:rPr>
              <a:t>：整个作业完成后或中间出错时，才与用户交互，不利于调试和修改</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a:p>
            <a:pPr marL="1257300" lvl="2" indent="-342900" algn="just">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charset="-122"/>
                <a:cs typeface="Times New Roman" panose="02020603050405020304" pitchFamily="18" charset="0"/>
              </a:rPr>
              <a:t>作业平均</a:t>
            </a:r>
            <a:r>
              <a:rPr lang="zh-CN" altLang="en-US" sz="24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周转时间长</a:t>
            </a:r>
            <a:r>
              <a:rPr lang="zh-CN" altLang="en-US" sz="2400" dirty="0">
                <a:latin typeface="Times New Roman" panose="02020603050405020304" pitchFamily="18" charset="0"/>
                <a:ea typeface="微软雅黑" panose="020B0503020204020204" charset="-122"/>
                <a:cs typeface="Times New Roman" panose="02020603050405020304" pitchFamily="18" charset="0"/>
              </a:rPr>
              <a:t>：短作业的周转时间显著增长</a:t>
            </a:r>
            <a:endParaRPr lang="zh-CN" altLang="en-US" sz="24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09220" y="33655"/>
            <a:ext cx="1023874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6.5.4 </a:t>
            </a:r>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SPOOLing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技术</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600710" y="862330"/>
            <a:ext cx="12475210" cy="5923915"/>
          </a:xfrm>
          <a:prstGeom prst="rect">
            <a:avLst/>
          </a:prstGeom>
        </p:spPr>
        <p:txBody>
          <a:bodyPr wrap="square">
            <a:spAutoFit/>
          </a:bodyPr>
          <a:lstStyle/>
          <a:p>
            <a:pPr marL="1257300" lvl="2" indent="-342900" eaLnBrk="1" latinLnBrk="0" hangingPunct="1">
              <a:lnSpc>
                <a:spcPct val="200000"/>
              </a:lnSpc>
              <a:spcBef>
                <a:spcPts val="0"/>
              </a:spcBef>
              <a:spcAft>
                <a:spcPts val="600"/>
              </a:spcAft>
              <a:buFont typeface="Wingdings" panose="05000000000000000000" charset="0"/>
              <a:buChar char="u"/>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系统的组成</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200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输入井和输出井</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：在磁盘上开辟的两个大存储空间，输入井是模拟脱机输入时的磁盘设备，用于暂存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设备输入的数据；输出井是模拟脱机输出时的磁盘，用于暂存用户程序的输出数据。</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200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输入缓冲区和输出缓冲区</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：为了缓和 CPU 和磁盘之间速度不匹配的矛盾，在内存中要开辟两个缓冲区——输入缓冲区和输出缓冲区。输入缓冲区用于暂存由输入设备送来的数据，以后再传送到输入井。输出缓冲区用于暂存从输出井送来的数据，以后再传送给输出设备。</a:t>
            </a:r>
            <a:endPar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200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输入进程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SPi</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和输出进程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：这里利用两个进程来模拟脱机 I/O 时的外围控制机。其中，进程 SPi模拟脱机输入时的外围控制机，将用户要求的数据从输入机通过输入缓冲区 再送到输入井，当 CPU 需要输入数据时，直接从输入井读入内存；进程 SPo模拟脱机输出时的外围控制机，把用户要求输出的数据先从内存送到输出井，待输出设备空闲时，再将输出井中的数据经过输出缓冲区送到输出设备上。</a:t>
            </a:r>
            <a:endPar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45085" y="33655"/>
            <a:ext cx="10302875"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6.5.4 </a:t>
            </a:r>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SPOOLing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技术</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767408" y="1110156"/>
            <a:ext cx="9649072" cy="5208270"/>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系统的组成</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输入井和输出井</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：在磁盘上开辟的两个大存储空间，输入井是模拟脱机输入时的磁盘设备，用于暂存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设备输入的数据；输出井是模拟脱机输出时的磁盘，用于暂存用户程序的输出数据。</a:t>
            </a:r>
            <a:endPar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输入缓冲区和输出缓冲区</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：为了缓和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和磁盘之间速度不匹配的矛盾，在内存中要开辟两个缓冲区</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输入缓冲区和输出缓冲区。输入缓冲区用于暂存由输入设备送来的数据，以后再传送到输入井。输出缓冲区用于暂存从输出井送来的数据，以后再传送给输出设备。</a:t>
            </a:r>
            <a:endPar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输入进程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SPi</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和输出进程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：这里利用两个进程来模拟脱机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时的外围控制机。其中，进程 </a:t>
            </a:r>
            <a:r>
              <a:rPr lang="en-US" altLang="zh-CN" sz="18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SPi</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模拟脱机输入时的外围控制机，将用户要求的数据从输入机通过输入缓冲区 再送到输入井，当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需要输入数据时，直接从输入井读入内存；进程 </a:t>
            </a:r>
            <a:r>
              <a:rPr lang="en-US" altLang="zh-CN" sz="18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SPo</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模拟脱机输出时的外围控制机，把用户要求输出的数据先从内存送到输出井，待输出设备空闲时，再将输出井中的数据经过输出缓冲区送到输出设备上。</a:t>
            </a:r>
            <a:endParaRPr lang="en-US" altLang="zh-CN" sz="1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1532076" y="1628800"/>
            <a:ext cx="9144000" cy="45974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36830" y="33655"/>
            <a:ext cx="1031113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6.5.4 </a:t>
            </a:r>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SPOOLing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技术</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767408" y="1110156"/>
            <a:ext cx="9649072" cy="4861560"/>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系统的组成</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输入井和输出井</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：在磁盘上开辟的两个大存储空间，输入井是模拟脱机输入时的磁盘设备，用于暂存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设备输入的数据；输出井是模拟脱机输出时的磁盘，用于暂存用户程序的输出数据。</a:t>
            </a:r>
            <a:endPar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输入缓冲区和输出缓冲区</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：为了缓和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和磁盘之间速度不匹配的矛盾，在内存中要开辟两个缓冲区</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输入缓冲区和输出缓冲区。输入缓冲区用于暂存由输入设备送来的数据，以后再传送到输入井。输出缓冲区用于暂存从输出井送来的数据，以后再传送给输出设备。</a:t>
            </a:r>
            <a:endPar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输入进程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SPi</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和输出进程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：这里利用两个进程来模拟脱机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时的外围控制机。其中，进程 </a:t>
            </a:r>
            <a:r>
              <a:rPr lang="en-US" altLang="zh-CN" sz="18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SPi</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模拟脱机输入时的外围控制机，将用户要求的数据从输入机通过输入缓冲区 再送到输入井，当 </a:t>
            </a:r>
            <a:r>
              <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CPU </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需要输入数据时，直接从输入井读入内存；进程 </a:t>
            </a:r>
            <a:r>
              <a:rPr lang="en-US" altLang="zh-CN" sz="1800" dirty="0" err="1">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SPo</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模拟脱机输出时的外围控制机，把用户要求输出的数据先从内存送到输出井，待输出设备空闲时，再将输出井中的数据经过输出</a:t>
            </a:r>
            <a:endParaRPr lang="en-US" altLang="zh-CN" sz="16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1524000" y="1628800"/>
            <a:ext cx="9144000" cy="440808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47446" y="158"/>
            <a:ext cx="8815884" cy="1096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6.5.4 </a:t>
            </a:r>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SPOOLing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技术</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662305" y="980440"/>
            <a:ext cx="12768580" cy="4939030"/>
          </a:xfrm>
          <a:prstGeom prst="rect">
            <a:avLst/>
          </a:prstGeom>
        </p:spPr>
        <p:txBody>
          <a:bodyPr wrap="square">
            <a:spAutoFit/>
          </a:bodyPr>
          <a:lstStyle/>
          <a:p>
            <a:pPr marL="1257300" lvl="2" indent="-342900" eaLnBrk="1" latinLnBrk="0" hangingPunct="1">
              <a:lnSpc>
                <a:spcPct val="150000"/>
              </a:lnSpc>
              <a:spcBef>
                <a:spcPts val="0"/>
              </a:spcBef>
              <a:spcAft>
                <a:spcPts val="600"/>
              </a:spcAft>
              <a:buFont typeface="Wingdings" panose="05000000000000000000" charset="0"/>
              <a:buChar char="u"/>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共享打印机</a:t>
            </a:r>
            <a:endPar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打印机是经常用到的输出设备，属于独占设备</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。利用</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技术，可将之改造为一台可供多个</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用户共享的设备</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，从而提高</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设备的利用率</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，也方便了用户。共享打印机技术已被广泛地用于多用户系统和局域网络中。</a:t>
            </a:r>
            <a:endPar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当用户进程请求打印输出时，SPOOLing 系统同意为它打印输出，但并不真正立即把打印机分配给该用户进程，而只为它做两件事：1）</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由输出进程在输出井中为之申请一个空闲磁盘块区，并将要打印的数据送入其中</a:t>
            </a:r>
            <a:r>
              <a:rPr lang="zh-CN" altLang="en-US"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2）</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输出进程再为用户进程申请一张空白的用户请求打印表，并将用户的打印要求填入其中，再将该表挂到请求打印队列上</a:t>
            </a: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。如果还有进程要求打印输出，系统仍可接受该请求，也同样为该进程做上述两件事。 </a:t>
            </a:r>
            <a:endPar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rPr>
              <a:t>如果打印机空闲，输出进程将从请求打印队列的队首取出一张请求打印表，根据表中的要求将要打印的数据，从输出井传送到内存缓冲区，再由打印机进行打印。打印完后，输出进程再查看请求打印队列中是否还有等待打印的请求表。若有，又取出队列中的第一张表，并根据其中的要求进行打印，如此下去，直至请求打印队列为空，输出进程才将自 己阻塞起来。仅当下次再有打印请求时，输出进程才被唤醒。</a:t>
            </a:r>
            <a:endParaRPr lang="zh-CN" altLang="en-US" sz="18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32080" y="33655"/>
            <a:ext cx="1021588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6.5.4 </a:t>
            </a:r>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SPOOLing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技术</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734695" y="980440"/>
            <a:ext cx="12638405" cy="5400675"/>
          </a:xfrm>
          <a:prstGeom prst="rect">
            <a:avLst/>
          </a:prstGeom>
        </p:spPr>
        <p:txBody>
          <a:bodyPr wrap="square">
            <a:spAutoFit/>
          </a:bodyPr>
          <a:lstStyle/>
          <a:p>
            <a:pPr marL="1257300" lvl="2" indent="-342900" eaLnBrk="1" latinLnBrk="0" hangingPunct="1">
              <a:lnSpc>
                <a:spcPct val="150000"/>
              </a:lnSpc>
              <a:spcBef>
                <a:spcPts val="0"/>
              </a:spcBef>
              <a:spcAft>
                <a:spcPts val="600"/>
              </a:spcAft>
              <a:buFont typeface="Wingdings" panose="05000000000000000000" charset="0"/>
              <a:buChar char="u"/>
            </a:pPr>
            <a:r>
              <a:rPr lang="en-US" altLang="zh-CN"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SPOOLing </a:t>
            </a:r>
            <a:r>
              <a:rPr lang="zh-CN" altLang="en-US"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系统的特点</a:t>
            </a:r>
            <a:endParaRPr lang="zh-CN" altLang="en-US" sz="2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提高了 </a:t>
            </a:r>
            <a:r>
              <a:rPr lang="en-US" altLang="zh-CN"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的速度</a:t>
            </a:r>
            <a:r>
              <a:rPr lang="zh-CN" altLang="en-US" sz="2000" dirty="0">
                <a:latin typeface="Times New Roman" panose="02020603050405020304" pitchFamily="18" charset="0"/>
                <a:ea typeface="微软雅黑" panose="020B0503020204020204" charset="-122"/>
                <a:cs typeface="Times New Roman" panose="02020603050405020304" pitchFamily="18" charset="0"/>
                <a:sym typeface="+mn-ea"/>
              </a:rPr>
              <a:t>：对数据所进行的 I/O 操作从对低速 I/O 设备进行的I/O 操作，演变为对输入井或输出井中数据的存取，如同脱机输入输出一样，提高了 I/O 速度，缓和了 CPU 与低速 I/O 设备之间速度不匹配的矛盾。</a:t>
            </a:r>
            <a:endParaRPr lang="en-US" altLang="zh-CN" sz="24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将独占设备改造为共享设备</a:t>
            </a:r>
            <a:r>
              <a:rPr lang="zh-CN" altLang="en-US" sz="2000" dirty="0">
                <a:latin typeface="Times New Roman" panose="02020603050405020304" pitchFamily="18" charset="0"/>
                <a:ea typeface="微软雅黑" panose="020B0503020204020204" charset="-122"/>
                <a:cs typeface="Times New Roman" panose="02020603050405020304" pitchFamily="18" charset="0"/>
                <a:sym typeface="+mn-ea"/>
              </a:rPr>
              <a:t>：因为在 SPOOLing 系统中，实际上并没为任何进程分配设备，而只是在输入井或输出井中为进程分配一个存储区和建立一张 I/O 请求表。这样， 便把独占设备改造为共享设备。</a:t>
            </a:r>
            <a:endParaRPr lang="zh-CN" altLang="en-US" sz="2000" dirty="0">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50000"/>
              </a:lnSpc>
              <a:spcBef>
                <a:spcPts val="0"/>
              </a:spcBef>
              <a:spcAft>
                <a:spcPts val="600"/>
              </a:spcAft>
              <a:buFont typeface="Wingdings" panose="05000000000000000000" pitchFamily="2" charset="2"/>
              <a:buChar char="Ø"/>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实现了虚拟设备功能</a:t>
            </a:r>
            <a:r>
              <a:rPr lang="zh-CN" altLang="en-US" sz="2000" dirty="0">
                <a:latin typeface="Times New Roman" panose="02020603050405020304" pitchFamily="18" charset="0"/>
                <a:ea typeface="微软雅黑" panose="020B0503020204020204" charset="-122"/>
                <a:cs typeface="Times New Roman" panose="02020603050405020304" pitchFamily="18" charset="0"/>
                <a:sym typeface="+mn-ea"/>
              </a:rPr>
              <a:t>：宏观上，虽然是多个进程在同时使用一台独占设备，而对于每一个进程而言，他们都会认为自己是独占了一个设备。当然，该设备只是逻辑上的设备。SPOOLing 系统实现了将独占设备变换为若干台对应的逻辑设备的功能。</a:t>
            </a:r>
            <a:endParaRPr lang="zh-CN" altLang="en-US" sz="2000" dirty="0">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39700" y="33655"/>
            <a:ext cx="1020826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6.6.1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磁盘存储器的管理</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767408" y="980728"/>
            <a:ext cx="9649072" cy="3322955"/>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磁盘数据的组织和格式</a:t>
            </a:r>
            <a:endPar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磁盘设备可包括一或多个物理盘片，每个磁盘片分一个或两个存储面</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(surface)</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，每个磁盘面被组织成若干个同心环，这种环称为磁道</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(track)</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，各磁道之间留有必要的间隙。在每条磁道上可存储相同数目的二进制位。磁盘密度：每英寸中所存储的位数，内层磁道的密度较外层磁道的密度高。每条磁道又被逻辑上划分成若干个扇区</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(sectors)</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，一个扇区称为一个盘块</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或数据块</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，常常叫做磁盘扇区。各扇区之间保留一定的间隙，软盘大约为 </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8</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32 </a:t>
            </a:r>
            <a:r>
              <a:rPr lang="zh-CN" altLang="en-US"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rPr>
              <a:t>个扇区，硬盘则可多达数百个</a:t>
            </a:r>
            <a:endParaRPr lang="en-US" altLang="zh-CN" sz="20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1492251" y="1079311"/>
            <a:ext cx="9144000" cy="555604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367808" y="4509120"/>
            <a:ext cx="1034170" cy="713033"/>
          </a:xfrm>
          <a:prstGeom prst="rect">
            <a:avLst/>
          </a:prstGeom>
        </p:spPr>
      </p:pic>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201295" y="980440"/>
            <a:ext cx="11132820" cy="4554220"/>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磁盘访问时间</a:t>
            </a:r>
            <a:endPar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磁盘设备在工作时以恒定速率旋转。为了读或写，磁头移动到所要求的磁道上， 并等待所要求的扇区的开始位置旋转到磁头下，然后再开始读或写数据</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寻道时间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Ts</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把磁臂</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磁头</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移动到指定磁道上所经历的时间，时间是启动磁臂的时间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与磁头移动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n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条磁道所花费的时间之和。</a:t>
            </a: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endPar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旋转延迟时间 </a:t>
            </a:r>
            <a:r>
              <a:rPr lang="en-US" altLang="zh-CN" sz="1800" dirty="0" err="1">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Tr</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指定扇区移动到磁头下面所经历的时间。</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传输时间 </a:t>
            </a:r>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Tt</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指把数据从磁盘读出或向磁盘写入数据所经历的时间。</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Tt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的大小与每次所读</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写的字节数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b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和旋转速度有关</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访问总时间 </a:t>
            </a:r>
            <a:r>
              <a:rPr lang="en-US" altLang="zh-CN"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Tt</a:t>
            </a:r>
            <a:r>
              <a:rPr lang="zh-CN" altLang="en-US" sz="18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2" name="图片 1"/>
          <p:cNvPicPr>
            <a:picLocks noChangeAspect="1"/>
          </p:cNvPicPr>
          <p:nvPr/>
        </p:nvPicPr>
        <p:blipFill>
          <a:blip r:embed="rId2"/>
          <a:stretch>
            <a:fillRect/>
          </a:stretch>
        </p:blipFill>
        <p:spPr>
          <a:xfrm>
            <a:off x="4367808" y="2996952"/>
            <a:ext cx="1872208" cy="478724"/>
          </a:xfrm>
          <a:prstGeom prst="rect">
            <a:avLst/>
          </a:prstGeom>
        </p:spPr>
      </p:pic>
      <p:pic>
        <p:nvPicPr>
          <p:cNvPr id="4" name="图片 3"/>
          <p:cNvPicPr>
            <a:picLocks noChangeAspect="1"/>
          </p:cNvPicPr>
          <p:nvPr/>
        </p:nvPicPr>
        <p:blipFill>
          <a:blip r:embed="rId3"/>
          <a:stretch>
            <a:fillRect/>
          </a:stretch>
        </p:blipFill>
        <p:spPr>
          <a:xfrm>
            <a:off x="4367808" y="5562849"/>
            <a:ext cx="1584176" cy="684076"/>
          </a:xfrm>
          <a:prstGeom prst="rect">
            <a:avLst/>
          </a:prstGeom>
        </p:spPr>
      </p:pic>
      <p:sp>
        <p:nvSpPr>
          <p:cNvPr id="6" name="标题 1"/>
          <p:cNvSpPr txBox="1"/>
          <p:nvPr/>
        </p:nvSpPr>
        <p:spPr>
          <a:xfrm>
            <a:off x="139700" y="33655"/>
            <a:ext cx="1020826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6.6.1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磁盘存储器的管理</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8" name="标题 1"/>
          <p:cNvSpPr txBox="1"/>
          <p:nvPr/>
        </p:nvSpPr>
        <p:spPr>
          <a:xfrm>
            <a:off x="139700" y="33655"/>
            <a:ext cx="1020826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6.6.2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磁盘调度</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827405" y="986155"/>
            <a:ext cx="11502390" cy="5400675"/>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磁盘调度的目标：使磁盘的平均寻道时间最少</a:t>
            </a: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先来先服务</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(FCFS</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First Come First Served)</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根据进程请求访问磁盘的先后次序进行调度。公平、简单，且每个进程的请求都能依次地得到处理，不会出现某一进程的请求长期得不到满足的情况。未对寻道进行优化，致使平均寻道时间可能较长。仅适用于请求磁盘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的进程数目较少的场合。</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endPar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最短寻道时间优先</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(SSTF</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Shortest Seek Time First)</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要求访问的磁道与当前磁头所在的磁道距离最近，以使每次的寻道时间最短。但这种算法不能保证平均寻道时间最短。</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SSTF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算法的平均每次磁头移动距离明显低于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FCFS</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的距离，因而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SSTF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较之 </a:t>
            </a:r>
            <a:r>
              <a:rPr lang="en-US" altLang="zh-CN"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FCFS </a:t>
            </a: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有更好的寻道性能，故过去曾一度被广泛采用</a:t>
            </a:r>
            <a:r>
              <a:rPr lang="zh-CN" altLang="en-US" sz="2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扫描</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(SCAN)</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算法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电梯调度算法</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2171700" lvl="4" indent="-342900">
              <a:lnSpc>
                <a:spcPct val="125000"/>
              </a:lnSpc>
              <a:spcBef>
                <a:spcPts val="0"/>
              </a:spcBef>
              <a:spcAft>
                <a:spcPts val="600"/>
              </a:spcAft>
              <a:buFont typeface="Wingdings" panose="05000000000000000000" pitchFamily="2" charset="2"/>
              <a:buChar char="ü"/>
            </a:pPr>
            <a:r>
              <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不仅考虑到欲访问的磁道与当前磁道间的距离，更优先考虑的是磁头当前的移动方向，避免出现“饥饿”现象</a:t>
            </a:r>
            <a:endParaRPr lang="zh-CN" altLang="en-US" sz="18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Times New Roman" panose="02020603050405020304" pitchFamily="18" charset="0"/>
              <a:ea typeface="微软雅黑" panose="020B0503020204020204" charset="-122"/>
              <a:cs typeface="Times New Roman" panose="02020603050405020304" pitchFamily="18" charset="0"/>
            </a:endParaRPr>
          </a:p>
        </p:txBody>
      </p:sp>
      <p:sp>
        <p:nvSpPr>
          <p:cNvPr id="5" name="矩形 4"/>
          <p:cNvSpPr/>
          <p:nvPr/>
        </p:nvSpPr>
        <p:spPr>
          <a:xfrm>
            <a:off x="767408" y="980728"/>
            <a:ext cx="9649072" cy="1938020"/>
          </a:xfrm>
          <a:prstGeom prst="rect">
            <a:avLst/>
          </a:prstGeom>
        </p:spPr>
        <p:txBody>
          <a:bodyPr wrap="square">
            <a:spAutoFit/>
          </a:bodyPr>
          <a:lstStyle/>
          <a:p>
            <a:pPr marL="1257300" lvl="2" indent="-342900" eaLnBrk="1" latinLnBrk="0" hangingPunct="1">
              <a:lnSpc>
                <a:spcPct val="125000"/>
              </a:lnSpc>
              <a:spcBef>
                <a:spcPts val="0"/>
              </a:spcBef>
              <a:spcAft>
                <a:spcPts val="600"/>
              </a:spcAft>
              <a:buFont typeface="Wingdings" panose="05000000000000000000" charset="0"/>
              <a:buChar char="u"/>
            </a:pPr>
            <a:r>
              <a:rPr lang="zh-CN" altLang="en-US" sz="24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磁盘调度的目标：使磁盘的平均寻道时间最少</a:t>
            </a:r>
            <a:endParaRPr lang="en-US" altLang="zh-CN" sz="1800" dirty="0">
              <a:solidFill>
                <a:schemeClr val="bg2"/>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先来先服务</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(FCFS</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First Come First Served)</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最短寻道时间优先</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(SSTF</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Shortest Seek Time First)</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a:p>
            <a:pPr marL="1714500" lvl="3" indent="-342900">
              <a:lnSpc>
                <a:spcPct val="125000"/>
              </a:lnSpc>
              <a:spcBef>
                <a:spcPts val="0"/>
              </a:spcBef>
              <a:spcAft>
                <a:spcPts val="600"/>
              </a:spcAft>
              <a:buFont typeface="Wingdings" panose="05000000000000000000" pitchFamily="2" charset="2"/>
              <a:buChar char="Ø"/>
            </a:pP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扫描</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(SCAN)</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算法 </a:t>
            </a:r>
            <a:r>
              <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rPr>
              <a:t>电梯调度算法</a:t>
            </a:r>
            <a:endParaRPr lang="en-US" altLang="zh-CN" sz="2000" dirty="0">
              <a:solidFill>
                <a:srgbClr val="FF0000"/>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1492251" y="3068960"/>
            <a:ext cx="2778624" cy="3425115"/>
          </a:xfrm>
          <a:prstGeom prst="rect">
            <a:avLst/>
          </a:prstGeom>
        </p:spPr>
      </p:pic>
      <p:pic>
        <p:nvPicPr>
          <p:cNvPr id="3" name="图片 2"/>
          <p:cNvPicPr>
            <a:picLocks noChangeAspect="1"/>
          </p:cNvPicPr>
          <p:nvPr/>
        </p:nvPicPr>
        <p:blipFill>
          <a:blip r:embed="rId2"/>
          <a:stretch>
            <a:fillRect/>
          </a:stretch>
        </p:blipFill>
        <p:spPr>
          <a:xfrm>
            <a:off x="4293776" y="3077926"/>
            <a:ext cx="2838044" cy="3435641"/>
          </a:xfrm>
          <a:prstGeom prst="rect">
            <a:avLst/>
          </a:prstGeom>
        </p:spPr>
      </p:pic>
      <p:pic>
        <p:nvPicPr>
          <p:cNvPr id="4" name="图片 3"/>
          <p:cNvPicPr>
            <a:picLocks noChangeAspect="1"/>
          </p:cNvPicPr>
          <p:nvPr/>
        </p:nvPicPr>
        <p:blipFill>
          <a:blip r:embed="rId3"/>
          <a:stretch>
            <a:fillRect/>
          </a:stretch>
        </p:blipFill>
        <p:spPr>
          <a:xfrm>
            <a:off x="7154721" y="3077926"/>
            <a:ext cx="3526644" cy="3448707"/>
          </a:xfrm>
          <a:prstGeom prst="rect">
            <a:avLst/>
          </a:prstGeom>
        </p:spPr>
      </p:pic>
      <p:sp>
        <p:nvSpPr>
          <p:cNvPr id="6" name="标题 1"/>
          <p:cNvSpPr txBox="1"/>
          <p:nvPr/>
        </p:nvSpPr>
        <p:spPr>
          <a:xfrm>
            <a:off x="139700" y="33655"/>
            <a:ext cx="10208260" cy="109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6.6.2 </a:t>
            </a:r>
            <a:r>
              <a:rPr lang="zh-CN" altLang="en-US"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磁盘调度</a:t>
            </a:r>
            <a:endParaRPr lang="zh-CN" altLang="en-US" sz="4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815" y="0"/>
            <a:ext cx="12288520" cy="6734810"/>
            <a:chOff x="-28419" y="1"/>
            <a:chExt cx="9227243" cy="6734729"/>
          </a:xfrm>
        </p:grpSpPr>
        <p:pic>
          <p:nvPicPr>
            <p:cNvPr id="3076" name="Picture 4" descr="Types of Operating System - Top 10 Popular Operat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16566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58943" y="2521951"/>
              <a:ext cx="4412121" cy="2068057"/>
            </a:xfrm>
            <a:prstGeom prst="rect">
              <a:avLst/>
            </a:prstGeom>
            <a:solidFill>
              <a:srgbClr val="1C6FA1"/>
            </a:solidFill>
            <a:ln>
              <a:solidFill>
                <a:srgbClr val="1C6F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28419" y="6266730"/>
              <a:ext cx="1800913" cy="468000"/>
            </a:xfrm>
            <a:prstGeom prst="rect">
              <a:avLst/>
            </a:prstGeom>
          </p:spPr>
        </p:pic>
        <p:pic>
          <p:nvPicPr>
            <p:cNvPr id="12" name="图片 11"/>
            <p:cNvPicPr>
              <a:picLocks noChangeAspect="1"/>
            </p:cNvPicPr>
            <p:nvPr/>
          </p:nvPicPr>
          <p:blipFill>
            <a:blip r:embed="rId3"/>
            <a:stretch>
              <a:fillRect/>
            </a:stretch>
          </p:blipFill>
          <p:spPr>
            <a:xfrm>
              <a:off x="1747344" y="6266730"/>
              <a:ext cx="1033307" cy="468000"/>
            </a:xfrm>
            <a:prstGeom prst="rect">
              <a:avLst/>
            </a:prstGeom>
          </p:spPr>
        </p:pic>
        <p:pic>
          <p:nvPicPr>
            <p:cNvPr id="15" name="图片 14"/>
            <p:cNvPicPr>
              <a:picLocks noChangeAspect="1"/>
            </p:cNvPicPr>
            <p:nvPr/>
          </p:nvPicPr>
          <p:blipFill>
            <a:blip r:embed="rId4"/>
            <a:stretch>
              <a:fillRect/>
            </a:stretch>
          </p:blipFill>
          <p:spPr>
            <a:xfrm>
              <a:off x="2755501" y="6266730"/>
              <a:ext cx="596535" cy="468000"/>
            </a:xfrm>
            <a:prstGeom prst="rect">
              <a:avLst/>
            </a:prstGeom>
          </p:spPr>
        </p:pic>
        <p:pic>
          <p:nvPicPr>
            <p:cNvPr id="17" name="图片 16"/>
            <p:cNvPicPr>
              <a:picLocks noChangeAspect="1"/>
            </p:cNvPicPr>
            <p:nvPr/>
          </p:nvPicPr>
          <p:blipFill>
            <a:blip r:embed="rId5"/>
            <a:stretch>
              <a:fillRect/>
            </a:stretch>
          </p:blipFill>
          <p:spPr>
            <a:xfrm>
              <a:off x="7279346" y="6266730"/>
              <a:ext cx="1919478" cy="468000"/>
            </a:xfrm>
            <a:prstGeom prst="rect">
              <a:avLst/>
            </a:prstGeom>
          </p:spPr>
        </p:pic>
        <p:pic>
          <p:nvPicPr>
            <p:cNvPr id="19" name="图片 18"/>
            <p:cNvPicPr>
              <a:picLocks noChangeAspect="1"/>
            </p:cNvPicPr>
            <p:nvPr/>
          </p:nvPicPr>
          <p:blipFill>
            <a:blip r:embed="rId6"/>
            <a:stretch>
              <a:fillRect/>
            </a:stretch>
          </p:blipFill>
          <p:spPr>
            <a:xfrm>
              <a:off x="6017496" y="6266730"/>
              <a:ext cx="1287000" cy="468000"/>
            </a:xfrm>
            <a:prstGeom prst="rect">
              <a:avLst/>
            </a:prstGeom>
          </p:spPr>
        </p:pic>
        <p:pic>
          <p:nvPicPr>
            <p:cNvPr id="21" name="图片 20"/>
            <p:cNvPicPr>
              <a:picLocks noChangeAspect="1"/>
            </p:cNvPicPr>
            <p:nvPr/>
          </p:nvPicPr>
          <p:blipFill>
            <a:blip r:embed="rId7"/>
            <a:stretch>
              <a:fillRect/>
            </a:stretch>
          </p:blipFill>
          <p:spPr>
            <a:xfrm>
              <a:off x="4444990" y="6266730"/>
              <a:ext cx="1597656" cy="468000"/>
            </a:xfrm>
            <a:prstGeom prst="rect">
              <a:avLst/>
            </a:prstGeom>
          </p:spPr>
        </p:pic>
        <p:pic>
          <p:nvPicPr>
            <p:cNvPr id="25" name="图片 24"/>
            <p:cNvPicPr>
              <a:picLocks noChangeAspect="1"/>
            </p:cNvPicPr>
            <p:nvPr/>
          </p:nvPicPr>
          <p:blipFill>
            <a:blip r:embed="rId8"/>
            <a:stretch>
              <a:fillRect/>
            </a:stretch>
          </p:blipFill>
          <p:spPr>
            <a:xfrm>
              <a:off x="3959400" y="6266730"/>
              <a:ext cx="510740" cy="468000"/>
            </a:xfrm>
            <a:prstGeom prst="rect">
              <a:avLst/>
            </a:prstGeom>
          </p:spPr>
        </p:pic>
        <p:pic>
          <p:nvPicPr>
            <p:cNvPr id="27" name="图片 26"/>
            <p:cNvPicPr>
              <a:picLocks noChangeAspect="1"/>
            </p:cNvPicPr>
            <p:nvPr/>
          </p:nvPicPr>
          <p:blipFill>
            <a:blip r:embed="rId9"/>
            <a:stretch>
              <a:fillRect/>
            </a:stretch>
          </p:blipFill>
          <p:spPr>
            <a:xfrm>
              <a:off x="3326886" y="6266730"/>
              <a:ext cx="657664" cy="468000"/>
            </a:xfrm>
            <a:prstGeom prst="rect">
              <a:avLst/>
            </a:prstGeom>
          </p:spPr>
        </p:pic>
      </p:grpSp>
      <p:sp>
        <p:nvSpPr>
          <p:cNvPr id="14" name="AutoShape 4" descr="“data”的图片搜索结果"/>
          <p:cNvSpPr>
            <a:spLocks noChangeAspect="1" noChangeArrowheads="1"/>
          </p:cNvSpPr>
          <p:nvPr/>
        </p:nvSpPr>
        <p:spPr bwMode="auto">
          <a:xfrm>
            <a:off x="1492251"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灯片编号占位符 5"/>
          <p:cNvSpPr>
            <a:spLocks noGrp="1"/>
          </p:cNvSpPr>
          <p:nvPr>
            <p:ph type="sldNum" sz="quarter" idx="12"/>
          </p:nvPr>
        </p:nvSpPr>
        <p:spPr/>
        <p:txBody>
          <a:bodyPr/>
          <a:lstStyle/>
          <a:p>
            <a:fld id="{0D4EF626-F2E7-47E8-A3E5-EAE9C4555C6D}" type="slidenum">
              <a:rPr lang="zh-CN" altLang="en-US" smtClean="0"/>
            </a:fld>
            <a:endParaRPr lang="zh-CN" altLang="en-US"/>
          </a:p>
        </p:txBody>
      </p:sp>
      <p:sp>
        <p:nvSpPr>
          <p:cNvPr id="11" name="文本框 10"/>
          <p:cNvSpPr txBox="1"/>
          <p:nvPr/>
        </p:nvSpPr>
        <p:spPr>
          <a:xfrm>
            <a:off x="3774077" y="2262722"/>
            <a:ext cx="4865914" cy="2306955"/>
          </a:xfrm>
          <a:prstGeom prst="rect">
            <a:avLst/>
          </a:prstGeom>
          <a:noFill/>
        </p:spPr>
        <p:txBody>
          <a:bodyPr wrap="square">
            <a:spAutoFit/>
          </a:bodyPr>
          <a:lstStyle/>
          <a:p>
            <a:pPr algn="ctr">
              <a:lnSpc>
                <a:spcPct val="150000"/>
              </a:lnSpc>
            </a:pPr>
            <a:r>
              <a:rPr lang="zh-CN" altLang="en-US" sz="4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第七章</a:t>
            </a:r>
            <a:endParaRPr lang="en-US" altLang="zh-CN" sz="4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ctr">
              <a:lnSpc>
                <a:spcPct val="150000"/>
              </a:lnSpc>
            </a:pPr>
            <a:r>
              <a:rPr lang="zh-CN" altLang="en-US" sz="48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文件管理</a:t>
            </a:r>
            <a:endParaRPr lang="zh-CN" altLang="en-US" sz="48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TABLE_ENDDRAG_ORIGIN_RECT" val="344*370"/>
  <p:tag name="TABLE_ENDDRAG_RECT" val="529*111*344*37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TABLE_ENDDRAG_ORIGIN_RECT" val="291*122"/>
  <p:tag name="TABLE_ENDDRAG_RECT" val="19*56*291*122"/>
</p:tagLst>
</file>

<file path=ppt/tags/tag42.xml><?xml version="1.0" encoding="utf-8"?>
<p:tagLst xmlns:p="http://schemas.openxmlformats.org/presentationml/2006/main">
  <p:tag name="TABLE_ENDDRAG_ORIGIN_RECT" val="291*122"/>
  <p:tag name="TABLE_ENDDRAG_RECT" val="19*56*291*122"/>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TABLE_ENDDRAG_ORIGIN_RECT" val="810*48"/>
  <p:tag name="TABLE_ENDDRAG_RECT" val="85*148*810*48"/>
</p:tagLst>
</file>

<file path=ppt/tags/tag54.xml><?xml version="1.0" encoding="utf-8"?>
<p:tagLst xmlns:p="http://schemas.openxmlformats.org/presentationml/2006/main">
  <p:tag name="TABLE_ENDDRAG_ORIGIN_RECT" val="690*311"/>
  <p:tag name="TABLE_ENDDRAG_RECT" val="15*227*690*311"/>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24115</Words>
  <Application>WPS 演示</Application>
  <PresentationFormat>宽屏</PresentationFormat>
  <Paragraphs>2183</Paragraphs>
  <Slides>117</Slides>
  <Notes>39</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5</vt:i4>
      </vt:variant>
      <vt:variant>
        <vt:lpstr>幻灯片标题</vt:lpstr>
      </vt:variant>
      <vt:variant>
        <vt:i4>117</vt:i4>
      </vt:variant>
    </vt:vector>
  </HeadingPairs>
  <TitlesOfParts>
    <vt:vector size="148" baseType="lpstr">
      <vt:lpstr>Arial</vt:lpstr>
      <vt:lpstr>宋体</vt:lpstr>
      <vt:lpstr>Wingdings</vt:lpstr>
      <vt:lpstr>Times New Roman</vt:lpstr>
      <vt:lpstr>微软雅黑</vt:lpstr>
      <vt:lpstr>华文楷体</vt:lpstr>
      <vt:lpstr>Arial Unicode MS</vt:lpstr>
      <vt:lpstr>Arial Black</vt:lpstr>
      <vt:lpstr>黑体</vt:lpstr>
      <vt:lpstr>PingFang SC</vt:lpstr>
      <vt:lpstr>Segoe Print</vt:lpstr>
      <vt:lpstr>楷体_GB2312</vt:lpstr>
      <vt:lpstr>新宋体</vt:lpstr>
      <vt:lpstr>Hiragino Sans GB W3</vt:lpstr>
      <vt:lpstr>Wingdings</vt:lpstr>
      <vt:lpstr>Gulim</vt:lpstr>
      <vt:lpstr>Wingdings 2</vt:lpstr>
      <vt:lpstr>Comic Sans MS</vt:lpstr>
      <vt:lpstr>Malgun Gothic</vt:lpstr>
      <vt:lpstr>Vani</vt:lpstr>
      <vt:lpstr>楷体</vt:lpstr>
      <vt:lpstr>幼圆</vt:lpstr>
      <vt:lpstr>Vijaya</vt:lpstr>
      <vt:lpstr>Calibri</vt:lpstr>
      <vt:lpstr>-apple-system</vt:lpstr>
      <vt:lpstr>Office 主题​​</vt:lpstr>
      <vt:lpstr>Visio.Drawing.11</vt:lpstr>
      <vt:lpstr>Visio.Drawing.11</vt:lpstr>
      <vt:lpstr>Visio.Drawing.11</vt:lpstr>
      <vt:lpstr>Visio.Drawing.11</vt:lpstr>
      <vt:lpstr>Visio.Drawing.11</vt:lpstr>
      <vt:lpstr>操作系统 期末复习！！！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Chenwei Tang</dc:creator>
  <cp:lastModifiedBy>汤臣薇</cp:lastModifiedBy>
  <cp:revision>8</cp:revision>
  <dcterms:created xsi:type="dcterms:W3CDTF">2019-09-19T02:01:00Z</dcterms:created>
  <dcterms:modified xsi:type="dcterms:W3CDTF">2024-06-13T03:54:38Z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2052-11.8.2.12085</vt:lpwstr>
  </property>
  <property fmtid="{D5CDD505-2E9C-101B-9397-08002B2CF9AE}" pid="3" name="ICV">
    <vt:lpwstr>6035329F94B7483A975583459B5AC161</vt:lpwstr>
  </property>
</Properties>
</file>